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7"/>
  </p:notesMasterIdLst>
  <p:handoutMasterIdLst>
    <p:handoutMasterId r:id="rId8"/>
  </p:handoutMasterIdLst>
  <p:sldIdLst>
    <p:sldId id="256" r:id="rId2"/>
    <p:sldId id="291" r:id="rId3"/>
    <p:sldId id="292" r:id="rId4"/>
    <p:sldId id="293" r:id="rId5"/>
    <p:sldId id="294" r:id="rId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333" autoAdjust="0"/>
  </p:normalViewPr>
  <p:slideViewPr>
    <p:cSldViewPr snapToGrid="0">
      <p:cViewPr varScale="1">
        <p:scale>
          <a:sx n="69" d="100"/>
          <a:sy n="69" d="100"/>
        </p:scale>
        <p:origin x="696"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25" tIns="45713" rIns="91425" bIns="45713" rtlCol="0"/>
          <a:lstStyle>
            <a:lvl1pPr algn="r">
              <a:defRPr sz="1200"/>
            </a:lvl1pPr>
          </a:lstStyle>
          <a:p>
            <a:r>
              <a:rPr kumimoji="1" lang="en-US" altLang="ja-JP" smtClean="0"/>
              <a:t>ver.20240401</a:t>
            </a:r>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25" tIns="45713" rIns="91425" bIns="45713" rtlCol="0" anchor="b"/>
          <a:lstStyle>
            <a:lvl1pPr algn="r">
              <a:defRPr sz="1200"/>
            </a:lvl1pPr>
          </a:lstStyle>
          <a:p>
            <a:fld id="{2E37341F-DECA-423A-9185-3BBAC4E30F8A}" type="slidenum">
              <a:rPr kumimoji="1" lang="ja-JP" altLang="en-US" smtClean="0"/>
              <a:t>‹#›</a:t>
            </a:fld>
            <a:endParaRPr kumimoji="1" lang="ja-JP" altLang="en-US"/>
          </a:p>
        </p:txBody>
      </p:sp>
    </p:spTree>
    <p:extLst>
      <p:ext uri="{BB962C8B-B14F-4D97-AF65-F5344CB8AC3E}">
        <p14:creationId xmlns:p14="http://schemas.microsoft.com/office/powerpoint/2010/main" val="27937111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5" tIns="45713" rIns="91425"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5029"/>
          </a:xfrm>
          <a:prstGeom prst="rect">
            <a:avLst/>
          </a:prstGeom>
        </p:spPr>
        <p:txBody>
          <a:bodyPr vert="horz" lIns="91425" tIns="45713" rIns="91425" bIns="45713" rtlCol="0"/>
          <a:lstStyle>
            <a:lvl1pPr algn="r">
              <a:defRPr sz="1200"/>
            </a:lvl1pPr>
          </a:lstStyle>
          <a:p>
            <a:r>
              <a:rPr kumimoji="1" lang="en-US" altLang="ja-JP" smtClean="0"/>
              <a:t>ver.20240401</a:t>
            </a:r>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25" tIns="45713" rIns="91425"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25" tIns="45713" rIns="91425" bIns="45713" rtlCol="0" anchor="b"/>
          <a:lstStyle>
            <a:lvl1pPr algn="r">
              <a:defRPr sz="1200"/>
            </a:lvl1pPr>
          </a:lstStyle>
          <a:p>
            <a:fld id="{A7724525-E82D-4EB8-ADAD-06C5A4383ECC}" type="slidenum">
              <a:rPr kumimoji="1" lang="ja-JP" altLang="en-US" smtClean="0"/>
              <a:t>‹#›</a:t>
            </a:fld>
            <a:endParaRPr kumimoji="1" lang="ja-JP" altLang="en-US" dirty="0"/>
          </a:p>
        </p:txBody>
      </p:sp>
    </p:spTree>
    <p:extLst>
      <p:ext uri="{BB962C8B-B14F-4D97-AF65-F5344CB8AC3E}">
        <p14:creationId xmlns:p14="http://schemas.microsoft.com/office/powerpoint/2010/main" val="40144649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ea"/>
                <a:ea typeface="+mn-ea"/>
              </a:rPr>
              <a:t>本稿では、</a:t>
            </a:r>
            <a:r>
              <a:rPr lang="en-US" altLang="ja-JP" sz="900" dirty="0">
                <a:latin typeface="+mn-ea"/>
                <a:ea typeface="+mn-ea"/>
              </a:rPr>
              <a:t>『</a:t>
            </a:r>
            <a:r>
              <a:rPr lang="ja-JP" altLang="en-US" sz="900" dirty="0">
                <a:latin typeface="+mn-ea"/>
                <a:ea typeface="+mn-ea"/>
              </a:rPr>
              <a:t>工事書類簡素化ガイドライン（案）</a:t>
            </a:r>
            <a:r>
              <a:rPr lang="en-US" altLang="ja-JP" sz="900" dirty="0">
                <a:latin typeface="+mn-ea"/>
                <a:ea typeface="+mn-ea"/>
              </a:rPr>
              <a:t>』</a:t>
            </a:r>
            <a:r>
              <a:rPr lang="ja-JP" altLang="en-US" sz="900" dirty="0">
                <a:latin typeface="+mn-ea"/>
                <a:ea typeface="+mn-ea"/>
              </a:rPr>
              <a:t>の概要を要約して説明します。</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詳細な説明に関しては、本編のガイドラインを参照してください。</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なお、今後の県内動向として、三重県等で同様のガイドラインが策定される際には、本市も県の運用に沿って大幅に改訂する可能性がありますので、当面の間は伊賀市独自の試行版として運用しますのでご理解をお願いします。</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1</a:t>
            </a:fld>
            <a:endParaRPr kumimoji="1" lang="ja-JP" altLang="en-US" dirty="0"/>
          </a:p>
        </p:txBody>
      </p:sp>
    </p:spTree>
    <p:extLst>
      <p:ext uri="{BB962C8B-B14F-4D97-AF65-F5344CB8AC3E}">
        <p14:creationId xmlns:p14="http://schemas.microsoft.com/office/powerpoint/2010/main" val="327530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ea"/>
                <a:ea typeface="+mn-ea"/>
              </a:rPr>
              <a:t>先ずは、本案「ガイドラインの目的と適用範囲」について説明します。</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本ガイドラインは、伊賀市の発注する建設工事の書類作成にあたり基準となる</a:t>
            </a:r>
            <a:r>
              <a:rPr lang="en-US" altLang="ja-JP" sz="900" dirty="0">
                <a:latin typeface="+mn-ea"/>
                <a:ea typeface="+mn-ea"/>
              </a:rPr>
              <a:t>『</a:t>
            </a:r>
            <a:r>
              <a:rPr lang="ja-JP" altLang="en-US" sz="900" dirty="0">
                <a:latin typeface="+mn-ea"/>
                <a:ea typeface="+mn-ea"/>
              </a:rPr>
              <a:t>工事関係書類一覧表</a:t>
            </a:r>
            <a:r>
              <a:rPr lang="en-US" altLang="ja-JP" sz="900" dirty="0">
                <a:latin typeface="+mn-ea"/>
                <a:ea typeface="+mn-ea"/>
              </a:rPr>
              <a:t>』</a:t>
            </a:r>
            <a:r>
              <a:rPr lang="ja-JP" altLang="en-US" sz="900" dirty="0">
                <a:latin typeface="+mn-ea"/>
                <a:ea typeface="+mn-ea"/>
              </a:rPr>
              <a:t>を補完し解説するものであり、受発注者双方の工事書類簡素化に向けた共通認識を持つために活用することを目的に試行するものです。</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本ガイドラインによる工事関係書類の取扱いは、三重県公共工事共通仕様書に準拠しますが、県共仕に優先する標準仕様書や基準書、特記仕様書が適用される工事案件については、それらを優先的に適用するものとします。</a:t>
            </a:r>
          </a:p>
          <a:p>
            <a:endParaRPr lang="ja-JP" altLang="en-US" sz="900" dirty="0">
              <a:latin typeface="+mn-ea"/>
              <a:ea typeface="+mn-ea"/>
            </a:endParaRPr>
          </a:p>
          <a:p>
            <a:r>
              <a:rPr lang="ja-JP" altLang="en-US" sz="900" dirty="0">
                <a:latin typeface="+mn-ea"/>
                <a:ea typeface="+mn-ea"/>
              </a:rPr>
              <a:t>本ガイドラインは、工事関係書類を作成するうえでの目安であり、実際の運用にあたっては、工事の特性等に合わせて発注者で一覧表を修正することができるものとします。</a:t>
            </a:r>
            <a:endParaRPr lang="en-US" altLang="ja-JP" sz="900" dirty="0">
              <a:latin typeface="+mn-ea"/>
              <a:ea typeface="+mn-ea"/>
            </a:endParaRPr>
          </a:p>
          <a:p>
            <a:endParaRPr lang="ja-JP" altLang="en-US" sz="900" dirty="0">
              <a:latin typeface="+mn-ea"/>
              <a:ea typeface="+mn-ea"/>
            </a:endParaRPr>
          </a:p>
          <a:p>
            <a:r>
              <a:rPr lang="ja-JP" altLang="en-US" sz="900" dirty="0">
                <a:latin typeface="+mn-ea"/>
                <a:ea typeface="+mn-ea"/>
              </a:rPr>
              <a:t>また、受注者の社内で必要とされる工事書類の作成を妨げるものではありませんが、関係法令等で規定されている書類作成のルールは厳正に行う必要があります。</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なお、本ガイドラインは、伊賀市が発注するすべての建設工事に適用するものとします。</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2</a:t>
            </a:fld>
            <a:endParaRPr kumimoji="1" lang="ja-JP" altLang="en-US" dirty="0"/>
          </a:p>
        </p:txBody>
      </p:sp>
    </p:spTree>
    <p:extLst>
      <p:ext uri="{BB962C8B-B14F-4D97-AF65-F5344CB8AC3E}">
        <p14:creationId xmlns:p14="http://schemas.microsoft.com/office/powerpoint/2010/main" val="22117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ea"/>
                <a:ea typeface="+mn-ea"/>
              </a:rPr>
              <a:t>次に「工事書類簡素化にあたっての基本方針」について説明します。</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本ガイドラインの基本方針として以下の</a:t>
            </a:r>
            <a:r>
              <a:rPr lang="en-US" altLang="ja-JP" sz="900" dirty="0">
                <a:latin typeface="+mn-ea"/>
                <a:ea typeface="+mn-ea"/>
              </a:rPr>
              <a:t>8</a:t>
            </a:r>
            <a:r>
              <a:rPr lang="ja-JP" altLang="en-US" sz="900" dirty="0">
                <a:latin typeface="+mn-ea"/>
                <a:ea typeface="+mn-ea"/>
              </a:rPr>
              <a:t>項目を示します。</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①受発注者双方の働き方改革や生産性の向上を実現するため、工事書類の簡素化や電子化を推進すること。</a:t>
            </a:r>
          </a:p>
          <a:p>
            <a:endParaRPr lang="en-US" altLang="ja-JP" sz="900" dirty="0">
              <a:latin typeface="+mn-ea"/>
              <a:ea typeface="+mn-ea"/>
            </a:endParaRPr>
          </a:p>
          <a:p>
            <a:r>
              <a:rPr lang="ja-JP" altLang="en-US" sz="900" dirty="0">
                <a:latin typeface="+mn-ea"/>
                <a:ea typeface="+mn-ea"/>
              </a:rPr>
              <a:t>②工事書類の提出に際しては、「紙」と「電子」の二重提出は不要とすること。</a:t>
            </a:r>
          </a:p>
          <a:p>
            <a:endParaRPr lang="en-US" altLang="ja-JP" sz="900" dirty="0">
              <a:latin typeface="+mn-ea"/>
              <a:ea typeface="+mn-ea"/>
            </a:endParaRPr>
          </a:p>
          <a:p>
            <a:r>
              <a:rPr lang="ja-JP" altLang="en-US" sz="900" dirty="0">
                <a:latin typeface="+mn-ea"/>
                <a:ea typeface="+mn-ea"/>
              </a:rPr>
              <a:t>③受発注者は不要な書類を作成（提出）しない・させないこと。</a:t>
            </a:r>
          </a:p>
          <a:p>
            <a:endParaRPr lang="en-US" altLang="ja-JP" sz="900" dirty="0">
              <a:latin typeface="+mn-ea"/>
              <a:ea typeface="+mn-ea"/>
            </a:endParaRPr>
          </a:p>
          <a:p>
            <a:r>
              <a:rPr lang="ja-JP" altLang="en-US" sz="900" dirty="0">
                <a:latin typeface="+mn-ea"/>
                <a:ea typeface="+mn-ea"/>
              </a:rPr>
              <a:t>④工事打合せ簿「指示」は必ず発注者が作成すること。</a:t>
            </a:r>
          </a:p>
          <a:p>
            <a:endParaRPr lang="en-US" altLang="ja-JP" sz="900" dirty="0">
              <a:latin typeface="+mn-ea"/>
              <a:ea typeface="+mn-ea"/>
            </a:endParaRPr>
          </a:p>
          <a:p>
            <a:r>
              <a:rPr lang="ja-JP" altLang="en-US" sz="900" dirty="0">
                <a:latin typeface="+mn-ea"/>
                <a:ea typeface="+mn-ea"/>
              </a:rPr>
              <a:t>⑤工事打合せ簿「協議」の添付書類は必要最低限かつ簡潔にすること。</a:t>
            </a:r>
          </a:p>
          <a:p>
            <a:endParaRPr lang="en-US" altLang="ja-JP" sz="900" dirty="0">
              <a:latin typeface="+mn-ea"/>
              <a:ea typeface="+mn-ea"/>
            </a:endParaRPr>
          </a:p>
          <a:p>
            <a:r>
              <a:rPr lang="ja-JP" altLang="en-US" sz="900" dirty="0">
                <a:latin typeface="+mn-ea"/>
                <a:ea typeface="+mn-ea"/>
              </a:rPr>
              <a:t>⑥監督員が臨場した立会・確認の写真は不要とすること。</a:t>
            </a:r>
          </a:p>
          <a:p>
            <a:endParaRPr lang="en-US" altLang="ja-JP" sz="900" dirty="0">
              <a:latin typeface="+mn-ea"/>
              <a:ea typeface="+mn-ea"/>
            </a:endParaRPr>
          </a:p>
          <a:p>
            <a:r>
              <a:rPr lang="ja-JP" altLang="en-US" sz="900" dirty="0">
                <a:latin typeface="+mn-ea"/>
                <a:ea typeface="+mn-ea"/>
              </a:rPr>
              <a:t>⑦軽微な変更に伴う変更施工計画書の提出は不要とすること。</a:t>
            </a:r>
          </a:p>
          <a:p>
            <a:endParaRPr lang="en-US" altLang="ja-JP" sz="900" dirty="0">
              <a:latin typeface="+mn-ea"/>
              <a:ea typeface="+mn-ea"/>
            </a:endParaRPr>
          </a:p>
          <a:p>
            <a:r>
              <a:rPr lang="ja-JP" altLang="en-US" sz="900" dirty="0">
                <a:latin typeface="+mn-ea"/>
                <a:ea typeface="+mn-ea"/>
              </a:rPr>
              <a:t>⑧工事検査のために工事書類を再整理することや新たに作成や清書等することは不要とすること。</a:t>
            </a:r>
          </a:p>
          <a:p>
            <a:endParaRPr lang="en-US" altLang="ja-JP" sz="900" dirty="0">
              <a:latin typeface="+mn-ea"/>
              <a:ea typeface="+mn-ea"/>
            </a:endParaRPr>
          </a:p>
          <a:p>
            <a:r>
              <a:rPr lang="ja-JP" altLang="en-US" sz="900" dirty="0">
                <a:latin typeface="+mn-ea"/>
                <a:ea typeface="+mn-ea"/>
              </a:rPr>
              <a:t>以上の</a:t>
            </a:r>
            <a:r>
              <a:rPr lang="en-US" altLang="ja-JP" sz="900" dirty="0">
                <a:latin typeface="+mn-ea"/>
                <a:ea typeface="+mn-ea"/>
              </a:rPr>
              <a:t>8</a:t>
            </a:r>
            <a:r>
              <a:rPr lang="ja-JP" altLang="en-US" sz="900" dirty="0">
                <a:latin typeface="+mn-ea"/>
                <a:ea typeface="+mn-ea"/>
              </a:rPr>
              <a:t>項目を、伊賀市の工事書類簡素化のための基本方針と位置付けます。</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3</a:t>
            </a:fld>
            <a:endParaRPr kumimoji="1" lang="ja-JP" altLang="en-US" dirty="0"/>
          </a:p>
        </p:txBody>
      </p:sp>
    </p:spTree>
    <p:extLst>
      <p:ext uri="{BB962C8B-B14F-4D97-AF65-F5344CB8AC3E}">
        <p14:creationId xmlns:p14="http://schemas.microsoft.com/office/powerpoint/2010/main" val="323476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ea"/>
                <a:ea typeface="+mn-ea"/>
              </a:rPr>
              <a:t>次に「書類確認の方法」について説明します。</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本ガイドラインでは、従来からの書面（紙資料）に加えて、電子メール等（電子メールやＣＤ等による電子媒体）による提出や提示を認めるものとしました。</a:t>
            </a:r>
          </a:p>
          <a:p>
            <a:endParaRPr lang="ja-JP" altLang="en-US" sz="900" dirty="0">
              <a:latin typeface="+mn-ea"/>
              <a:ea typeface="+mn-ea"/>
            </a:endParaRPr>
          </a:p>
          <a:p>
            <a:r>
              <a:rPr lang="ja-JP" altLang="en-US" sz="900" dirty="0">
                <a:latin typeface="+mn-ea"/>
                <a:ea typeface="+mn-ea"/>
              </a:rPr>
              <a:t>このうち、</a:t>
            </a:r>
            <a:r>
              <a:rPr lang="en-US" altLang="ja-JP" sz="900" dirty="0">
                <a:latin typeface="+mn-ea"/>
                <a:ea typeface="+mn-ea"/>
              </a:rPr>
              <a:t>【</a:t>
            </a:r>
            <a:r>
              <a:rPr lang="ja-JP" altLang="en-US" sz="900" dirty="0">
                <a:latin typeface="+mn-ea"/>
                <a:ea typeface="+mn-ea"/>
              </a:rPr>
              <a:t>書面のみ可とするもの</a:t>
            </a:r>
            <a:r>
              <a:rPr lang="en-US" altLang="ja-JP" sz="900" dirty="0">
                <a:latin typeface="+mn-ea"/>
                <a:ea typeface="+mn-ea"/>
              </a:rPr>
              <a:t>】</a:t>
            </a:r>
            <a:r>
              <a:rPr lang="ja-JP" altLang="en-US" sz="900" dirty="0">
                <a:latin typeface="+mn-ea"/>
                <a:ea typeface="+mn-ea"/>
              </a:rPr>
              <a:t>と</a:t>
            </a:r>
            <a:r>
              <a:rPr lang="en-US" altLang="ja-JP" sz="900" dirty="0">
                <a:latin typeface="+mn-ea"/>
                <a:ea typeface="+mn-ea"/>
              </a:rPr>
              <a:t>【</a:t>
            </a:r>
            <a:r>
              <a:rPr lang="ja-JP" altLang="en-US" sz="900" dirty="0">
                <a:latin typeface="+mn-ea"/>
                <a:ea typeface="+mn-ea"/>
              </a:rPr>
              <a:t>書面または電子メール等で可とするもの</a:t>
            </a:r>
            <a:r>
              <a:rPr lang="en-US" altLang="ja-JP" sz="900" dirty="0">
                <a:latin typeface="+mn-ea"/>
                <a:ea typeface="+mn-ea"/>
              </a:rPr>
              <a:t>】</a:t>
            </a:r>
            <a:r>
              <a:rPr lang="ja-JP" altLang="en-US" sz="900" dirty="0">
                <a:latin typeface="+mn-ea"/>
                <a:ea typeface="+mn-ea"/>
              </a:rPr>
              <a:t>を以下のとおり分類しました。</a:t>
            </a:r>
            <a:endParaRPr lang="en-US" altLang="ja-JP" sz="900" dirty="0">
              <a:latin typeface="+mn-ea"/>
              <a:ea typeface="+mn-ea"/>
            </a:endParaRPr>
          </a:p>
          <a:p>
            <a:endParaRPr lang="en-US" altLang="ja-JP" sz="900" dirty="0">
              <a:latin typeface="+mn-ea"/>
              <a:ea typeface="+mn-ea"/>
            </a:endParaRPr>
          </a:p>
          <a:p>
            <a:r>
              <a:rPr lang="en-US" altLang="ja-JP" sz="900" dirty="0">
                <a:latin typeface="+mn-ea"/>
                <a:ea typeface="+mn-ea"/>
              </a:rPr>
              <a:t>【</a:t>
            </a:r>
            <a:r>
              <a:rPr lang="ja-JP" altLang="en-US" sz="900" dirty="0">
                <a:latin typeface="+mn-ea"/>
                <a:ea typeface="+mn-ea"/>
              </a:rPr>
              <a:t>書面のみ可とするもの</a:t>
            </a:r>
            <a:r>
              <a:rPr lang="en-US" altLang="ja-JP" sz="900" dirty="0">
                <a:latin typeface="+mn-ea"/>
                <a:ea typeface="+mn-ea"/>
              </a:rPr>
              <a:t>】</a:t>
            </a:r>
            <a:r>
              <a:rPr lang="ja-JP" altLang="en-US" sz="900" dirty="0">
                <a:latin typeface="+mn-ea"/>
                <a:ea typeface="+mn-ea"/>
              </a:rPr>
              <a:t>としては、「契約規則や各規定等に「書面により提出」等と規定されているもの」「代表者の押印が必要な書類」「現場代理人の押印又は自署が必要な書類」を、また</a:t>
            </a:r>
            <a:r>
              <a:rPr lang="en-US" altLang="ja-JP" sz="900" dirty="0">
                <a:latin typeface="+mn-ea"/>
                <a:ea typeface="+mn-ea"/>
              </a:rPr>
              <a:t>【</a:t>
            </a:r>
            <a:r>
              <a:rPr lang="ja-JP" altLang="en-US" sz="900" dirty="0">
                <a:latin typeface="+mn-ea"/>
                <a:ea typeface="+mn-ea"/>
              </a:rPr>
              <a:t>書面または電子メール等で可とするもの</a:t>
            </a:r>
            <a:r>
              <a:rPr lang="en-US" altLang="ja-JP" sz="900" dirty="0">
                <a:latin typeface="+mn-ea"/>
                <a:ea typeface="+mn-ea"/>
              </a:rPr>
              <a:t>】</a:t>
            </a:r>
            <a:r>
              <a:rPr lang="ja-JP" altLang="en-US" sz="900" dirty="0">
                <a:latin typeface="+mn-ea"/>
                <a:ea typeface="+mn-ea"/>
              </a:rPr>
              <a:t>としては、「工事完成時に納品する書類」「監督員が施工中の段階で確認を要する書類」に分類しました。</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なお、電子メール等による場合は、事前に受発注者の協議を行い双方で合意することを前提として、受発注者間で電子データの受渡し手間が双方の過重負担とならないよう配慮のうえ、工事毎の条件に応じて受発注者双方が対応可能な範囲で認めるものとします。</a:t>
            </a:r>
          </a:p>
          <a:p>
            <a:endParaRPr lang="en-US" altLang="ja-JP" sz="900" dirty="0">
              <a:latin typeface="+mn-ea"/>
              <a:ea typeface="+mn-ea"/>
            </a:endParaRPr>
          </a:p>
          <a:p>
            <a:r>
              <a:rPr lang="ja-JP" altLang="en-US" sz="900" dirty="0">
                <a:latin typeface="+mn-ea"/>
                <a:ea typeface="+mn-ea"/>
              </a:rPr>
              <a:t>また、伊賀市は電子納品の運用が未制定のため、本ガイドラインで定義する電子メール等は、一般的にいう電子納品の成果品に該当しないものとして取扱いますが、ウイルス対策については</a:t>
            </a:r>
            <a:r>
              <a:rPr lang="en-US" altLang="ja-JP" sz="900" dirty="0">
                <a:latin typeface="+mn-ea"/>
                <a:ea typeface="+mn-ea"/>
              </a:rPr>
              <a:t>『</a:t>
            </a:r>
            <a:r>
              <a:rPr lang="ja-JP" altLang="en-US" sz="900" dirty="0">
                <a:latin typeface="+mn-ea"/>
                <a:ea typeface="+mn-ea"/>
              </a:rPr>
              <a:t>三重県ＣＡＬＳ電子納品運用マニュアル</a:t>
            </a:r>
            <a:r>
              <a:rPr lang="en-US" altLang="ja-JP" sz="900" dirty="0">
                <a:latin typeface="+mn-ea"/>
                <a:ea typeface="+mn-ea"/>
              </a:rPr>
              <a:t>』</a:t>
            </a:r>
            <a:r>
              <a:rPr lang="ja-JP" altLang="en-US" sz="900" dirty="0">
                <a:latin typeface="+mn-ea"/>
                <a:ea typeface="+mn-ea"/>
              </a:rPr>
              <a:t>の取扱い手順に準拠することにも留意してください。</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4</a:t>
            </a:fld>
            <a:endParaRPr kumimoji="1" lang="ja-JP" altLang="en-US" dirty="0"/>
          </a:p>
        </p:txBody>
      </p:sp>
    </p:spTree>
    <p:extLst>
      <p:ext uri="{BB962C8B-B14F-4D97-AF65-F5344CB8AC3E}">
        <p14:creationId xmlns:p14="http://schemas.microsoft.com/office/powerpoint/2010/main" val="7688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lt"/>
              </a:rPr>
              <a:t>次に「工事関係書類簡素化のポイント」については、本編から要約して説明します。</a:t>
            </a:r>
            <a:endParaRPr lang="en-US" altLang="ja-JP" sz="900" dirty="0">
              <a:latin typeface="+mn-lt"/>
            </a:endParaRPr>
          </a:p>
          <a:p>
            <a:endParaRPr lang="en-US" altLang="ja-JP" sz="900" dirty="0">
              <a:latin typeface="+mn-lt"/>
            </a:endParaRPr>
          </a:p>
          <a:p>
            <a:r>
              <a:rPr lang="ja-JP" altLang="en-US" sz="900" dirty="0">
                <a:latin typeface="+mn-lt"/>
              </a:rPr>
              <a:t>本ガイドラインでは、従前からの書類‘提出’または‘提示’の区分を、三重県公共工事共通仕様書に定める取扱いとの整合を図り、受発注者間における工事書類作成に伴う紙資源量の軽減と工事書類の電子化を推進するものとしました。</a:t>
            </a:r>
            <a:endParaRPr lang="en-US" altLang="ja-JP" sz="900" dirty="0">
              <a:latin typeface="+mn-lt"/>
            </a:endParaRPr>
          </a:p>
          <a:p>
            <a:endParaRPr lang="en-US" altLang="ja-JP" sz="900" dirty="0">
              <a:latin typeface="+mn-lt"/>
            </a:endParaRPr>
          </a:p>
          <a:p>
            <a:r>
              <a:rPr lang="ja-JP" altLang="en-US" sz="900" dirty="0">
                <a:latin typeface="+mn-lt"/>
              </a:rPr>
              <a:t>以下の表に示すものは、「本ガイドライン適用による工事書類の主な取扱い変更点」を示しています。</a:t>
            </a:r>
            <a:endParaRPr lang="en-US" altLang="ja-JP" sz="900" dirty="0">
              <a:latin typeface="+mn-lt"/>
            </a:endParaRPr>
          </a:p>
          <a:p>
            <a:endParaRPr lang="en-US" altLang="ja-JP" sz="900" dirty="0">
              <a:latin typeface="+mn-lt"/>
            </a:endParaRPr>
          </a:p>
          <a:p>
            <a:r>
              <a:rPr lang="ja-JP" altLang="en-US" sz="900" dirty="0">
                <a:latin typeface="+mn-lt"/>
              </a:rPr>
              <a:t>本ガイドラインの適用前と適用後の変更箇所を朱書きで表示していますので、詳細は各自でご確認ください。</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5</a:t>
            </a:fld>
            <a:endParaRPr kumimoji="1" lang="ja-JP" altLang="en-US" dirty="0"/>
          </a:p>
        </p:txBody>
      </p:sp>
    </p:spTree>
    <p:extLst>
      <p:ext uri="{BB962C8B-B14F-4D97-AF65-F5344CB8AC3E}">
        <p14:creationId xmlns:p14="http://schemas.microsoft.com/office/powerpoint/2010/main" val="263078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75AB2-2144-BDAD-9FA5-9B56EC4D6FB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C2123CC-4C87-F438-C502-3B3A7F4DD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D17C847-3378-BCD3-AC71-587B5F36C692}"/>
              </a:ext>
            </a:extLst>
          </p:cNvPr>
          <p:cNvSpPr>
            <a:spLocks noGrp="1"/>
          </p:cNvSpPr>
          <p:nvPr>
            <p:ph type="dt" sz="half" idx="10"/>
          </p:nvPr>
        </p:nvSpPr>
        <p:spPr/>
        <p:txBody>
          <a:bodyPr/>
          <a:lstStyle/>
          <a:p>
            <a:fld id="{EDE65F4E-C507-4732-8420-2E9B7126C334}"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769F6637-0726-1E92-244A-33429D7E220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7C9FBB8-532B-6766-B3F7-FF4D5C56ABF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440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FCFC7-06DF-A9C8-E348-6ED5A08C032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6A52BB-1A26-98E6-D6C2-6CA8F0D7DC2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EC8546-5365-12E1-6114-232AA8EAC814}"/>
              </a:ext>
            </a:extLst>
          </p:cNvPr>
          <p:cNvSpPr>
            <a:spLocks noGrp="1"/>
          </p:cNvSpPr>
          <p:nvPr>
            <p:ph type="dt" sz="half" idx="10"/>
          </p:nvPr>
        </p:nvSpPr>
        <p:spPr/>
        <p:txBody>
          <a:bodyPr/>
          <a:lstStyle/>
          <a:p>
            <a:fld id="{4582D308-0A26-4D30-B1E6-E93F13EC3B51}"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7C44B1AA-E928-2D11-869E-42D9345D295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170F065-0778-79A7-E996-1CEEEC6C602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810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940B5EC-297B-CC69-1928-C252DC36308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30EBA4-45AF-20C7-38FA-CBB629533D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390C37-68BB-261B-90CB-06528794014D}"/>
              </a:ext>
            </a:extLst>
          </p:cNvPr>
          <p:cNvSpPr>
            <a:spLocks noGrp="1"/>
          </p:cNvSpPr>
          <p:nvPr>
            <p:ph type="dt" sz="half" idx="10"/>
          </p:nvPr>
        </p:nvSpPr>
        <p:spPr/>
        <p:txBody>
          <a:bodyPr/>
          <a:lstStyle/>
          <a:p>
            <a:fld id="{CF90E7D6-1BC3-4CAC-87B2-371F8F176ED2}"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7DA9EE9B-5920-70E6-B74D-BC7F19F7E6E2}"/>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DA27A4A6-729A-4E44-E40B-6864F6D88BC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500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30D62-1AFC-BEED-5116-B1F0DBC46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9D0BA2-133C-5BE4-1FD8-2BD91451E0F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F805C5-BE16-5F58-2201-44EC7930FBE9}"/>
              </a:ext>
            </a:extLst>
          </p:cNvPr>
          <p:cNvSpPr>
            <a:spLocks noGrp="1"/>
          </p:cNvSpPr>
          <p:nvPr>
            <p:ph type="dt" sz="half" idx="10"/>
          </p:nvPr>
        </p:nvSpPr>
        <p:spPr/>
        <p:txBody>
          <a:bodyPr/>
          <a:lstStyle/>
          <a:p>
            <a:fld id="{14A25023-1506-4D67-8925-7CCCCA77764C}"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A92B8B85-6936-11F6-DC19-3512B076A41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2E23BDE6-EF96-B30B-6DE3-C2FE2EDC4789}"/>
              </a:ext>
            </a:extLst>
          </p:cNvPr>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40239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B4172-5D09-B240-52DE-019E7E2653C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507397-DF77-300D-9826-EF2A556BA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A67936B-0E83-74EE-E42D-080901768611}"/>
              </a:ext>
            </a:extLst>
          </p:cNvPr>
          <p:cNvSpPr>
            <a:spLocks noGrp="1"/>
          </p:cNvSpPr>
          <p:nvPr>
            <p:ph type="dt" sz="half" idx="10"/>
          </p:nvPr>
        </p:nvSpPr>
        <p:spPr/>
        <p:txBody>
          <a:bodyPr/>
          <a:lstStyle/>
          <a:p>
            <a:fld id="{6968FFB6-C3FD-4A73-B449-CC3C09B03E0D}"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90157CF5-67C7-468D-6CF7-9148C6DDA3B1}"/>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7C8C369-2FB6-EEEF-1FBF-0AF121CD790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614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0879F-387B-E86A-2F55-875BDB2F4E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4070B3-68E7-4C44-109B-597F9D47083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EDDBECE-9C6D-9C10-5C54-1D297C28A4F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B15D9A-CCF3-30FB-CB85-17E2B3C1E247}"/>
              </a:ext>
            </a:extLst>
          </p:cNvPr>
          <p:cNvSpPr>
            <a:spLocks noGrp="1"/>
          </p:cNvSpPr>
          <p:nvPr>
            <p:ph type="dt" sz="half" idx="10"/>
          </p:nvPr>
        </p:nvSpPr>
        <p:spPr/>
        <p:txBody>
          <a:bodyPr/>
          <a:lstStyle/>
          <a:p>
            <a:fld id="{8ADFE0BD-7C36-4A79-A576-4D0185DE7009}" type="datetime1">
              <a:rPr lang="en-US" altLang="ja-JP" smtClean="0"/>
              <a:t>1/26/2024</a:t>
            </a:fld>
            <a:endParaRPr lang="en-US" dirty="0"/>
          </a:p>
        </p:txBody>
      </p:sp>
      <p:sp>
        <p:nvSpPr>
          <p:cNvPr id="6" name="フッター プレースホルダー 5">
            <a:extLst>
              <a:ext uri="{FF2B5EF4-FFF2-40B4-BE49-F238E27FC236}">
                <a16:creationId xmlns:a16="http://schemas.microsoft.com/office/drawing/2014/main" id="{5675C310-504A-B363-2A0F-28E1DBEE315B}"/>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1FF8B5E-3626-7797-31B5-ABEDC1CEA27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286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026A7-A32C-0FDD-68B8-D1ED35A05A2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4E135D-17BF-13AB-1416-75D22CBCC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904EA29-EB71-9486-F518-08D662DB451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AE9A07E-058A-3E69-1673-F7CD9DF06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249A3E3-9683-9B4F-A443-EF68E25CBBD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341B161-F33B-CEFF-0961-AA17B54C92D9}"/>
              </a:ext>
            </a:extLst>
          </p:cNvPr>
          <p:cNvSpPr>
            <a:spLocks noGrp="1"/>
          </p:cNvSpPr>
          <p:nvPr>
            <p:ph type="dt" sz="half" idx="10"/>
          </p:nvPr>
        </p:nvSpPr>
        <p:spPr/>
        <p:txBody>
          <a:bodyPr/>
          <a:lstStyle/>
          <a:p>
            <a:fld id="{42497838-7689-4064-A1F9-F411B3A977C0}" type="datetime1">
              <a:rPr lang="en-US" altLang="ja-JP" smtClean="0"/>
              <a:t>1/26/2024</a:t>
            </a:fld>
            <a:endParaRPr lang="en-US" dirty="0"/>
          </a:p>
        </p:txBody>
      </p:sp>
      <p:sp>
        <p:nvSpPr>
          <p:cNvPr id="8" name="フッター プレースホルダー 7">
            <a:extLst>
              <a:ext uri="{FF2B5EF4-FFF2-40B4-BE49-F238E27FC236}">
                <a16:creationId xmlns:a16="http://schemas.microsoft.com/office/drawing/2014/main" id="{74AB3C19-D92C-D465-6F6B-CD122AA44C31}"/>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927D06CA-CB21-0C62-02C3-6FCCC7AF4E2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741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F7564-69DE-343A-143E-465FE20EB04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0CE8CD7-BB6E-2DAD-9602-1C64C72D9DF1}"/>
              </a:ext>
            </a:extLst>
          </p:cNvPr>
          <p:cNvSpPr>
            <a:spLocks noGrp="1"/>
          </p:cNvSpPr>
          <p:nvPr>
            <p:ph type="dt" sz="half" idx="10"/>
          </p:nvPr>
        </p:nvSpPr>
        <p:spPr/>
        <p:txBody>
          <a:bodyPr/>
          <a:lstStyle/>
          <a:p>
            <a:fld id="{884D25FA-9227-47A4-AC89-9C296E319280}" type="datetime1">
              <a:rPr lang="en-US" altLang="ja-JP" smtClean="0"/>
              <a:t>1/26/2024</a:t>
            </a:fld>
            <a:endParaRPr lang="en-US" dirty="0"/>
          </a:p>
        </p:txBody>
      </p:sp>
      <p:sp>
        <p:nvSpPr>
          <p:cNvPr id="4" name="フッター プレースホルダー 3">
            <a:extLst>
              <a:ext uri="{FF2B5EF4-FFF2-40B4-BE49-F238E27FC236}">
                <a16:creationId xmlns:a16="http://schemas.microsoft.com/office/drawing/2014/main" id="{A8E65174-0654-21A7-9F8E-182CC080248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59C3FCD1-BC61-7F2A-FA9D-36B84309C0F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28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4DE897-FC9F-E0AF-3650-592F6238C476}"/>
              </a:ext>
            </a:extLst>
          </p:cNvPr>
          <p:cNvSpPr>
            <a:spLocks noGrp="1"/>
          </p:cNvSpPr>
          <p:nvPr>
            <p:ph type="dt" sz="half" idx="10"/>
          </p:nvPr>
        </p:nvSpPr>
        <p:spPr/>
        <p:txBody>
          <a:bodyPr/>
          <a:lstStyle/>
          <a:p>
            <a:fld id="{39342D2D-3BA3-4C77-AFDB-FF36C131C12D}" type="datetime1">
              <a:rPr lang="en-US" altLang="ja-JP" smtClean="0"/>
              <a:t>1/26/2024</a:t>
            </a:fld>
            <a:endParaRPr lang="en-US" dirty="0"/>
          </a:p>
        </p:txBody>
      </p:sp>
      <p:sp>
        <p:nvSpPr>
          <p:cNvPr id="3" name="フッター プレースホルダー 2">
            <a:extLst>
              <a:ext uri="{FF2B5EF4-FFF2-40B4-BE49-F238E27FC236}">
                <a16:creationId xmlns:a16="http://schemas.microsoft.com/office/drawing/2014/main" id="{772A57E0-9B44-708B-2D39-48AE25AD827A}"/>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0808E319-57C9-4DC0-C889-F070BD1D545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717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4F80F7-8C3D-CF8A-D0B7-5B8AFC586F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0BA98E-9961-BA50-D3E7-9B38D3D7E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99A3168-D897-A831-1559-7BA86C1D4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6DDA24-6891-7FDF-4248-7F9FF9B8E623}"/>
              </a:ext>
            </a:extLst>
          </p:cNvPr>
          <p:cNvSpPr>
            <a:spLocks noGrp="1"/>
          </p:cNvSpPr>
          <p:nvPr>
            <p:ph type="dt" sz="half" idx="10"/>
          </p:nvPr>
        </p:nvSpPr>
        <p:spPr/>
        <p:txBody>
          <a:bodyPr/>
          <a:lstStyle/>
          <a:p>
            <a:fld id="{16088B58-E0C0-4CA8-AB15-02E95A1A52DF}" type="datetime1">
              <a:rPr lang="en-US" altLang="ja-JP" smtClean="0"/>
              <a:t>1/26/2024</a:t>
            </a:fld>
            <a:endParaRPr lang="en-US" dirty="0"/>
          </a:p>
        </p:txBody>
      </p:sp>
      <p:sp>
        <p:nvSpPr>
          <p:cNvPr id="6" name="フッター プレースホルダー 5">
            <a:extLst>
              <a:ext uri="{FF2B5EF4-FFF2-40B4-BE49-F238E27FC236}">
                <a16:creationId xmlns:a16="http://schemas.microsoft.com/office/drawing/2014/main" id="{3632B056-74DC-779D-BEED-80259440EF06}"/>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5A55598-0CE9-1A2D-3440-01E1F5454CB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954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33E94C-F4D6-16EF-D423-4375EA14B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6FBCA97-870D-F14A-BF45-8F839427F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7A5D40DD-324B-558E-B1F5-6C1D42CEC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B67B4B-A681-EE9D-A0B9-CEE876A2F4AE}"/>
              </a:ext>
            </a:extLst>
          </p:cNvPr>
          <p:cNvSpPr>
            <a:spLocks noGrp="1"/>
          </p:cNvSpPr>
          <p:nvPr>
            <p:ph type="dt" sz="half" idx="10"/>
          </p:nvPr>
        </p:nvSpPr>
        <p:spPr/>
        <p:txBody>
          <a:bodyPr/>
          <a:lstStyle/>
          <a:p>
            <a:fld id="{9A6D3AEC-CC85-42D1-AAC0-5F425286B332}" type="datetime1">
              <a:rPr lang="en-US" altLang="ja-JP" smtClean="0"/>
              <a:t>1/26/2024</a:t>
            </a:fld>
            <a:endParaRPr lang="en-US" dirty="0"/>
          </a:p>
        </p:txBody>
      </p:sp>
      <p:sp>
        <p:nvSpPr>
          <p:cNvPr id="6" name="フッター プレースホルダー 5">
            <a:extLst>
              <a:ext uri="{FF2B5EF4-FFF2-40B4-BE49-F238E27FC236}">
                <a16:creationId xmlns:a16="http://schemas.microsoft.com/office/drawing/2014/main" id="{0E7455DE-E414-36AD-38A5-2E7D2058C141}"/>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BBA97B9-03B9-AEA9-520A-D109976187D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70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D461A53-34CD-B629-2140-9955ED41F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C980AC-F183-0C38-FE06-439A999AB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F31C17-4AA5-000F-C6CC-504B2D498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772A8-8A1A-495E-8C17-02648E925091}"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8CE07DFE-D3F1-EBC9-5213-B7ECAD8D8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DFB3CFE3-4559-5CE9-2DA4-FA908BD39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1772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6503F-4A51-F131-2DD4-4786DD73A4A1}"/>
              </a:ext>
            </a:extLst>
          </p:cNvPr>
          <p:cNvSpPr>
            <a:spLocks noGrp="1"/>
          </p:cNvSpPr>
          <p:nvPr>
            <p:ph type="ctrTitle"/>
          </p:nvPr>
        </p:nvSpPr>
        <p:spPr>
          <a:xfrm>
            <a:off x="1066800" y="1260956"/>
            <a:ext cx="10058400" cy="3240690"/>
          </a:xfrm>
        </p:spPr>
        <p:txBody>
          <a:bodyPr>
            <a:normAutofit fontScale="90000"/>
          </a:bodyPr>
          <a:lstStyle/>
          <a:p>
            <a:pPr algn="l"/>
            <a:r>
              <a:rPr lang="en-US" altLang="ja-JP" sz="3600" dirty="0" smtClean="0">
                <a:latin typeface="UD デジタル 教科書体 N-B" panose="02020700000000000000" pitchFamily="17" charset="-128"/>
                <a:ea typeface="UD デジタル 教科書体 N-B" panose="02020700000000000000" pitchFamily="17" charset="-128"/>
              </a:rPr>
              <a:t>【</a:t>
            </a:r>
            <a:r>
              <a:rPr lang="ja-JP" altLang="en-US" sz="3600" dirty="0" smtClean="0">
                <a:latin typeface="UD デジタル 教科書体 N-B" panose="02020700000000000000" pitchFamily="17" charset="-128"/>
                <a:ea typeface="UD デジタル 教科書体 N-B" panose="02020700000000000000" pitchFamily="17" charset="-128"/>
              </a:rPr>
              <a:t>説明資料</a:t>
            </a:r>
            <a:r>
              <a:rPr lang="en-US" altLang="ja-JP" sz="3600" dirty="0" smtClean="0">
                <a:latin typeface="UD デジタル 教科書体 N-B" panose="02020700000000000000" pitchFamily="17" charset="-128"/>
                <a:ea typeface="UD デジタル 教科書体 N-B" panose="02020700000000000000" pitchFamily="17" charset="-128"/>
              </a:rPr>
              <a:t>】</a:t>
            </a:r>
            <a:r>
              <a:rPr lang="en-US" altLang="ja-JP" sz="4800" dirty="0" smtClean="0">
                <a:latin typeface="UD デジタル 教科書体 N-B" panose="02020700000000000000" pitchFamily="17" charset="-128"/>
                <a:ea typeface="UD デジタル 教科書体 N-B" panose="02020700000000000000" pitchFamily="17" charset="-128"/>
              </a:rPr>
              <a:t/>
            </a:r>
            <a:br>
              <a:rPr lang="en-US" altLang="ja-JP" sz="4800" dirty="0" smtClean="0">
                <a:latin typeface="UD デジタル 教科書体 N-B" panose="02020700000000000000" pitchFamily="17" charset="-128"/>
                <a:ea typeface="UD デジタル 教科書体 N-B" panose="02020700000000000000" pitchFamily="17" charset="-128"/>
              </a:rPr>
            </a:br>
            <a:r>
              <a:rPr lang="en-US" altLang="ja-JP" sz="4800" dirty="0" smtClean="0">
                <a:latin typeface="UD デジタル 教科書体 N-B" panose="02020700000000000000" pitchFamily="17" charset="-128"/>
                <a:ea typeface="UD デジタル 教科書体 N-B" panose="02020700000000000000" pitchFamily="17" charset="-128"/>
              </a:rPr>
              <a:t/>
            </a:r>
            <a:br>
              <a:rPr lang="en-US" altLang="ja-JP" sz="4800" dirty="0" smtClean="0">
                <a:latin typeface="UD デジタル 教科書体 N-B" panose="02020700000000000000" pitchFamily="17" charset="-128"/>
                <a:ea typeface="UD デジタル 教科書体 N-B" panose="02020700000000000000" pitchFamily="17" charset="-128"/>
              </a:rPr>
            </a:br>
            <a:r>
              <a:rPr lang="ja-JP" altLang="en-US" sz="4000" dirty="0" smtClean="0">
                <a:latin typeface="UD デジタル 教科書体 N-B" panose="02020700000000000000" pitchFamily="17" charset="-128"/>
                <a:ea typeface="UD デジタル 教科書体 N-B" panose="02020700000000000000" pitchFamily="17" charset="-128"/>
              </a:rPr>
              <a:t>工事</a:t>
            </a:r>
            <a:r>
              <a:rPr lang="ja-JP" altLang="en-US" sz="4000" dirty="0">
                <a:latin typeface="UD デジタル 教科書体 N-B" panose="02020700000000000000" pitchFamily="17" charset="-128"/>
                <a:ea typeface="UD デジタル 教科書体 N-B" panose="02020700000000000000" pitchFamily="17" charset="-128"/>
              </a:rPr>
              <a:t>書類簡素化</a:t>
            </a:r>
            <a:r>
              <a:rPr lang="ja-JP" altLang="en-US" sz="4000" dirty="0" smtClean="0">
                <a:latin typeface="UD デジタル 教科書体 N-B" panose="02020700000000000000" pitchFamily="17" charset="-128"/>
                <a:ea typeface="UD デジタル 教科書体 N-B" panose="02020700000000000000" pitchFamily="17" charset="-128"/>
              </a:rPr>
              <a:t>ガイドラインの概要について</a:t>
            </a:r>
            <a:r>
              <a:rPr kumimoji="1" lang="en-US" altLang="ja-JP" sz="4000" dirty="0">
                <a:latin typeface="UD デジタル 教科書体 N-B" panose="02020700000000000000" pitchFamily="17" charset="-128"/>
                <a:ea typeface="UD デジタル 教科書体 N-B" panose="02020700000000000000" pitchFamily="17" charset="-128"/>
              </a:rPr>
              <a:t/>
            </a:r>
            <a:br>
              <a:rPr kumimoji="1" lang="en-US" altLang="ja-JP" sz="4000" dirty="0">
                <a:latin typeface="UD デジタル 教科書体 N-B" panose="02020700000000000000" pitchFamily="17" charset="-128"/>
                <a:ea typeface="UD デジタル 教科書体 N-B" panose="02020700000000000000" pitchFamily="17" charset="-128"/>
              </a:rPr>
            </a:br>
            <a:r>
              <a:rPr kumimoji="1" lang="en-US" altLang="ja-JP" sz="4000" dirty="0">
                <a:latin typeface="UD デジタル 教科書体 N-B" panose="02020700000000000000" pitchFamily="17" charset="-128"/>
                <a:ea typeface="UD デジタル 教科書体 N-B" panose="02020700000000000000" pitchFamily="17" charset="-128"/>
              </a:rPr>
              <a:t/>
            </a:r>
            <a:br>
              <a:rPr kumimoji="1" lang="en-US" altLang="ja-JP" sz="4000" dirty="0">
                <a:latin typeface="UD デジタル 教科書体 N-B" panose="02020700000000000000" pitchFamily="17" charset="-128"/>
                <a:ea typeface="UD デジタル 教科書体 N-B" panose="02020700000000000000" pitchFamily="17" charset="-128"/>
              </a:rPr>
            </a:br>
            <a:r>
              <a:rPr kumimoji="1" lang="ja-JP" altLang="en-US" sz="4000" dirty="0" smtClean="0">
                <a:latin typeface="UD デジタル 教科書体 N-B" panose="02020700000000000000" pitchFamily="17" charset="-128"/>
                <a:ea typeface="UD デジタル 教科書体 N-B" panose="02020700000000000000" pitchFamily="17" charset="-128"/>
              </a:rPr>
              <a:t>　　　　</a:t>
            </a:r>
            <a:r>
              <a:rPr lang="en-US" altLang="ja-JP" sz="4000" dirty="0" smtClean="0">
                <a:latin typeface="UD デジタル 教科書体 N-B" panose="02020700000000000000" pitchFamily="17" charset="-128"/>
                <a:ea typeface="UD デジタル 教科書体 N-B" panose="02020700000000000000" pitchFamily="17" charset="-128"/>
              </a:rPr>
              <a:t>-</a:t>
            </a:r>
            <a:r>
              <a:rPr lang="ja-JP" altLang="en-US" sz="4000" dirty="0">
                <a:latin typeface="UD デジタル 教科書体 N-B" panose="02020700000000000000" pitchFamily="17" charset="-128"/>
                <a:ea typeface="UD デジタル 教科書体 N-B" panose="02020700000000000000" pitchFamily="17" charset="-128"/>
              </a:rPr>
              <a:t>ダイジェスト版</a:t>
            </a:r>
            <a:r>
              <a:rPr lang="en-US" altLang="ja-JP" sz="4000" dirty="0">
                <a:latin typeface="UD デジタル 教科書体 N-B" panose="02020700000000000000" pitchFamily="17" charset="-128"/>
                <a:ea typeface="UD デジタル 教科書体 N-B" panose="02020700000000000000" pitchFamily="17" charset="-128"/>
              </a:rPr>
              <a:t>-</a:t>
            </a:r>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4723251"/>
            <a:ext cx="10058400" cy="1143000"/>
          </a:xfrm>
        </p:spPr>
        <p:txBody>
          <a:bodyPr/>
          <a:lstStyle/>
          <a:p>
            <a:pPr algn="r"/>
            <a:r>
              <a:rPr kumimoji="1" lang="ja-JP" altLang="en-US" dirty="0" smtClean="0">
                <a:latin typeface="UD デジタル 教科書体 NK-R" panose="02020400000000000000" pitchFamily="18" charset="-128"/>
                <a:ea typeface="UD デジタル 教科書体 NK-R" panose="02020400000000000000" pitchFamily="18" charset="-128"/>
              </a:rPr>
              <a:t>令和６年４月</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r"/>
            <a:r>
              <a:rPr lang="ja-JP" altLang="en-US" dirty="0">
                <a:latin typeface="UD デジタル 教科書体 NK-R" panose="02020400000000000000" pitchFamily="18" charset="-128"/>
                <a:ea typeface="UD デジタル 教科書体 NK-R" panose="02020400000000000000" pitchFamily="18" charset="-128"/>
              </a:rPr>
              <a:t>総務部契約監理課</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D021CF98-DC1C-6B11-640F-1EBB707F366D}"/>
              </a:ext>
            </a:extLst>
          </p:cNvPr>
          <p:cNvSpPr/>
          <p:nvPr/>
        </p:nvSpPr>
        <p:spPr>
          <a:xfrm>
            <a:off x="0" y="0"/>
            <a:ext cx="12192000" cy="1260956"/>
          </a:xfrm>
          <a:prstGeom prst="rect">
            <a:avLst/>
          </a:prstGeom>
          <a:gradFill>
            <a:gsLst>
              <a:gs pos="100000">
                <a:srgbClr val="0070C0"/>
              </a:gs>
              <a:gs pos="4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C2561F91-8D71-8B99-90F1-25EC1645BBE2}"/>
              </a:ext>
            </a:extLst>
          </p:cNvPr>
          <p:cNvSpPr/>
          <p:nvPr/>
        </p:nvSpPr>
        <p:spPr>
          <a:xfrm>
            <a:off x="0" y="6087856"/>
            <a:ext cx="12192000" cy="770144"/>
          </a:xfrm>
          <a:prstGeom prst="rect">
            <a:avLst/>
          </a:prstGeom>
          <a:gradFill flip="none" rotWithShape="1">
            <a:gsLst>
              <a:gs pos="100000">
                <a:schemeClr val="bg1"/>
              </a:gs>
              <a:gs pos="2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5"/>
          <a:stretch>
            <a:fillRect/>
          </a:stretch>
        </p:blipFill>
        <p:spPr>
          <a:xfrm>
            <a:off x="398862" y="166333"/>
            <a:ext cx="1812473" cy="659081"/>
          </a:xfrm>
          <a:prstGeom prst="rect">
            <a:avLst/>
          </a:prstGeom>
        </p:spPr>
      </p:pic>
      <p:sp>
        <p:nvSpPr>
          <p:cNvPr id="6" name="スライド番号プレースホルダー 5"/>
          <p:cNvSpPr>
            <a:spLocks noGrp="1"/>
          </p:cNvSpPr>
          <p:nvPr>
            <p:ph type="sldNum" sz="quarter" idx="12"/>
          </p:nvPr>
        </p:nvSpPr>
        <p:spPr/>
        <p:txBody>
          <a:bodyPr/>
          <a:lstStyle/>
          <a:p>
            <a:fld id="{4FAB73BC-B049-4115-A692-8D63A059BFB8}" type="slidenum">
              <a:rPr lang="en-US" smtClean="0">
                <a:solidFill>
                  <a:schemeClr val="tx1"/>
                </a:solidFill>
              </a:rPr>
              <a:t>1</a:t>
            </a:fld>
            <a:endParaRPr lang="en-US" dirty="0">
              <a:solidFill>
                <a:schemeClr val="tx1"/>
              </a:solidFill>
            </a:endParaRPr>
          </a:p>
        </p:txBody>
      </p:sp>
      <p:pic>
        <p:nvPicPr>
          <p:cNvPr id="8" name="ｄ01">
            <a:hlinkClick r:id="" action="ppaction://media"/>
            <a:extLst>
              <a:ext uri="{FF2B5EF4-FFF2-40B4-BE49-F238E27FC236}">
                <a16:creationId xmlns:a16="http://schemas.microsoft.com/office/drawing/2014/main" id="{EC00BEFD-62F7-D29D-EEA8-D33F3908C3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960" y="6248400"/>
            <a:ext cx="609600" cy="609600"/>
          </a:xfrm>
          <a:prstGeom prst="rect">
            <a:avLst/>
          </a:prstGeom>
        </p:spPr>
      </p:pic>
      <p:sp>
        <p:nvSpPr>
          <p:cNvPr id="10" name="正方形/長方形 9"/>
          <p:cNvSpPr/>
          <p:nvPr/>
        </p:nvSpPr>
        <p:spPr>
          <a:xfrm>
            <a:off x="466933" y="6352143"/>
            <a:ext cx="6159058" cy="369332"/>
          </a:xfrm>
          <a:prstGeom prst="rect">
            <a:avLst/>
          </a:prstGeom>
        </p:spPr>
        <p:txBody>
          <a:bodyPr wrap="none">
            <a:spAutoFit/>
          </a:bodyPr>
          <a:lstStyle/>
          <a:p>
            <a:pPr algn="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自動音声で読み上げる場合は「</a:t>
            </a:r>
            <a:r>
              <a:rPr lang="en-US" altLang="ja-JP" dirty="0" smtClean="0">
                <a:latin typeface="UD デジタル 教科書体 NK-R" panose="02020400000000000000" pitchFamily="18" charset="-128"/>
                <a:ea typeface="UD デジタル 教科書体 NK-R" panose="02020400000000000000" pitchFamily="18" charset="-128"/>
              </a:rPr>
              <a:t>F5</a:t>
            </a:r>
            <a:r>
              <a:rPr lang="ja-JP" altLang="en-US" dirty="0" smtClean="0">
                <a:latin typeface="UD デジタル 教科書体 NK-R" panose="02020400000000000000" pitchFamily="18" charset="-128"/>
                <a:ea typeface="UD デジタル 教科書体 NK-R" panose="02020400000000000000" pitchFamily="18" charset="-128"/>
              </a:rPr>
              <a:t>」キーを押してください。</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246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0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561F91-8D71-8B99-90F1-25EC1645BBE2}"/>
              </a:ext>
            </a:extLst>
          </p:cNvPr>
          <p:cNvSpPr/>
          <p:nvPr/>
        </p:nvSpPr>
        <p:spPr>
          <a:xfrm>
            <a:off x="0" y="6166393"/>
            <a:ext cx="12192000" cy="658820"/>
          </a:xfrm>
          <a:prstGeom prst="rect">
            <a:avLst/>
          </a:prstGeom>
          <a:gradFill flip="none" rotWithShape="1">
            <a:gsLst>
              <a:gs pos="20000">
                <a:srgbClr val="0070C0"/>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1527217"/>
            <a:ext cx="10256520" cy="4087091"/>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本ガイドラインは、伊賀市の発注する建設工事の書類作成にあたり基準となる工事関係書類一覧表</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伊賀市版</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（以下「工事関係書類一覧表」という。）を補完し解説するものであり、受発注者双方の工事書類簡素化に向けた共通認識を持つために活用することを目的に試行するものである。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本ガイドラインによる工事関係書類の取扱いは、三重県公共工事共通仕様書（以下「県共仕」という。）に準拠するが、県共仕に優先する標準仕様書や基準書、特記仕様書が適用される工事案件については、それらを優先的に適用するものとする。</a:t>
            </a:r>
          </a:p>
          <a:p>
            <a:pPr marL="95250" indent="-95250" algn="l"/>
            <a:r>
              <a:rPr lang="ja-JP" altLang="en-US" sz="2200" dirty="0">
                <a:latin typeface="UD デジタル 教科書体 NK-R" panose="02020400000000000000" pitchFamily="18" charset="-128"/>
                <a:ea typeface="UD デジタル 教科書体 NK-R" panose="02020400000000000000" pitchFamily="18" charset="-128"/>
              </a:rPr>
              <a:t>　　本ガイドラインは、工事関係書類を作成するうえでの目安であり、実際の運用にあたっては、工事の特性等に合わせて発注者で一覧表を修正することができるものとする。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95250" indent="-95250" algn="l"/>
            <a:r>
              <a:rPr lang="ja-JP" altLang="en-US" sz="2200" dirty="0">
                <a:latin typeface="UD デジタル 教科書体 NK-R" panose="02020400000000000000" pitchFamily="18" charset="-128"/>
                <a:ea typeface="UD デジタル 教科書体 NK-R" panose="02020400000000000000" pitchFamily="18" charset="-128"/>
              </a:rPr>
              <a:t>　　また</a:t>
            </a:r>
            <a:r>
              <a:rPr kumimoji="1" lang="ja-JP" altLang="en-US" sz="2200" dirty="0">
                <a:latin typeface="UD デジタル 教科書体 NK-R" panose="02020400000000000000" pitchFamily="18" charset="-128"/>
                <a:ea typeface="UD デジタル 教科書体 NK-R" panose="02020400000000000000" pitchFamily="18" charset="-128"/>
              </a:rPr>
              <a:t>、受注者の社内で必要とされる工事書類の作成を妨げるものではないが、</a:t>
            </a:r>
            <a:r>
              <a:rPr lang="ja-JP" altLang="en-US" sz="2200" dirty="0">
                <a:latin typeface="UD デジタル 教科書体 NK-R" panose="02020400000000000000" pitchFamily="18" charset="-128"/>
                <a:ea typeface="UD デジタル 教科書体 NK-R" panose="02020400000000000000" pitchFamily="18" charset="-128"/>
              </a:rPr>
              <a:t>関係法令等で規定されている書類作成のルールは厳正に行う必要がある。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95250" indent="-95250" algn="l"/>
            <a:r>
              <a:rPr lang="ja-JP" altLang="en-US" sz="2200" dirty="0">
                <a:latin typeface="UD デジタル 教科書体 NK-R" panose="02020400000000000000" pitchFamily="18" charset="-128"/>
                <a:ea typeface="UD デジタル 教科書体 NK-R" panose="02020400000000000000" pitchFamily="18" charset="-128"/>
              </a:rPr>
              <a:t>　　なお、本ガイドラインは、伊賀市が発注するすべての建設工事に適用する。</a:t>
            </a:r>
            <a:endParaRPr kumimoji="1"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D021CF98-DC1C-6B11-640F-1EBB707F366D}"/>
              </a:ext>
            </a:extLst>
          </p:cNvPr>
          <p:cNvSpPr/>
          <p:nvPr/>
        </p:nvSpPr>
        <p:spPr>
          <a:xfrm>
            <a:off x="0" y="0"/>
            <a:ext cx="12192000" cy="659341"/>
          </a:xfrm>
          <a:prstGeom prst="rect">
            <a:avLst/>
          </a:prstGeom>
          <a:gradFill flip="none" rotWithShape="1">
            <a:gsLst>
              <a:gs pos="100000">
                <a:schemeClr val="bg1"/>
              </a:gs>
              <a:gs pos="6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5"/>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189957"/>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ガイドライン</a:t>
            </a:r>
            <a:r>
              <a:rPr lang="ja-JP" altLang="en-US" sz="3600" b="1" dirty="0">
                <a:latin typeface="UD デジタル 教科書体 NK-R" panose="02020400000000000000" pitchFamily="18" charset="-128"/>
                <a:ea typeface="UD デジタル 教科書体 NK-R" panose="02020400000000000000" pitchFamily="18" charset="-128"/>
                <a:cs typeface="RomanS" panose="02000400000000000000" pitchFamily="2" charset="0"/>
              </a:rPr>
              <a:t>の目的と適用範囲</a:t>
            </a:r>
            <a:endParaRPr lang="en-US" altLang="ja-JP" sz="3600" b="1" dirty="0">
              <a:latin typeface="UD デジタル 教科書体 NK-R" panose="02020400000000000000" pitchFamily="18" charset="-128"/>
              <a:ea typeface="UD デジタル 教科書体 NK-R" panose="02020400000000000000" pitchFamily="18" charset="-128"/>
              <a:cs typeface="RomanS" panose="02000400000000000000" pitchFamily="2" charset="0"/>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solidFill>
                  <a:schemeClr val="tx1"/>
                </a:solidFill>
              </a:rPr>
              <a:t>2</a:t>
            </a:fld>
            <a:endParaRPr lang="en-US" dirty="0">
              <a:solidFill>
                <a:schemeClr val="tx1"/>
              </a:solidFill>
            </a:endParaRPr>
          </a:p>
        </p:txBody>
      </p:sp>
      <p:pic>
        <p:nvPicPr>
          <p:cNvPr id="5" name="ｄ02">
            <a:hlinkClick r:id="" action="ppaction://media"/>
            <a:extLst>
              <a:ext uri="{FF2B5EF4-FFF2-40B4-BE49-F238E27FC236}">
                <a16:creationId xmlns:a16="http://schemas.microsoft.com/office/drawing/2014/main" id="{F3F08403-3A65-B374-9F5D-5F69D01CED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191003"/>
            <a:ext cx="609600" cy="609600"/>
          </a:xfrm>
          <a:prstGeom prst="rect">
            <a:avLst/>
          </a:prstGeom>
        </p:spPr>
      </p:pic>
    </p:spTree>
    <p:extLst>
      <p:ext uri="{BB962C8B-B14F-4D97-AF65-F5344CB8AC3E}">
        <p14:creationId xmlns:p14="http://schemas.microsoft.com/office/powerpoint/2010/main" val="14699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3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2561F91-8D71-8B99-90F1-25EC1645BBE2}"/>
              </a:ext>
            </a:extLst>
          </p:cNvPr>
          <p:cNvSpPr/>
          <p:nvPr/>
        </p:nvSpPr>
        <p:spPr>
          <a:xfrm>
            <a:off x="0" y="6166393"/>
            <a:ext cx="12192000" cy="658820"/>
          </a:xfrm>
          <a:prstGeom prst="rect">
            <a:avLst/>
          </a:prstGeom>
          <a:gradFill flip="none" rotWithShape="1">
            <a:gsLst>
              <a:gs pos="20000">
                <a:srgbClr val="0070C0"/>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D021CF98-DC1C-6B11-640F-1EBB707F366D}"/>
              </a:ext>
            </a:extLst>
          </p:cNvPr>
          <p:cNvSpPr/>
          <p:nvPr/>
        </p:nvSpPr>
        <p:spPr>
          <a:xfrm>
            <a:off x="0" y="0"/>
            <a:ext cx="12192000" cy="659341"/>
          </a:xfrm>
          <a:prstGeom prst="rect">
            <a:avLst/>
          </a:prstGeom>
          <a:gradFill flip="none" rotWithShape="1">
            <a:gsLst>
              <a:gs pos="100000">
                <a:schemeClr val="bg1"/>
              </a:gs>
              <a:gs pos="6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1089597"/>
            <a:ext cx="10460736" cy="5076535"/>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a:t>
            </a:r>
            <a:r>
              <a:rPr lang="ja-JP" altLang="en-US" sz="2200" dirty="0" smtClean="0">
                <a:latin typeface="UD デジタル 教科書体 NK-R" panose="02020400000000000000" pitchFamily="18" charset="-128"/>
                <a:ea typeface="UD デジタル 教科書体 NK-R" panose="02020400000000000000" pitchFamily="18" charset="-128"/>
              </a:rPr>
              <a:t>本ガイドラインの</a:t>
            </a:r>
            <a:r>
              <a:rPr lang="ja-JP" altLang="en-US" sz="2200" dirty="0">
                <a:latin typeface="UD デジタル 教科書体 NK-R" panose="02020400000000000000" pitchFamily="18" charset="-128"/>
                <a:ea typeface="UD デジタル 教科書体 NK-R" panose="02020400000000000000" pitchFamily="18" charset="-128"/>
              </a:rPr>
              <a:t>基本方針は以下のとおり</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endParaRPr lang="en-US" altLang="ja-JP" sz="2200" dirty="0">
              <a:latin typeface="UD デジタル 教科書体 NK-R" panose="02020400000000000000" pitchFamily="18" charset="-128"/>
              <a:ea typeface="UD デジタル 教科書体 NK-R" panose="02020400000000000000" pitchFamily="18" charset="-128"/>
            </a:endParaRP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受発注者双方の働き方改革や生産性の向上を実現するため、工事書類の簡素化や電子化を推進する。</a:t>
            </a: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工事書類の提出に際しては、「紙」と「電子」の二重提出は不要とする。</a:t>
            </a: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受発注者は不要な書類を作成（提出）しない・させない。</a:t>
            </a: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工事打合せ簿「指示」は必ず発注者が作成する。</a:t>
            </a: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工事打合せ簿「協議」の添付書類は必要最低限かつ簡潔にする。</a:t>
            </a: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監督員が臨場した立会・確認の写真は不要とする。</a:t>
            </a: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軽微な変更に伴う変更施工計画書の提出は不要とする。</a:t>
            </a:r>
          </a:p>
          <a:p>
            <a:pPr marL="804863" indent="-457200" algn="l">
              <a:buFont typeface="+mj-ea"/>
              <a:buAutoNum type="circleNumDbPlain"/>
            </a:pPr>
            <a:r>
              <a:rPr lang="ja-JP" altLang="en-US" sz="2200" dirty="0">
                <a:latin typeface="UD デジタル 教科書体 NK-R" panose="02020400000000000000" pitchFamily="18" charset="-128"/>
                <a:ea typeface="UD デジタル 教科書体 NK-R" panose="02020400000000000000" pitchFamily="18" charset="-128"/>
              </a:rPr>
              <a:t> 工事検査のために工事書類を再整理することや新たに作成や清書等することは不要とする。</a:t>
            </a: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5"/>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189957"/>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工事書類簡素化にあたっての基本方針</a:t>
            </a: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solidFill>
                  <a:schemeClr val="tx1"/>
                </a:solidFill>
              </a:rPr>
              <a:t>3</a:t>
            </a:fld>
            <a:endParaRPr lang="en-US" dirty="0">
              <a:solidFill>
                <a:schemeClr val="tx1"/>
              </a:solidFill>
            </a:endParaRPr>
          </a:p>
        </p:txBody>
      </p:sp>
      <p:pic>
        <p:nvPicPr>
          <p:cNvPr id="4" name="ｄ03">
            <a:hlinkClick r:id="" action="ppaction://media"/>
            <a:extLst>
              <a:ext uri="{FF2B5EF4-FFF2-40B4-BE49-F238E27FC236}">
                <a16:creationId xmlns:a16="http://schemas.microsoft.com/office/drawing/2014/main" id="{179F9C92-ADD4-B802-0D50-95F3034616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48400"/>
            <a:ext cx="609600" cy="609600"/>
          </a:xfrm>
          <a:prstGeom prst="rect">
            <a:avLst/>
          </a:prstGeom>
        </p:spPr>
      </p:pic>
    </p:spTree>
    <p:extLst>
      <p:ext uri="{BB962C8B-B14F-4D97-AF65-F5344CB8AC3E}">
        <p14:creationId xmlns:p14="http://schemas.microsoft.com/office/powerpoint/2010/main" val="34430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3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5"/>
          <a:stretch>
            <a:fillRect/>
          </a:stretch>
        </p:blipFill>
        <p:spPr>
          <a:xfrm>
            <a:off x="-529" y="14944"/>
            <a:ext cx="12193057" cy="6828112"/>
          </a:xfrm>
          <a:prstGeom prst="rect">
            <a:avLst/>
          </a:prstGeom>
        </p:spPr>
      </p:pic>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1071516"/>
            <a:ext cx="10387584" cy="5284834"/>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本ガイドラインでは、従来からの書面（紙資料）に加えて、電子メール等（電子メールやＣＤ等による電子媒体）</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による提出や提示を認めるものとした。</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endParaRPr lang="en-US" altLang="ja-JP" sz="5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書面のみ可とするもの</a:t>
            </a:r>
            <a:r>
              <a:rPr lang="en-US" altLang="ja-JP" sz="2200" dirty="0">
                <a:latin typeface="UD デジタル 教科書体 NK-R" panose="02020400000000000000" pitchFamily="18" charset="-128"/>
                <a:ea typeface="UD デジタル 教科書体 NK-R" panose="02020400000000000000" pitchFamily="18" charset="-128"/>
              </a:rPr>
              <a:t>】</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　契約規則や各規定等に「書面により提出」等と規定されているもの</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　代表者の押印が必要な書類</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　現場代理人の押印又は自署が必要な書類</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endParaRPr lang="en-US" altLang="ja-JP" sz="1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書面または電子メール等で可とするもの</a:t>
            </a:r>
            <a:r>
              <a:rPr lang="en-US" altLang="ja-JP" sz="2200" dirty="0">
                <a:latin typeface="UD デジタル 教科書体 NK-R" panose="02020400000000000000" pitchFamily="18" charset="-128"/>
                <a:ea typeface="UD デジタル 教科書体 NK-R" panose="02020400000000000000" pitchFamily="18" charset="-128"/>
              </a:rPr>
              <a:t>】</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　工事完成時に納品する書類</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　監督員が施工中の段階で確認を要する書類</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100" b="1" dirty="0">
              <a:latin typeface="UD デジタル 教科書体 NK-R" panose="02020400000000000000" pitchFamily="18" charset="-128"/>
              <a:ea typeface="UD デジタル 教科書体 NK-R" panose="02020400000000000000" pitchFamily="18" charset="-128"/>
            </a:endParaRPr>
          </a:p>
          <a:p>
            <a:pPr marL="712788" indent="-182563" algn="l"/>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電子メール等による場合は、</a:t>
            </a:r>
            <a:r>
              <a:rPr lang="ja-JP" altLang="en-US" sz="1400" b="1" u="sng" dirty="0">
                <a:latin typeface="UD デジタル 教科書体 NK-R" panose="02020400000000000000" pitchFamily="18" charset="-128"/>
                <a:ea typeface="UD デジタル 教科書体 NK-R" panose="02020400000000000000" pitchFamily="18" charset="-128"/>
              </a:rPr>
              <a:t>事前に受発注者の協議を行い双方で合意</a:t>
            </a:r>
            <a:r>
              <a:rPr lang="ja-JP" altLang="en-US" sz="1400" b="1" dirty="0">
                <a:latin typeface="UD デジタル 教科書体 NK-R" panose="02020400000000000000" pitchFamily="18" charset="-128"/>
                <a:ea typeface="UD デジタル 教科書体 NK-R" panose="02020400000000000000" pitchFamily="18" charset="-128"/>
              </a:rPr>
              <a:t>することを前提として、</a:t>
            </a:r>
            <a:r>
              <a:rPr lang="ja-JP" altLang="en-US" sz="1400" b="1" u="sng" dirty="0">
                <a:latin typeface="UD デジタル 教科書体 NK-R" panose="02020400000000000000" pitchFamily="18" charset="-128"/>
                <a:ea typeface="UD デジタル 教科書体 NK-R" panose="02020400000000000000" pitchFamily="18" charset="-128"/>
              </a:rPr>
              <a:t>受発注者間で電子データの受渡し手間が双方の過重負担とならないよう配慮</a:t>
            </a:r>
            <a:r>
              <a:rPr lang="ja-JP" altLang="en-US" sz="1400" b="1" dirty="0">
                <a:latin typeface="UD デジタル 教科書体 NK-R" panose="02020400000000000000" pitchFamily="18" charset="-128"/>
                <a:ea typeface="UD デジタル 教科書体 NK-R" panose="02020400000000000000" pitchFamily="18" charset="-128"/>
              </a:rPr>
              <a:t>のうえ、</a:t>
            </a:r>
            <a:r>
              <a:rPr lang="ja-JP" altLang="en-US" sz="1400" b="1" u="sng" dirty="0">
                <a:latin typeface="UD デジタル 教科書体 NK-R" panose="02020400000000000000" pitchFamily="18" charset="-128"/>
                <a:ea typeface="UD デジタル 教科書体 NK-R" panose="02020400000000000000" pitchFamily="18" charset="-128"/>
              </a:rPr>
              <a:t>工事毎の条件に応じて受発注者双方が対応可能な範囲で認める</a:t>
            </a:r>
            <a:r>
              <a:rPr lang="ja-JP" altLang="en-US" sz="1400" b="1" dirty="0">
                <a:latin typeface="UD デジタル 教科書体 NK-R" panose="02020400000000000000" pitchFamily="18" charset="-128"/>
                <a:ea typeface="UD デジタル 教科書体 NK-R" panose="02020400000000000000" pitchFamily="18" charset="-128"/>
              </a:rPr>
              <a:t>。</a:t>
            </a:r>
            <a:endParaRPr lang="en-US" altLang="ja-JP" sz="1400" b="1" dirty="0">
              <a:latin typeface="UD デジタル 教科書体 NK-R" panose="02020400000000000000" pitchFamily="18" charset="-128"/>
              <a:ea typeface="UD デジタル 教科書体 NK-R" panose="02020400000000000000" pitchFamily="18" charset="-128"/>
            </a:endParaRPr>
          </a:p>
          <a:p>
            <a:pPr marL="712788" indent="-182563" algn="l"/>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本市は電子納品の運用が未制定のため、本ガイドラインで定義する電子メール等は、一般的にいう電子納品の成果品に該当しないものとして取扱う。但し、</a:t>
            </a:r>
            <a:r>
              <a:rPr lang="ja-JP" altLang="en-US" sz="1400" b="1" u="sng" dirty="0">
                <a:latin typeface="UD デジタル 教科書体 NK-R" panose="02020400000000000000" pitchFamily="18" charset="-128"/>
                <a:ea typeface="UD デジタル 教科書体 NK-R" panose="02020400000000000000" pitchFamily="18" charset="-128"/>
              </a:rPr>
              <a:t>ウイルス対策に関するウイルスチェックは</a:t>
            </a:r>
            <a:r>
              <a:rPr lang="en-US" altLang="ja-JP" sz="1400" b="1" u="sng" dirty="0">
                <a:latin typeface="UD デジタル 教科書体 NK-R" panose="02020400000000000000" pitchFamily="18" charset="-128"/>
                <a:ea typeface="UD デジタル 教科書体 NK-R" panose="02020400000000000000" pitchFamily="18" charset="-128"/>
              </a:rPr>
              <a:t>『</a:t>
            </a:r>
            <a:r>
              <a:rPr lang="ja-JP" altLang="en-US" sz="1400" b="1" u="sng" dirty="0">
                <a:latin typeface="UD デジタル 教科書体 NK-R" panose="02020400000000000000" pitchFamily="18" charset="-128"/>
                <a:ea typeface="UD デジタル 教科書体 NK-R" panose="02020400000000000000" pitchFamily="18" charset="-128"/>
              </a:rPr>
              <a:t>三重県</a:t>
            </a:r>
            <a:r>
              <a:rPr lang="en-US" altLang="ja-JP" sz="1400" b="1" u="sng" dirty="0">
                <a:latin typeface="UD デジタル 教科書体 NK-R" panose="02020400000000000000" pitchFamily="18" charset="-128"/>
                <a:ea typeface="UD デジタル 教科書体 NK-R" panose="02020400000000000000" pitchFamily="18" charset="-128"/>
              </a:rPr>
              <a:t>CALS </a:t>
            </a:r>
            <a:r>
              <a:rPr lang="ja-JP" altLang="en-US" sz="1400" b="1" u="sng" dirty="0">
                <a:latin typeface="UD デジタル 教科書体 NK-R" panose="02020400000000000000" pitchFamily="18" charset="-128"/>
                <a:ea typeface="UD デジタル 教科書体 NK-R" panose="02020400000000000000" pitchFamily="18" charset="-128"/>
              </a:rPr>
              <a:t>電子納品運用マニュアル</a:t>
            </a:r>
            <a:r>
              <a:rPr lang="en-US" altLang="ja-JP" sz="1400" b="1" u="sng" dirty="0">
                <a:latin typeface="UD デジタル 教科書体 NK-R" panose="02020400000000000000" pitchFamily="18" charset="-128"/>
                <a:ea typeface="UD デジタル 教科書体 NK-R" panose="02020400000000000000" pitchFamily="18" charset="-128"/>
              </a:rPr>
              <a:t>』</a:t>
            </a:r>
            <a:r>
              <a:rPr lang="ja-JP" altLang="en-US" sz="1400" b="1" u="sng" dirty="0">
                <a:latin typeface="UD デジタル 教科書体 NK-R" panose="02020400000000000000" pitchFamily="18" charset="-128"/>
                <a:ea typeface="UD デジタル 教科書体 NK-R" panose="02020400000000000000" pitchFamily="18" charset="-128"/>
              </a:rPr>
              <a:t>の手順に準拠</a:t>
            </a:r>
            <a:r>
              <a:rPr lang="ja-JP" altLang="en-US" sz="1400" b="1" dirty="0">
                <a:latin typeface="UD デジタル 教科書体 NK-R" panose="02020400000000000000" pitchFamily="18" charset="-128"/>
                <a:ea typeface="UD デジタル 教科書体 NK-R" panose="02020400000000000000" pitchFamily="18" charset="-128"/>
              </a:rPr>
              <a:t>する。　</a:t>
            </a: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6"/>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213690"/>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書類確認の方法</a:t>
            </a: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solidFill>
                  <a:schemeClr val="tx1"/>
                </a:solidFill>
              </a:rPr>
              <a:t>4</a:t>
            </a:fld>
            <a:endParaRPr lang="en-US" dirty="0">
              <a:solidFill>
                <a:schemeClr val="tx1"/>
              </a:solidFill>
            </a:endParaRPr>
          </a:p>
        </p:txBody>
      </p:sp>
      <p:pic>
        <p:nvPicPr>
          <p:cNvPr id="4" name="ｄ04">
            <a:hlinkClick r:id="" action="ppaction://media"/>
            <a:extLst>
              <a:ext uri="{FF2B5EF4-FFF2-40B4-BE49-F238E27FC236}">
                <a16:creationId xmlns:a16="http://schemas.microsoft.com/office/drawing/2014/main" id="{F6005475-A3F8-55D8-4C07-4842D94142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34112"/>
            <a:ext cx="609600" cy="609600"/>
          </a:xfrm>
          <a:prstGeom prst="rect">
            <a:avLst/>
          </a:prstGeom>
        </p:spPr>
      </p:pic>
    </p:spTree>
    <p:extLst>
      <p:ext uri="{BB962C8B-B14F-4D97-AF65-F5344CB8AC3E}">
        <p14:creationId xmlns:p14="http://schemas.microsoft.com/office/powerpoint/2010/main" val="17176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5"/>
          <a:stretch>
            <a:fillRect/>
          </a:stretch>
        </p:blipFill>
        <p:spPr>
          <a:xfrm>
            <a:off x="-529" y="14944"/>
            <a:ext cx="12193057" cy="6828112"/>
          </a:xfrm>
          <a:prstGeom prst="rect">
            <a:avLst/>
          </a:prstGeom>
        </p:spPr>
      </p:pic>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881299"/>
            <a:ext cx="10387584" cy="5284834"/>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本ガイドラインでは、従前からの書類‘提出’または‘提示’の区分を、三重県公共工事共通仕様書に定める取扱いとの整合を図り、受発注者間における工事書類作成に伴う紙資源量の軽減と工事書類の電子化を推進するものとした。</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6"/>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204376"/>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工事関係書類簡素化のポイント</a:t>
            </a: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solidFill>
                  <a:schemeClr val="tx1"/>
                </a:solidFill>
              </a:rPr>
              <a:t>5</a:t>
            </a:fld>
            <a:endParaRPr lang="en-US" dirty="0">
              <a:solidFill>
                <a:schemeClr val="tx1"/>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292898849"/>
              </p:ext>
            </p:extLst>
          </p:nvPr>
        </p:nvGraphicFramePr>
        <p:xfrm>
          <a:off x="1706372" y="1918333"/>
          <a:ext cx="9169400" cy="4262744"/>
        </p:xfrm>
        <a:graphic>
          <a:graphicData uri="http://schemas.openxmlformats.org/drawingml/2006/table">
            <a:tbl>
              <a:tblPr/>
              <a:tblGrid>
                <a:gridCol w="2606643">
                  <a:extLst>
                    <a:ext uri="{9D8B030D-6E8A-4147-A177-3AD203B41FA5}">
                      <a16:colId xmlns:a16="http://schemas.microsoft.com/office/drawing/2014/main" val="4238774559"/>
                    </a:ext>
                  </a:extLst>
                </a:gridCol>
                <a:gridCol w="735207">
                  <a:extLst>
                    <a:ext uri="{9D8B030D-6E8A-4147-A177-3AD203B41FA5}">
                      <a16:colId xmlns:a16="http://schemas.microsoft.com/office/drawing/2014/main" val="608884100"/>
                    </a:ext>
                  </a:extLst>
                </a:gridCol>
                <a:gridCol w="276896">
                  <a:extLst>
                    <a:ext uri="{9D8B030D-6E8A-4147-A177-3AD203B41FA5}">
                      <a16:colId xmlns:a16="http://schemas.microsoft.com/office/drawing/2014/main" val="1426802330"/>
                    </a:ext>
                  </a:extLst>
                </a:gridCol>
                <a:gridCol w="859333">
                  <a:extLst>
                    <a:ext uri="{9D8B030D-6E8A-4147-A177-3AD203B41FA5}">
                      <a16:colId xmlns:a16="http://schemas.microsoft.com/office/drawing/2014/main" val="3309955938"/>
                    </a:ext>
                  </a:extLst>
                </a:gridCol>
                <a:gridCol w="821140">
                  <a:extLst>
                    <a:ext uri="{9D8B030D-6E8A-4147-A177-3AD203B41FA5}">
                      <a16:colId xmlns:a16="http://schemas.microsoft.com/office/drawing/2014/main" val="2167760194"/>
                    </a:ext>
                  </a:extLst>
                </a:gridCol>
                <a:gridCol w="280079">
                  <a:extLst>
                    <a:ext uri="{9D8B030D-6E8A-4147-A177-3AD203B41FA5}">
                      <a16:colId xmlns:a16="http://schemas.microsoft.com/office/drawing/2014/main" val="3935633698"/>
                    </a:ext>
                  </a:extLst>
                </a:gridCol>
                <a:gridCol w="1171239">
                  <a:extLst>
                    <a:ext uri="{9D8B030D-6E8A-4147-A177-3AD203B41FA5}">
                      <a16:colId xmlns:a16="http://schemas.microsoft.com/office/drawing/2014/main" val="4187520957"/>
                    </a:ext>
                  </a:extLst>
                </a:gridCol>
                <a:gridCol w="2418863">
                  <a:extLst>
                    <a:ext uri="{9D8B030D-6E8A-4147-A177-3AD203B41FA5}">
                      <a16:colId xmlns:a16="http://schemas.microsoft.com/office/drawing/2014/main" val="2092189840"/>
                    </a:ext>
                  </a:extLst>
                </a:gridCol>
              </a:tblGrid>
              <a:tr h="266700">
                <a:tc gridSpan="5">
                  <a:txBody>
                    <a:bodyPr/>
                    <a:lstStyle/>
                    <a:p>
                      <a:pPr algn="l" fontAlgn="ctr"/>
                      <a:r>
                        <a:rPr lang="ja-JP" altLang="en-US" sz="1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本ガイドライン適用による工事書類の主な取扱い変更点</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6361194"/>
                  </a:ext>
                </a:extLst>
              </a:tr>
              <a:tr h="190500">
                <a:tc rowSpan="2">
                  <a:txBody>
                    <a:bodyPr/>
                    <a:lstStyle/>
                    <a:p>
                      <a:pPr algn="ctr" rtl="0"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書類名称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書類媒体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提出・提示の区分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主な変更点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5138354"/>
                  </a:ext>
                </a:extLst>
              </a:tr>
              <a:tr h="190500">
                <a:tc v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適用前</a:t>
                      </a: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適用後</a:t>
                      </a: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適用前</a:t>
                      </a: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適用後</a:t>
                      </a:r>
                      <a:r>
                        <a:rPr lang="en-US" altLang="ja-JP"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320250550"/>
                  </a:ext>
                </a:extLst>
              </a:tr>
              <a:tr h="258434">
                <a:tc>
                  <a:txBody>
                    <a:bodyPr/>
                    <a:lstStyle/>
                    <a:p>
                      <a:pPr algn="l" rtl="0" fontAlgn="ctr"/>
                      <a:r>
                        <a:rPr lang="zh-TW"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登録内容確認書（ＣＯＲＩＮＳ登録）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提示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メールの送受信により確認処理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3202272"/>
                  </a:ext>
                </a:extLst>
              </a:tr>
              <a:tr h="381000">
                <a:tc>
                  <a:txBody>
                    <a:bodyPr/>
                    <a:lstStyle/>
                    <a:p>
                      <a:pPr algn="l" rtl="0" fontAlgn="ctr"/>
                      <a:r>
                        <a:rPr lang="zh-TW"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施工計画書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軽微な変更による提出は不要</a:t>
                      </a:r>
                      <a:b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b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工事条件により記載事項の省略可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205610"/>
                  </a:ext>
                </a:extLst>
              </a:tr>
              <a:tr h="381000">
                <a:tc>
                  <a:txBody>
                    <a:bodyPr/>
                    <a:lstStyle/>
                    <a:p>
                      <a:pPr algn="l" rtl="0"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工事測量結果（設計図書との照合）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提出（差異あり）</a:t>
                      </a:r>
                      <a:b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b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提示（差異なし）</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設計図書との整合性により判断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8544750"/>
                  </a:ext>
                </a:extLst>
              </a:tr>
              <a:tr h="238125">
                <a:tc>
                  <a:txBody>
                    <a:bodyPr/>
                    <a:lstStyle/>
                    <a:p>
                      <a:pPr algn="l" rtl="0"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施工体制台帳・施工体系図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添付書類の提出は不要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1915145"/>
                  </a:ext>
                </a:extLst>
              </a:tr>
              <a:tr h="182468">
                <a:tc>
                  <a:txBody>
                    <a:bodyPr/>
                    <a:lstStyle/>
                    <a:p>
                      <a:pPr algn="l" rtl="0"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工事打合せ簿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ﾜﾝﾃﾞｰﾚｽﾎﾟﾝｽを推奨</a:t>
                      </a:r>
                      <a:endParaRPr lang="en-US" altLang="ja-JP"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algn="l" fontAlgn="ctr"/>
                      <a:r>
                        <a:rPr lang="en-US" altLang="ja-JP"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発議事項の送受信はメール可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1636537"/>
                  </a:ext>
                </a:extLst>
              </a:tr>
              <a:tr h="238125">
                <a:tc>
                  <a:txBody>
                    <a:bodyPr/>
                    <a:lstStyle/>
                    <a:p>
                      <a:pPr algn="l" rtl="0"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関係機関協議資料・近隣協議資料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提示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書類提出を提示に緩和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8062096"/>
                  </a:ext>
                </a:extLst>
              </a:tr>
              <a:tr h="238125">
                <a:tc>
                  <a:txBody>
                    <a:bodyPr/>
                    <a:lstStyle/>
                    <a:p>
                      <a:pPr algn="l" rtl="0" fontAlgn="ctr"/>
                      <a:r>
                        <a:rPr lang="zh-TW"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材料確認書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ＪＩＳ製品などのカタログ添付は不要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211274"/>
                  </a:ext>
                </a:extLst>
              </a:tr>
              <a:tr h="238125">
                <a:tc>
                  <a:txBody>
                    <a:bodyPr/>
                    <a:lstStyle/>
                    <a:p>
                      <a:pPr algn="l" rtl="0"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休日・夜間作業届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連絡</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書類提出を口頭、ＦＡＸ、電子メール等による連絡に緩和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2571514"/>
                  </a:ext>
                </a:extLst>
              </a:tr>
              <a:tr h="238125">
                <a:tc>
                  <a:txBody>
                    <a:bodyPr/>
                    <a:lstStyle/>
                    <a:p>
                      <a:pPr algn="l" rtl="0"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段階確認書・立会依頼書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監督員臨場の写真撮影は省略可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353995"/>
                  </a:ext>
                </a:extLst>
              </a:tr>
              <a:tr h="238125">
                <a:tc>
                  <a:txBody>
                    <a:bodyPr/>
                    <a:lstStyle/>
                    <a:p>
                      <a:pPr algn="l" rtl="0" fontAlgn="ctr"/>
                      <a:r>
                        <a:rPr lang="zh-TW"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安全教育訓練実施資料等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電子媒体可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6553217"/>
                  </a:ext>
                </a:extLst>
              </a:tr>
              <a:tr h="238125">
                <a:tc>
                  <a:txBody>
                    <a:bodyPr/>
                    <a:lstStyle/>
                    <a:p>
                      <a:pPr algn="l" rtl="0" fontAlgn="ctr"/>
                      <a:r>
                        <a:rPr lang="zh-TW"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建設副産物関係資料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提出＆提示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提示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書類提出を提示に緩和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6751000"/>
                  </a:ext>
                </a:extLst>
              </a:tr>
              <a:tr h="238125">
                <a:tc>
                  <a:txBody>
                    <a:bodyPr/>
                    <a:lstStyle/>
                    <a:p>
                      <a:pPr algn="l" rtl="0"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出来形・品質管理図表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電子媒体可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6189560"/>
                  </a:ext>
                </a:extLst>
              </a:tr>
              <a:tr h="238125">
                <a:tc>
                  <a:txBody>
                    <a:bodyPr/>
                    <a:lstStyle/>
                    <a:p>
                      <a:pPr algn="l" rtl="0" fontAlgn="ctr"/>
                      <a:r>
                        <a:rPr lang="zh-CN"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工事写真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紙</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100" b="0" i="0" u="none" strike="noStrike">
                          <a:solidFill>
                            <a:srgbClr val="FF0000"/>
                          </a:solidFill>
                          <a:effectLst/>
                          <a:latin typeface="UD デジタル 教科書体 NK-R" panose="02020400000000000000" pitchFamily="18" charset="-128"/>
                          <a:ea typeface="UD デジタル 教科書体 NK-R" panose="02020400000000000000" pitchFamily="18" charset="-128"/>
                        </a:rPr>
                        <a:t>紙＆（電子）</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提出</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a:t>
                      </a:r>
                      <a:r>
                        <a:rPr lang="ja-JP" altLang="en-US" sz="1100" b="0"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電子媒体可（条件付き）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1513448"/>
                  </a:ext>
                </a:extLst>
              </a:tr>
            </a:tbl>
          </a:graphicData>
        </a:graphic>
      </p:graphicFrame>
      <p:pic>
        <p:nvPicPr>
          <p:cNvPr id="4" name="ｄ05">
            <a:hlinkClick r:id="" action="ppaction://media"/>
            <a:extLst>
              <a:ext uri="{FF2B5EF4-FFF2-40B4-BE49-F238E27FC236}">
                <a16:creationId xmlns:a16="http://schemas.microsoft.com/office/drawing/2014/main" id="{0D684CA5-A665-809A-EAC2-503409B314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400"/>
            <a:ext cx="609600" cy="609600"/>
          </a:xfrm>
          <a:prstGeom prst="rect">
            <a:avLst/>
          </a:prstGeom>
        </p:spPr>
      </p:pic>
    </p:spTree>
    <p:extLst>
      <p:ext uri="{BB962C8B-B14F-4D97-AF65-F5344CB8AC3E}">
        <p14:creationId xmlns:p14="http://schemas.microsoft.com/office/powerpoint/2010/main" val="39632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9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TotalTime>
  <Words>1281</Words>
  <Application>Microsoft Office PowerPoint</Application>
  <PresentationFormat>ワイド画面</PresentationFormat>
  <Paragraphs>227</Paragraphs>
  <Slides>5</Slides>
  <Notes>5</Notes>
  <HiddenSlides>0</HiddenSlides>
  <MMClips>5</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UD デジタル 教科書体 N-B</vt:lpstr>
      <vt:lpstr>UD デジタル 教科書体 NK-R</vt:lpstr>
      <vt:lpstr>游ゴシック</vt:lpstr>
      <vt:lpstr>游ゴシック Light</vt:lpstr>
      <vt:lpstr>Arial</vt:lpstr>
      <vt:lpstr>RomanS</vt:lpstr>
      <vt:lpstr>Office テーマ</vt:lpstr>
      <vt:lpstr>【説明資料】  工事書類簡素化ガイドラインの概要について  　　　　-ダイジェスト版-</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現場技術者のための 土木工事書類作成の手引きにおける工事書類適正化について（案）</dc:title>
  <dc:creator>dourokasenka-01@outlook.jp</dc:creator>
  <cp:lastModifiedBy> </cp:lastModifiedBy>
  <cp:revision>423</cp:revision>
  <cp:lastPrinted>2023-07-05T04:39:18Z</cp:lastPrinted>
  <dcterms:created xsi:type="dcterms:W3CDTF">2022-11-11T04:38:25Z</dcterms:created>
  <dcterms:modified xsi:type="dcterms:W3CDTF">2024-01-26T04:41:47Z</dcterms:modified>
</cp:coreProperties>
</file>