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8" r:id="rId2"/>
    <p:sldId id="259" r:id="rId3"/>
    <p:sldId id="313" r:id="rId4"/>
    <p:sldId id="301" r:id="rId5"/>
    <p:sldId id="316" r:id="rId6"/>
    <p:sldId id="303" r:id="rId7"/>
    <p:sldId id="311" r:id="rId8"/>
    <p:sldId id="310" r:id="rId9"/>
    <p:sldId id="309" r:id="rId10"/>
    <p:sldId id="308" r:id="rId11"/>
    <p:sldId id="307" r:id="rId12"/>
    <p:sldId id="306" r:id="rId13"/>
    <p:sldId id="304" r:id="rId14"/>
    <p:sldId id="312" r:id="rId15"/>
    <p:sldId id="318" r:id="rId16"/>
    <p:sldId id="319" r:id="rId17"/>
    <p:sldId id="320" r:id="rId18"/>
    <p:sldId id="321" r:id="rId19"/>
    <p:sldId id="324" r:id="rId20"/>
    <p:sldId id="327" r:id="rId21"/>
    <p:sldId id="326" r:id="rId22"/>
  </p:sldIdLst>
  <p:sldSz cx="6858000" cy="9144000" type="screen4x3"/>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a:srgbClr val="DCE6F2"/>
    <a:srgbClr val="D0D8E8"/>
    <a:srgbClr val="F577D1"/>
    <a:srgbClr val="D21CAB"/>
    <a:srgbClr val="EE7E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62" autoAdjust="0"/>
    <p:restoredTop sz="94604" autoAdjust="0"/>
  </p:normalViewPr>
  <p:slideViewPr>
    <p:cSldViewPr>
      <p:cViewPr>
        <p:scale>
          <a:sx n="124" d="100"/>
          <a:sy n="124" d="100"/>
        </p:scale>
        <p:origin x="612" y="-3762"/>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1" d="100"/>
          <a:sy n="51" d="100"/>
        </p:scale>
        <p:origin x="-3018" y="-102"/>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5"/>
            <a:ext cx="3079042" cy="511813"/>
          </a:xfrm>
          <a:prstGeom prst="rect">
            <a:avLst/>
          </a:prstGeom>
        </p:spPr>
        <p:txBody>
          <a:bodyPr vert="horz" lIns="95491" tIns="47745" rIns="95491" bIns="47745"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4023348" y="5"/>
            <a:ext cx="3079040" cy="511813"/>
          </a:xfrm>
          <a:prstGeom prst="rect">
            <a:avLst/>
          </a:prstGeom>
        </p:spPr>
        <p:txBody>
          <a:bodyPr vert="horz" lIns="95491" tIns="47745" rIns="95491" bIns="47745" rtlCol="0"/>
          <a:lstStyle>
            <a:lvl1pPr algn="r">
              <a:defRPr sz="1300"/>
            </a:lvl1pPr>
          </a:lstStyle>
          <a:p>
            <a:fld id="{046C8AE1-FEF6-4F6C-8167-435DB98F18A9}" type="datetimeFigureOut">
              <a:rPr kumimoji="1" lang="ja-JP" altLang="en-US" smtClean="0"/>
              <a:t>2026/8/26</a:t>
            </a:fld>
            <a:endParaRPr kumimoji="1" lang="ja-JP" altLang="en-US"/>
          </a:p>
        </p:txBody>
      </p:sp>
      <p:sp>
        <p:nvSpPr>
          <p:cNvPr id="4" name="フッター プレースホルダー 3"/>
          <p:cNvSpPr>
            <a:spLocks noGrp="1"/>
          </p:cNvSpPr>
          <p:nvPr>
            <p:ph type="ftr" sz="quarter" idx="2"/>
          </p:nvPr>
        </p:nvSpPr>
        <p:spPr>
          <a:xfrm>
            <a:off x="8" y="9721155"/>
            <a:ext cx="3079042" cy="511812"/>
          </a:xfrm>
          <a:prstGeom prst="rect">
            <a:avLst/>
          </a:prstGeom>
        </p:spPr>
        <p:txBody>
          <a:bodyPr vert="horz" lIns="95491" tIns="47745" rIns="95491" bIns="47745"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4023348" y="9721155"/>
            <a:ext cx="3079040" cy="511812"/>
          </a:xfrm>
          <a:prstGeom prst="rect">
            <a:avLst/>
          </a:prstGeom>
        </p:spPr>
        <p:txBody>
          <a:bodyPr vert="horz" lIns="95491" tIns="47745" rIns="95491" bIns="47745" rtlCol="0" anchor="b"/>
          <a:lstStyle>
            <a:lvl1pPr algn="r">
              <a:defRPr sz="1300"/>
            </a:lvl1pPr>
          </a:lstStyle>
          <a:p>
            <a:fld id="{F799102E-66B7-42D4-B4E2-93AAA186D2EE}" type="slidenum">
              <a:rPr kumimoji="1" lang="ja-JP" altLang="en-US" smtClean="0"/>
              <a:t>‹#›</a:t>
            </a:fld>
            <a:endParaRPr kumimoji="1" lang="ja-JP" altLang="en-US"/>
          </a:p>
        </p:txBody>
      </p:sp>
    </p:spTree>
    <p:extLst>
      <p:ext uri="{BB962C8B-B14F-4D97-AF65-F5344CB8AC3E}">
        <p14:creationId xmlns:p14="http://schemas.microsoft.com/office/powerpoint/2010/main" val="636400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0"/>
            <a:ext cx="3078428" cy="511731"/>
          </a:xfrm>
          <a:prstGeom prst="rect">
            <a:avLst/>
          </a:prstGeom>
        </p:spPr>
        <p:txBody>
          <a:bodyPr vert="horz" lIns="95491" tIns="47745" rIns="95491" bIns="47745"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9" y="0"/>
            <a:ext cx="3078428" cy="511731"/>
          </a:xfrm>
          <a:prstGeom prst="rect">
            <a:avLst/>
          </a:prstGeom>
        </p:spPr>
        <p:txBody>
          <a:bodyPr vert="horz" lIns="95491" tIns="47745" rIns="95491" bIns="47745" rtlCol="0"/>
          <a:lstStyle>
            <a:lvl1pPr algn="r">
              <a:defRPr sz="1300"/>
            </a:lvl1pPr>
          </a:lstStyle>
          <a:p>
            <a:fld id="{1B114571-486A-4746-93A9-A76E3AEF118C}"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2112963" y="766763"/>
            <a:ext cx="2878137" cy="3838575"/>
          </a:xfrm>
          <a:prstGeom prst="rect">
            <a:avLst/>
          </a:prstGeom>
          <a:noFill/>
          <a:ln w="12700">
            <a:solidFill>
              <a:prstClr val="black"/>
            </a:solidFill>
          </a:ln>
        </p:spPr>
        <p:txBody>
          <a:bodyPr vert="horz" lIns="95491" tIns="47745" rIns="95491" bIns="47745" rtlCol="0" anchor="ctr"/>
          <a:lstStyle/>
          <a:p>
            <a:endParaRPr lang="ja-JP" altLang="en-US"/>
          </a:p>
        </p:txBody>
      </p:sp>
      <p:sp>
        <p:nvSpPr>
          <p:cNvPr id="5" name="ノート プレースホルダー 4"/>
          <p:cNvSpPr>
            <a:spLocks noGrp="1"/>
          </p:cNvSpPr>
          <p:nvPr>
            <p:ph type="body" sz="quarter" idx="3"/>
          </p:nvPr>
        </p:nvSpPr>
        <p:spPr>
          <a:xfrm>
            <a:off x="710407" y="4861445"/>
            <a:ext cx="5683250" cy="4605576"/>
          </a:xfrm>
          <a:prstGeom prst="rect">
            <a:avLst/>
          </a:prstGeom>
        </p:spPr>
        <p:txBody>
          <a:bodyPr vert="horz" lIns="95491" tIns="47745" rIns="95491" bIns="4774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721106"/>
            <a:ext cx="3078428" cy="511731"/>
          </a:xfrm>
          <a:prstGeom prst="rect">
            <a:avLst/>
          </a:prstGeom>
        </p:spPr>
        <p:txBody>
          <a:bodyPr vert="horz" lIns="95491" tIns="47745" rIns="95491" bIns="47745"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9" y="9721106"/>
            <a:ext cx="3078428" cy="511731"/>
          </a:xfrm>
          <a:prstGeom prst="rect">
            <a:avLst/>
          </a:prstGeom>
        </p:spPr>
        <p:txBody>
          <a:bodyPr vert="horz" lIns="95491" tIns="47745" rIns="95491" bIns="47745" rtlCol="0" anchor="b"/>
          <a:lstStyle>
            <a:lvl1pPr algn="r">
              <a:defRPr sz="1300"/>
            </a:lvl1pPr>
          </a:lstStyle>
          <a:p>
            <a:fld id="{72FDFF44-2054-4CD7-A074-094457A96666}" type="slidenum">
              <a:rPr kumimoji="1" lang="ja-JP" altLang="en-US" smtClean="0"/>
              <a:t>‹#›</a:t>
            </a:fld>
            <a:endParaRPr kumimoji="1" lang="ja-JP" altLang="en-US"/>
          </a:p>
        </p:txBody>
      </p:sp>
    </p:spTree>
    <p:extLst>
      <p:ext uri="{BB962C8B-B14F-4D97-AF65-F5344CB8AC3E}">
        <p14:creationId xmlns:p14="http://schemas.microsoft.com/office/powerpoint/2010/main" val="12055919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2C58DC7-CD49-FD81-0695-346E01AAC110}"/>
              </a:ext>
            </a:extLst>
          </p:cNvPr>
          <p:cNvSpPr>
            <a:spLocks noGrp="1"/>
          </p:cNvSpPr>
          <p:nvPr>
            <p:ph type="sldNum" sz="quarter" idx="5"/>
          </p:nvPr>
        </p:nvSpPr>
        <p:spPr/>
        <p:txBody>
          <a:bodyPr/>
          <a:lstStyle/>
          <a:p>
            <a:fld id="{72FDFF44-2054-4CD7-A074-094457A96666}" type="slidenum">
              <a:rPr kumimoji="1" lang="ja-JP" altLang="en-US" smtClean="0"/>
              <a:t>4</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F773857-CBE4-F4F8-7859-C2F180D2F5DB}"/>
              </a:ext>
            </a:extLst>
          </p:cNvPr>
          <p:cNvSpPr>
            <a:spLocks noGrp="1"/>
          </p:cNvSpPr>
          <p:nvPr>
            <p:ph type="sldNum" sz="quarter" idx="5"/>
          </p:nvPr>
        </p:nvSpPr>
        <p:spPr/>
        <p:txBody>
          <a:bodyPr/>
          <a:lstStyle/>
          <a:p>
            <a:fld id="{72FDFF44-2054-4CD7-A074-094457A96666}" type="slidenum">
              <a:rPr kumimoji="1" lang="ja-JP" altLang="en-US" smtClean="0"/>
              <a:t>13</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B69BB3E-B16E-ADE8-6250-1FDFCCA9D08E}"/>
              </a:ext>
            </a:extLst>
          </p:cNvPr>
          <p:cNvSpPr>
            <a:spLocks noGrp="1"/>
          </p:cNvSpPr>
          <p:nvPr>
            <p:ph type="sldNum" sz="quarter" idx="5"/>
          </p:nvPr>
        </p:nvSpPr>
        <p:spPr/>
        <p:txBody>
          <a:bodyPr/>
          <a:lstStyle/>
          <a:p>
            <a:fld id="{72FDFF44-2054-4CD7-A074-094457A96666}" type="slidenum">
              <a:rPr kumimoji="1" lang="ja-JP" altLang="en-US" smtClean="0"/>
              <a:t>14</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D076737-6784-4D02-9CAA-BF33E2D69AE9}" type="slidenum">
              <a:rPr kumimoji="1" lang="ja-JP" altLang="en-US" smtClean="0"/>
              <a:t>15</a:t>
            </a:fld>
            <a:endParaRPr kumimoji="1" lang="ja-JP" altLang="en-US"/>
          </a:p>
        </p:txBody>
      </p:sp>
    </p:spTree>
    <p:extLst>
      <p:ext uri="{BB962C8B-B14F-4D97-AF65-F5344CB8AC3E}">
        <p14:creationId xmlns:p14="http://schemas.microsoft.com/office/powerpoint/2010/main" val="922809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3FA93E-FEDD-67AD-F33F-B05FE6BBD5F1}"/>
              </a:ext>
            </a:extLst>
          </p:cNvPr>
          <p:cNvSpPr>
            <a:spLocks noGrp="1"/>
          </p:cNvSpPr>
          <p:nvPr>
            <p:ph type="sldNum" sz="quarter" idx="5"/>
          </p:nvPr>
        </p:nvSpPr>
        <p:spPr/>
        <p:txBody>
          <a:bodyPr/>
          <a:lstStyle/>
          <a:p>
            <a:fld id="{72FDFF44-2054-4CD7-A074-094457A96666}" type="slidenum">
              <a:rPr kumimoji="1" lang="ja-JP" altLang="en-US" smtClean="0"/>
              <a:t>19</a:t>
            </a:fld>
            <a:endParaRPr kumimoji="1" lang="ja-JP" altLang="en-US"/>
          </a:p>
        </p:txBody>
      </p:sp>
    </p:spTree>
    <p:extLst>
      <p:ext uri="{BB962C8B-B14F-4D97-AF65-F5344CB8AC3E}">
        <p14:creationId xmlns:p14="http://schemas.microsoft.com/office/powerpoint/2010/main" val="1892934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5A966BA-A539-6F7E-089D-BB26EF860587}"/>
              </a:ext>
            </a:extLst>
          </p:cNvPr>
          <p:cNvSpPr>
            <a:spLocks noGrp="1"/>
          </p:cNvSpPr>
          <p:nvPr>
            <p:ph type="sldNum" sz="quarter" idx="5"/>
          </p:nvPr>
        </p:nvSpPr>
        <p:spPr/>
        <p:txBody>
          <a:bodyPr/>
          <a:lstStyle/>
          <a:p>
            <a:fld id="{72FDFF44-2054-4CD7-A074-094457A96666}" type="slidenum">
              <a:rPr kumimoji="1" lang="ja-JP" altLang="en-US" smtClean="0"/>
              <a:t>5</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1A71F79-5A4D-E8D3-15B9-A912252BA51E}"/>
              </a:ext>
            </a:extLst>
          </p:cNvPr>
          <p:cNvSpPr>
            <a:spLocks noGrp="1"/>
          </p:cNvSpPr>
          <p:nvPr>
            <p:ph type="sldNum" sz="quarter" idx="5"/>
          </p:nvPr>
        </p:nvSpPr>
        <p:spPr/>
        <p:txBody>
          <a:bodyPr/>
          <a:lstStyle/>
          <a:p>
            <a:fld id="{72FDFF44-2054-4CD7-A074-094457A96666}" type="slidenum">
              <a:rPr kumimoji="1" lang="ja-JP" altLang="en-US" smtClean="0"/>
              <a:t>6</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33062E0-F5BA-0E5B-5DE9-4E6D4B9AD4BD}"/>
              </a:ext>
            </a:extLst>
          </p:cNvPr>
          <p:cNvSpPr>
            <a:spLocks noGrp="1"/>
          </p:cNvSpPr>
          <p:nvPr>
            <p:ph type="sldNum" sz="quarter" idx="5"/>
          </p:nvPr>
        </p:nvSpPr>
        <p:spPr/>
        <p:txBody>
          <a:bodyPr/>
          <a:lstStyle/>
          <a:p>
            <a:fld id="{72FDFF44-2054-4CD7-A074-094457A96666}" type="slidenum">
              <a:rPr kumimoji="1" lang="ja-JP" altLang="en-US" smtClean="0"/>
              <a:t>7</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D4BE81B-E371-4DE7-3785-A09388F5F700}"/>
              </a:ext>
            </a:extLst>
          </p:cNvPr>
          <p:cNvSpPr>
            <a:spLocks noGrp="1"/>
          </p:cNvSpPr>
          <p:nvPr>
            <p:ph type="sldNum" sz="quarter" idx="5"/>
          </p:nvPr>
        </p:nvSpPr>
        <p:spPr/>
        <p:txBody>
          <a:bodyPr/>
          <a:lstStyle/>
          <a:p>
            <a:fld id="{72FDFF44-2054-4CD7-A074-094457A96666}" type="slidenum">
              <a:rPr kumimoji="1" lang="ja-JP" altLang="en-US" smtClean="0"/>
              <a:t>8</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BD106A5-92F1-E755-7100-2DCAF0D61E3F}"/>
              </a:ext>
            </a:extLst>
          </p:cNvPr>
          <p:cNvSpPr>
            <a:spLocks noGrp="1"/>
          </p:cNvSpPr>
          <p:nvPr>
            <p:ph type="sldNum" sz="quarter" idx="5"/>
          </p:nvPr>
        </p:nvSpPr>
        <p:spPr/>
        <p:txBody>
          <a:bodyPr/>
          <a:lstStyle/>
          <a:p>
            <a:fld id="{72FDFF44-2054-4CD7-A074-094457A96666}" type="slidenum">
              <a:rPr kumimoji="1" lang="ja-JP" altLang="en-US" smtClean="0"/>
              <a:t>9</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14639F4-F473-C0C5-7B80-D11FE201FE46}"/>
              </a:ext>
            </a:extLst>
          </p:cNvPr>
          <p:cNvSpPr>
            <a:spLocks noGrp="1"/>
          </p:cNvSpPr>
          <p:nvPr>
            <p:ph type="sldNum" sz="quarter" idx="5"/>
          </p:nvPr>
        </p:nvSpPr>
        <p:spPr/>
        <p:txBody>
          <a:bodyPr/>
          <a:lstStyle/>
          <a:p>
            <a:fld id="{72FDFF44-2054-4CD7-A074-094457A96666}" type="slidenum">
              <a:rPr kumimoji="1" lang="ja-JP" altLang="en-US" smtClean="0"/>
              <a:t>10</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7C913D8-B4D1-0399-E3D3-539E09CA4C8B}"/>
              </a:ext>
            </a:extLst>
          </p:cNvPr>
          <p:cNvSpPr>
            <a:spLocks noGrp="1"/>
          </p:cNvSpPr>
          <p:nvPr>
            <p:ph type="sldNum" sz="quarter" idx="5"/>
          </p:nvPr>
        </p:nvSpPr>
        <p:spPr/>
        <p:txBody>
          <a:bodyPr/>
          <a:lstStyle/>
          <a:p>
            <a:fld id="{72FDFF44-2054-4CD7-A074-094457A96666}" type="slidenum">
              <a:rPr kumimoji="1" lang="ja-JP" altLang="en-US" smtClean="0"/>
              <a:t>11</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12963" y="766763"/>
            <a:ext cx="2878137" cy="3838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AEAE1E2-CEAD-1F83-85ED-4C9C1051A403}"/>
              </a:ext>
            </a:extLst>
          </p:cNvPr>
          <p:cNvSpPr>
            <a:spLocks noGrp="1"/>
          </p:cNvSpPr>
          <p:nvPr>
            <p:ph type="sldNum" sz="quarter" idx="5"/>
          </p:nvPr>
        </p:nvSpPr>
        <p:spPr/>
        <p:txBody>
          <a:bodyPr/>
          <a:lstStyle/>
          <a:p>
            <a:fld id="{72FDFF44-2054-4CD7-A074-094457A96666}" type="slidenum">
              <a:rPr kumimoji="1" lang="ja-JP" altLang="en-US" smtClean="0"/>
              <a:t>12</a:t>
            </a:fld>
            <a:endParaRPr kumimoji="1" lang="ja-JP" altLang="en-US"/>
          </a:p>
        </p:txBody>
      </p:sp>
    </p:spTree>
    <p:extLst>
      <p:ext uri="{BB962C8B-B14F-4D97-AF65-F5344CB8AC3E}">
        <p14:creationId xmlns:p14="http://schemas.microsoft.com/office/powerpoint/2010/main" val="1984541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9"/>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6F56D4B0-300E-49C2-8513-2341FADAC528}" type="datetime1">
              <a:rPr kumimoji="1" lang="ja-JP" altLang="en-US" smtClean="0"/>
              <a:t>2026/8/26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176760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8E63768-F4A7-471C-B6F8-F1E3497D3630}" type="datetime1">
              <a:rPr kumimoji="1" lang="ja-JP" altLang="en-US" smtClean="0"/>
              <a:t>2026/8/26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3433733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6" y="488951"/>
            <a:ext cx="3357563" cy="104013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53FE466-AA45-41E0-9515-4EEC033F401E}" type="datetime1">
              <a:rPr kumimoji="1" lang="ja-JP" altLang="en-US" smtClean="0"/>
              <a:t>2026/8/26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3341652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1660EF2-2059-4C05-926E-9F0E0EA36F80}" type="datetime1">
              <a:rPr kumimoji="1" lang="ja-JP" altLang="en-US" smtClean="0"/>
              <a:t>2026/8/26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3989860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7359526-47B2-4399-AC63-05F0F5E095EC}" type="datetime1">
              <a:rPr kumimoji="1" lang="ja-JP" altLang="en-US" smtClean="0"/>
              <a:t>2026/8/26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3140346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7"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2"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A014401-B46E-4CCF-B77B-40B367A8A7C3}" type="datetime1">
              <a:rPr kumimoji="1" lang="ja-JP" altLang="en-US" smtClean="0"/>
              <a:t>2026/8/26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210005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8"/>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71" y="2046818"/>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71"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DD4A3A2-3541-40BF-8331-DC679C199048}" type="datetime1">
              <a:rPr kumimoji="1" lang="ja-JP" altLang="en-US" smtClean="0"/>
              <a:t>2026/8/26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1612270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EC178B1-3766-4666-A689-AD2989D4BB00}" type="datetime1">
              <a:rPr kumimoji="1" lang="ja-JP" altLang="en-US" smtClean="0"/>
              <a:t>2026/8/26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534119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B3F2690-4DE2-40EE-83CE-7B5CFCC84E33}" type="datetime1">
              <a:rPr kumimoji="1" lang="ja-JP" altLang="en-US" smtClean="0"/>
              <a:t>2026/8/26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3282980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2"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9" y="364068"/>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2" y="1913468"/>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DA14A3C-838C-455E-9084-7B24492632AA}" type="datetime1">
              <a:rPr kumimoji="1" lang="ja-JP" altLang="en-US" smtClean="0"/>
              <a:t>2026/8/26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123266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4"/>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9BC5BC1-D01F-45A8-B1EE-44B29FF90A45}" type="datetime1">
              <a:rPr kumimoji="1" lang="ja-JP" altLang="en-US" smtClean="0"/>
              <a:t>2026/8/26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1106269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2"/>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5"/>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35E75E8-0C74-45D9-8815-202A47FF7F52}" type="datetime1">
              <a:rPr kumimoji="1" lang="ja-JP" altLang="en-US" smtClean="0"/>
              <a:t>2026/8/26</a:t>
            </a:fld>
            <a:endParaRPr kumimoji="1" lang="ja-JP" altLang="en-US"/>
          </a:p>
        </p:txBody>
      </p:sp>
      <p:sp>
        <p:nvSpPr>
          <p:cNvPr id="5" name="フッター プレースホルダー 4"/>
          <p:cNvSpPr>
            <a:spLocks noGrp="1"/>
          </p:cNvSpPr>
          <p:nvPr>
            <p:ph type="ftr" sz="quarter" idx="3"/>
          </p:nvPr>
        </p:nvSpPr>
        <p:spPr>
          <a:xfrm>
            <a:off x="2343150" y="8475135"/>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5"/>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5441FD6-D922-4D41-BAAD-E306C27D40EE}" type="slidenum">
              <a:rPr kumimoji="1" lang="ja-JP" altLang="en-US" smtClean="0"/>
              <a:t>‹#›</a:t>
            </a:fld>
            <a:endParaRPr kumimoji="1" lang="ja-JP" altLang="en-US"/>
          </a:p>
        </p:txBody>
      </p:sp>
    </p:spTree>
    <p:extLst>
      <p:ext uri="{BB962C8B-B14F-4D97-AF65-F5344CB8AC3E}">
        <p14:creationId xmlns:p14="http://schemas.microsoft.com/office/powerpoint/2010/main" val="965942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jpe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3.bp.blogspot.com/-2Ll7hqpwIE0/Vkb_I8g7fpI/AAAAAAAA0ag/IJwnCgJtQGw/s800/walking_woman.png" TargetMode="Externa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1181757" y="3622999"/>
            <a:ext cx="4555857" cy="3452783"/>
            <a:chOff x="-1" y="0"/>
            <a:chExt cx="2615542" cy="2102078"/>
          </a:xfrm>
        </p:grpSpPr>
        <p:sp>
          <p:nvSpPr>
            <p:cNvPr id="6" name="円/楕円 5"/>
            <p:cNvSpPr/>
            <p:nvPr/>
          </p:nvSpPr>
          <p:spPr>
            <a:xfrm>
              <a:off x="0" y="400050"/>
              <a:ext cx="904875" cy="428625"/>
            </a:xfrm>
            <a:prstGeom prst="ellipse">
              <a:avLst/>
            </a:prstGeom>
            <a:solidFill>
              <a:srgbClr val="E02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3200" kern="100" dirty="0">
                  <a:effectLst/>
                  <a:ea typeface="HG創英角ﾎﾟｯﾌﾟ体"/>
                  <a:cs typeface="Times New Roman"/>
                </a:rPr>
                <a:t>学ぶ</a:t>
              </a:r>
              <a:endParaRPr lang="ja-JP" sz="3200" kern="100" dirty="0">
                <a:effectLst/>
                <a:ea typeface="ＭＳ 明朝"/>
                <a:cs typeface="Times New Roman"/>
              </a:endParaRPr>
            </a:p>
          </p:txBody>
        </p:sp>
        <p:sp>
          <p:nvSpPr>
            <p:cNvPr id="7" name="円/楕円 6"/>
            <p:cNvSpPr/>
            <p:nvPr/>
          </p:nvSpPr>
          <p:spPr>
            <a:xfrm>
              <a:off x="819150" y="0"/>
              <a:ext cx="904875" cy="428625"/>
            </a:xfrm>
            <a:prstGeom prst="ellipse">
              <a:avLst/>
            </a:prstGeom>
            <a:solidFill>
              <a:srgbClr val="E02CB9"/>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3200" kern="100" dirty="0">
                  <a:solidFill>
                    <a:srgbClr val="FFFFFF"/>
                  </a:solidFill>
                  <a:effectLst/>
                  <a:latin typeface="Century"/>
                  <a:ea typeface="HG創英角ﾎﾟｯﾌﾟ体"/>
                  <a:cs typeface="Times New Roman"/>
                </a:rPr>
                <a:t>体験</a:t>
              </a:r>
              <a:endParaRPr lang="ja-JP" sz="3200" kern="100" dirty="0">
                <a:effectLst/>
                <a:latin typeface="Century"/>
                <a:ea typeface="ＭＳ 明朝"/>
                <a:cs typeface="Times New Roman"/>
              </a:endParaRPr>
            </a:p>
          </p:txBody>
        </p:sp>
        <p:sp>
          <p:nvSpPr>
            <p:cNvPr id="8" name="円/楕円 7"/>
            <p:cNvSpPr/>
            <p:nvPr/>
          </p:nvSpPr>
          <p:spPr>
            <a:xfrm>
              <a:off x="1710666" y="387034"/>
              <a:ext cx="904875" cy="428625"/>
            </a:xfrm>
            <a:prstGeom prst="ellipse">
              <a:avLst/>
            </a:prstGeom>
            <a:solidFill>
              <a:srgbClr val="E02CB9"/>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3200" kern="100" dirty="0">
                  <a:solidFill>
                    <a:srgbClr val="FFFFFF"/>
                  </a:solidFill>
                  <a:effectLst/>
                  <a:latin typeface="Century"/>
                  <a:ea typeface="HG創英角ﾎﾟｯﾌﾟ体"/>
                  <a:cs typeface="Times New Roman"/>
                </a:rPr>
                <a:t>実践</a:t>
              </a:r>
              <a:endParaRPr lang="ja-JP" sz="3200" kern="100" dirty="0">
                <a:effectLst/>
                <a:latin typeface="Century"/>
                <a:ea typeface="ＭＳ 明朝"/>
                <a:cs typeface="Times New Roman"/>
              </a:endParaRPr>
            </a:p>
          </p:txBody>
        </p:sp>
        <p:pic>
          <p:nvPicPr>
            <p:cNvPr id="9" name="図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485" y="387034"/>
              <a:ext cx="1357312" cy="1357312"/>
            </a:xfrm>
            <a:prstGeom prst="rect">
              <a:avLst/>
            </a:prstGeom>
          </p:spPr>
        </p:pic>
        <p:pic>
          <p:nvPicPr>
            <p:cNvPr id="10" name="図 9" descr="E:\ILLUST\054_055\55_2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672869"/>
              <a:ext cx="2615542" cy="429209"/>
            </a:xfrm>
            <a:prstGeom prst="rect">
              <a:avLst/>
            </a:prstGeom>
            <a:noFill/>
            <a:ln>
              <a:noFill/>
            </a:ln>
          </p:spPr>
        </p:pic>
      </p:grpSp>
      <p:sp>
        <p:nvSpPr>
          <p:cNvPr id="11" name="正方形/長方形 10"/>
          <p:cNvSpPr/>
          <p:nvPr/>
        </p:nvSpPr>
        <p:spPr>
          <a:xfrm>
            <a:off x="362454" y="192286"/>
            <a:ext cx="6141430" cy="954107"/>
          </a:xfrm>
          <a:prstGeom prst="rect">
            <a:avLst/>
          </a:prstGeom>
        </p:spPr>
        <p:txBody>
          <a:bodyPr wrap="square">
            <a:spAutoFit/>
          </a:bodyPr>
          <a:lstStyle/>
          <a:p>
            <a:r>
              <a:rPr lang="ja-JP" altLang="en-US" sz="1400" b="1" kern="100" dirty="0">
                <a:ln w="12700">
                  <a:solidFill>
                    <a:schemeClr val="accent1"/>
                  </a:solidFill>
                  <a:prstDash val="solid"/>
                </a:ln>
                <a:noFill/>
                <a:effectLst>
                  <a:outerShdw blurRad="41275" dist="20320" dir="1800000" algn="tl" rotWithShape="0">
                    <a:srgbClr val="000000">
                      <a:alpha val="40000"/>
                    </a:srgbClr>
                  </a:outerShdw>
                </a:effectLst>
                <a:latin typeface="HGS創英角ｺﾞｼｯｸUB" pitchFamily="50" charset="-128"/>
                <a:ea typeface="HGS創英角ｺﾞｼｯｸUB" pitchFamily="50" charset="-128"/>
                <a:cs typeface="Times New Roman"/>
              </a:rPr>
              <a:t>自分の健康を振り返る時間が少なく、生活習慣も乱れがち・・・</a:t>
            </a:r>
            <a:endParaRPr lang="en-US" altLang="ja-JP" sz="1400" b="1" kern="100" dirty="0">
              <a:ln w="12700">
                <a:solidFill>
                  <a:schemeClr val="accent1"/>
                </a:solidFill>
                <a:prstDash val="solid"/>
              </a:ln>
              <a:noFill/>
              <a:effectLst>
                <a:outerShdw blurRad="41275" dist="20320" dir="1800000" algn="tl" rotWithShape="0">
                  <a:srgbClr val="000000">
                    <a:alpha val="40000"/>
                  </a:srgbClr>
                </a:outerShdw>
              </a:effectLst>
              <a:latin typeface="HGS創英角ｺﾞｼｯｸUB" pitchFamily="50" charset="-128"/>
              <a:ea typeface="HGS創英角ｺﾞｼｯｸUB" pitchFamily="50" charset="-128"/>
              <a:cs typeface="Times New Roman"/>
            </a:endParaRPr>
          </a:p>
          <a:p>
            <a:pPr algn="r"/>
            <a:r>
              <a:rPr lang="ja-JP" altLang="en-US" sz="1400" b="1" kern="100" dirty="0">
                <a:ln w="12700">
                  <a:solidFill>
                    <a:schemeClr val="accent1"/>
                  </a:solidFill>
                  <a:prstDash val="solid"/>
                </a:ln>
                <a:noFill/>
                <a:effectLst>
                  <a:outerShdw blurRad="41275" dist="20320" dir="1800000" algn="tl" rotWithShape="0">
                    <a:srgbClr val="000000">
                      <a:alpha val="40000"/>
                    </a:srgbClr>
                  </a:outerShdw>
                </a:effectLst>
                <a:latin typeface="HGS創英角ｺﾞｼｯｸUB" pitchFamily="50" charset="-128"/>
                <a:ea typeface="HGS創英角ｺﾞｼｯｸUB" pitchFamily="50" charset="-128"/>
                <a:cs typeface="Times New Roman"/>
              </a:rPr>
              <a:t>そんな人におすすめ！</a:t>
            </a:r>
            <a:endParaRPr lang="ja-JP" altLang="en-US" sz="1400" dirty="0">
              <a:ln w="10160">
                <a:solidFill>
                  <a:schemeClr val="accent1"/>
                </a:solidFill>
                <a:prstDash val="solid"/>
              </a:ln>
              <a:noFill/>
              <a:effectLst>
                <a:outerShdw blurRad="38100" dist="32000" dir="5400000" algn="tl">
                  <a:srgbClr val="000000">
                    <a:alpha val="30000"/>
                  </a:srgbClr>
                </a:outerShdw>
              </a:effectLst>
              <a:latin typeface="HGS創英角ｺﾞｼｯｸUB" pitchFamily="50" charset="-128"/>
              <a:ea typeface="HGS創英角ｺﾞｼｯｸUB" pitchFamily="50" charset="-128"/>
            </a:endParaRPr>
          </a:p>
          <a:p>
            <a:endParaRPr lang="en-US" altLang="ja-JP" sz="1200" dirty="0">
              <a:latin typeface="HGP創英角ﾎﾟｯﾌﾟ体" pitchFamily="50" charset="-128"/>
              <a:ea typeface="HGP創英角ﾎﾟｯﾌﾟ体" pitchFamily="50" charset="-128"/>
            </a:endParaRPr>
          </a:p>
          <a:p>
            <a:r>
              <a:rPr lang="ja-JP" altLang="en-US" sz="1200" dirty="0">
                <a:latin typeface="HGP創英角ﾎﾟｯﾌﾟ体" pitchFamily="50" charset="-128"/>
                <a:ea typeface="HGP創英角ﾎﾟｯﾌﾟ体" pitchFamily="50" charset="-128"/>
              </a:rPr>
              <a:t>　</a:t>
            </a:r>
            <a:r>
              <a:rPr lang="ja-JP" altLang="ja-JP" sz="1200" dirty="0">
                <a:latin typeface="HGP創英角ﾎﾟｯﾌﾟ体" pitchFamily="50" charset="-128"/>
                <a:ea typeface="HGP創英角ﾎﾟｯﾌﾟ体" pitchFamily="50" charset="-128"/>
              </a:rPr>
              <a:t>＼ お手軽 ／　 ＼ 楽しい ／　 ＼ お得 ／</a:t>
            </a:r>
            <a:r>
              <a:rPr lang="ja-JP" altLang="en-US" sz="1200" dirty="0">
                <a:latin typeface="HGP創英角ﾎﾟｯﾌﾟ体" pitchFamily="50" charset="-128"/>
                <a:ea typeface="HGP創英角ﾎﾟｯﾌﾟ体" pitchFamily="50" charset="-128"/>
              </a:rPr>
              <a:t>　</a:t>
            </a:r>
            <a:r>
              <a:rPr lang="ja-JP" altLang="en-US" sz="1600" dirty="0">
                <a:ln w="10160">
                  <a:solidFill>
                    <a:schemeClr val="accent1"/>
                  </a:solidFill>
                  <a:prstDash val="solid"/>
                </a:ln>
                <a:solidFill>
                  <a:srgbClr val="FFFFFF"/>
                </a:solidFill>
                <a:effectLst>
                  <a:outerShdw blurRad="38100" dist="32000" dir="5400000" algn="tl">
                    <a:srgbClr val="000000">
                      <a:alpha val="30000"/>
                    </a:srgbClr>
                  </a:outerShdw>
                </a:effectLst>
                <a:latin typeface="HGP創英角ﾎﾟｯﾌﾟ体" pitchFamily="50" charset="-128"/>
                <a:ea typeface="HGP創英角ﾎﾟｯﾌﾟ体" pitchFamily="50" charset="-128"/>
              </a:rPr>
              <a:t>　</a:t>
            </a:r>
            <a:endParaRPr lang="ja-JP" altLang="en-US" sz="1600" dirty="0">
              <a:ln w="10160">
                <a:solidFill>
                  <a:schemeClr val="accent1"/>
                </a:solidFill>
                <a:prstDash val="solid"/>
              </a:ln>
              <a:solidFill>
                <a:schemeClr val="bg1"/>
              </a:solidFill>
              <a:effectLst>
                <a:outerShdw blurRad="38100" dist="32000" dir="5400000" algn="tl">
                  <a:srgbClr val="000000">
                    <a:alpha val="30000"/>
                  </a:srgbClr>
                </a:outerShdw>
              </a:effectLst>
              <a:latin typeface="HGP創英角ﾎﾟｯﾌﾟ体" pitchFamily="50" charset="-128"/>
              <a:ea typeface="HGP創英角ﾎﾟｯﾌﾟ体" pitchFamily="50" charset="-128"/>
            </a:endParaRPr>
          </a:p>
        </p:txBody>
      </p:sp>
      <p:sp>
        <p:nvSpPr>
          <p:cNvPr id="12" name="正方形/長方形 11"/>
          <p:cNvSpPr/>
          <p:nvPr/>
        </p:nvSpPr>
        <p:spPr>
          <a:xfrm>
            <a:off x="362454" y="1115616"/>
            <a:ext cx="6194465" cy="723900"/>
          </a:xfrm>
          <a:prstGeom prst="rect">
            <a:avLst/>
          </a:prstGeom>
          <a:pattFill prst="wdUpDiag">
            <a:fgClr>
              <a:schemeClr val="accent5">
                <a:lumMod val="60000"/>
                <a:lumOff val="40000"/>
              </a:schemeClr>
            </a:fgClr>
            <a:bgClr>
              <a:schemeClr val="tx2">
                <a:lumMod val="60000"/>
                <a:lumOff val="40000"/>
              </a:schemeClr>
            </a:bgClr>
          </a:patt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2600" b="1" kern="100" dirty="0">
                <a:ln w="12700">
                  <a:solidFill>
                    <a:schemeClr val="accent1"/>
                  </a:solidFill>
                  <a:prstDash val="solid"/>
                </a:ln>
                <a:solidFill>
                  <a:schemeClr val="bg2">
                    <a:tint val="85000"/>
                    <a:satMod val="155000"/>
                  </a:schemeClr>
                </a:solidFill>
                <a:effectLst>
                  <a:outerShdw blurRad="41275" dist="20320" dir="1800000" algn="tl" rotWithShape="0">
                    <a:srgbClr val="000000">
                      <a:alpha val="40000"/>
                    </a:srgbClr>
                  </a:outerShdw>
                </a:effectLst>
                <a:ea typeface="HG創英角ｺﾞｼｯｸUB"/>
                <a:cs typeface="Times New Roman"/>
              </a:rPr>
              <a:t>選べる！ 健康づくり出前講座</a:t>
            </a:r>
            <a:endParaRPr lang="ja-JP" sz="1050" b="1" kern="100" dirty="0">
              <a:ln w="12700">
                <a:solidFill>
                  <a:schemeClr val="accent1"/>
                </a:solidFill>
                <a:prstDash val="solid"/>
              </a:ln>
              <a:solidFill>
                <a:schemeClr val="bg2">
                  <a:tint val="85000"/>
                  <a:satMod val="155000"/>
                </a:schemeClr>
              </a:solidFill>
              <a:effectLst>
                <a:outerShdw blurRad="41275" dist="20320" dir="1800000" algn="tl" rotWithShape="0">
                  <a:srgbClr val="000000">
                    <a:alpha val="40000"/>
                  </a:srgbClr>
                </a:outerShdw>
              </a:effectLst>
              <a:ea typeface="ＭＳ 明朝"/>
              <a:cs typeface="Times New Roman"/>
            </a:endParaRPr>
          </a:p>
        </p:txBody>
      </p:sp>
      <p:sp>
        <p:nvSpPr>
          <p:cNvPr id="13" name="正方形/長方形 12"/>
          <p:cNvSpPr/>
          <p:nvPr/>
        </p:nvSpPr>
        <p:spPr>
          <a:xfrm>
            <a:off x="539502" y="1944690"/>
            <a:ext cx="5955204" cy="1631216"/>
          </a:xfrm>
          <a:prstGeom prst="rect">
            <a:avLst/>
          </a:prstGeom>
        </p:spPr>
        <p:txBody>
          <a:bodyPr wrap="square">
            <a:spAutoFit/>
          </a:bodyPr>
          <a:lstStyle/>
          <a:p>
            <a:r>
              <a:rPr lang="ja-JP" altLang="en-US" sz="1600" u="sng" dirty="0">
                <a:latin typeface="HGP創英角ﾎﾟｯﾌﾟ体" pitchFamily="50" charset="-128"/>
                <a:ea typeface="HGP創英角ﾎﾟｯﾌﾟ体" pitchFamily="50" charset="-128"/>
              </a:rPr>
              <a:t>階段を 息切れせずに 何階まで昇れますか？</a:t>
            </a:r>
            <a:endParaRPr lang="en-US" altLang="ja-JP" sz="1600" u="sng" dirty="0">
              <a:latin typeface="HGP創英角ﾎﾟｯﾌﾟ体" pitchFamily="50" charset="-128"/>
              <a:ea typeface="HGP創英角ﾎﾟｯﾌﾟ体" pitchFamily="50" charset="-128"/>
            </a:endParaRPr>
          </a:p>
          <a:p>
            <a:endParaRPr lang="en-US" altLang="ja-JP" sz="1200" dirty="0">
              <a:latin typeface="+mj-ea"/>
            </a:endParaRPr>
          </a:p>
          <a:p>
            <a:r>
              <a:rPr lang="ja-JP" altLang="en-US" sz="1200" dirty="0">
                <a:latin typeface="+mj-ea"/>
              </a:rPr>
              <a:t>　筋肉や骨、関節などの運動器能力の衰えは、自分でも気づかないうちにひそかに進行していきます。</a:t>
            </a:r>
            <a:endParaRPr lang="en-US" altLang="ja-JP" sz="1200" dirty="0">
              <a:latin typeface="+mj-ea"/>
            </a:endParaRPr>
          </a:p>
          <a:p>
            <a:r>
              <a:rPr lang="ja-JP" altLang="en-US" sz="1200" dirty="0">
                <a:latin typeface="+mj-ea"/>
              </a:rPr>
              <a:t>　人生９０年時代。いつまでも</a:t>
            </a:r>
            <a:r>
              <a:rPr lang="ja-JP" altLang="en-US" sz="1200" dirty="0">
                <a:latin typeface="+mj-ea"/>
                <a:ea typeface="+mj-ea"/>
              </a:rPr>
              <a:t>いきいきと</a:t>
            </a:r>
            <a:r>
              <a:rPr lang="ja-JP" altLang="ja-JP" sz="1200" dirty="0">
                <a:latin typeface="+mj-ea"/>
                <a:ea typeface="+mj-ea"/>
              </a:rPr>
              <a:t>充実した</a:t>
            </a:r>
            <a:r>
              <a:rPr lang="ja-JP" altLang="en-US" sz="1200" dirty="0">
                <a:latin typeface="+mj-ea"/>
                <a:ea typeface="+mj-ea"/>
              </a:rPr>
              <a:t>日々を過ごす</a:t>
            </a:r>
            <a:r>
              <a:rPr lang="ja-JP" altLang="ja-JP" sz="1200" dirty="0">
                <a:latin typeface="+mj-ea"/>
                <a:ea typeface="+mj-ea"/>
              </a:rPr>
              <a:t>ためには、</a:t>
            </a:r>
            <a:r>
              <a:rPr lang="ja-JP" altLang="en-US" sz="1200" dirty="0">
                <a:latin typeface="+mj-ea"/>
                <a:ea typeface="+mj-ea"/>
              </a:rPr>
              <a:t>今日からの健康づくりが大切です。</a:t>
            </a:r>
            <a:endParaRPr lang="en-US" altLang="ja-JP" sz="1200" dirty="0">
              <a:latin typeface="+mj-ea"/>
              <a:ea typeface="+mj-ea"/>
            </a:endParaRPr>
          </a:p>
          <a:p>
            <a:r>
              <a:rPr lang="ja-JP" altLang="en-US" sz="1200" dirty="0">
                <a:latin typeface="+mj-ea"/>
                <a:ea typeface="+mj-ea"/>
              </a:rPr>
              <a:t>　公民館や職場の会議室など、</a:t>
            </a:r>
            <a:r>
              <a:rPr lang="ja-JP" altLang="ja-JP" sz="1200" dirty="0">
                <a:latin typeface="+mj-ea"/>
                <a:ea typeface="+mj-ea"/>
              </a:rPr>
              <a:t>身近な場所で気の合う</a:t>
            </a:r>
            <a:r>
              <a:rPr lang="ja-JP" altLang="en-US" sz="1200" dirty="0">
                <a:latin typeface="+mj-ea"/>
                <a:ea typeface="+mj-ea"/>
              </a:rPr>
              <a:t>仲間</a:t>
            </a:r>
            <a:r>
              <a:rPr lang="ja-JP" altLang="ja-JP" sz="1200" dirty="0">
                <a:latin typeface="+mj-ea"/>
                <a:ea typeface="+mj-ea"/>
              </a:rPr>
              <a:t>と一緒</a:t>
            </a:r>
            <a:r>
              <a:rPr lang="ja-JP" altLang="en-US" sz="1200" dirty="0">
                <a:latin typeface="+mj-ea"/>
                <a:ea typeface="+mj-ea"/>
              </a:rPr>
              <a:t>に、気軽に健康づくりを始めませんか？</a:t>
            </a:r>
            <a:endParaRPr lang="en-US" altLang="ja-JP" sz="1200" dirty="0">
              <a:latin typeface="+mj-ea"/>
              <a:ea typeface="+mj-ea"/>
            </a:endParaRPr>
          </a:p>
        </p:txBody>
      </p:sp>
      <p:sp>
        <p:nvSpPr>
          <p:cNvPr id="14" name="角丸四角形 13"/>
          <p:cNvSpPr/>
          <p:nvPr/>
        </p:nvSpPr>
        <p:spPr>
          <a:xfrm>
            <a:off x="292507" y="7164288"/>
            <a:ext cx="6211378" cy="1656184"/>
          </a:xfrm>
          <a:prstGeom prst="roundRect">
            <a:avLst>
              <a:gd name="adj" fmla="val 21527"/>
            </a:avLst>
          </a:prstGeom>
          <a:solidFill>
            <a:srgbClr val="F577D1"/>
          </a:solidFill>
          <a:ln w="9525">
            <a:solidFill>
              <a:schemeClr val="accent6">
                <a:lumMod val="7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Aft>
                <a:spcPts val="0"/>
              </a:spcAft>
            </a:pPr>
            <a:r>
              <a:rPr 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【お問い合わせ】　伊賀市役所　健康推進課</a:t>
            </a:r>
            <a:endParaRPr lang="en-US" alt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endParaRPr>
          </a:p>
          <a:p>
            <a:pPr algn="l">
              <a:spcAft>
                <a:spcPts val="0"/>
              </a:spcAft>
            </a:pPr>
            <a:r>
              <a:rPr lang="ja-JP" altLang="en-US"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　　　　　　　　　</a:t>
            </a:r>
            <a:r>
              <a:rPr 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（ハイトピア伊賀４階　伊賀市保健センター）</a:t>
            </a:r>
            <a:endParaRPr 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ＭＳ 明朝"/>
              <a:cs typeface="Times New Roman"/>
            </a:endParaRPr>
          </a:p>
          <a:p>
            <a:pPr indent="1257300" algn="l">
              <a:spcAft>
                <a:spcPts val="0"/>
              </a:spcAft>
            </a:pPr>
            <a:r>
              <a:rPr lang="ja-JP" altLang="en-US"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　　</a:t>
            </a:r>
            <a:r>
              <a:rPr 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ＴＥＬ　０５９５－２２－９６５３</a:t>
            </a:r>
            <a:endParaRPr lang="en-US" alt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endParaRPr>
          </a:p>
          <a:p>
            <a:pPr indent="1257300" algn="l">
              <a:spcAft>
                <a:spcPts val="0"/>
              </a:spcAft>
            </a:pPr>
            <a:r>
              <a:rPr lang="ja-JP" altLang="en-US"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　　</a:t>
            </a:r>
            <a:r>
              <a:rPr 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ＦＡＸ　０５９５－２２－９６６６</a:t>
            </a:r>
            <a:endParaRPr lang="en-US" alt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endParaRPr>
          </a:p>
          <a:p>
            <a:pPr indent="1257300" algn="l">
              <a:spcAft>
                <a:spcPts val="0"/>
              </a:spcAft>
            </a:pPr>
            <a:r>
              <a:rPr lang="ja-JP" altLang="en-US"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　</a:t>
            </a:r>
            <a:endParaRPr lang="en-US" altLang="ja-JP"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endParaRPr>
          </a:p>
          <a:p>
            <a:pPr indent="1257300" algn="l">
              <a:spcAft>
                <a:spcPts val="0"/>
              </a:spcAft>
            </a:pPr>
            <a:r>
              <a:rPr lang="ja-JP" altLang="en-US" sz="14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　　</a:t>
            </a:r>
            <a:r>
              <a:rPr lang="ja-JP" altLang="en-US" sz="12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HG創英角ｺﾞｼｯｸUB"/>
                <a:cs typeface="Times New Roman"/>
              </a:rPr>
              <a:t>受付時間：平日　午前８時３０分～午後５時１５分</a:t>
            </a:r>
            <a:endParaRPr lang="ja-JP" sz="1200" b="1" kern="100" dirty="0">
              <a:ln w="12700">
                <a:solidFill>
                  <a:schemeClr val="accent1">
                    <a:lumMod val="60000"/>
                    <a:lumOff val="40000"/>
                  </a:schemeClr>
                </a:solidFill>
                <a:prstDash val="solid"/>
              </a:ln>
              <a:solidFill>
                <a:schemeClr val="bg1"/>
              </a:solidFill>
              <a:effectLst>
                <a:outerShdw blurRad="41275" dist="20320" dir="1800000" algn="tl" rotWithShape="0">
                  <a:srgbClr val="000000">
                    <a:alpha val="40000"/>
                  </a:srgbClr>
                </a:outerShdw>
              </a:effectLst>
              <a:ea typeface="ＭＳ 明朝"/>
              <a:cs typeface="Times New Roman"/>
            </a:endParaRPr>
          </a:p>
        </p:txBody>
      </p:sp>
      <p:sp>
        <p:nvSpPr>
          <p:cNvPr id="2" name="四角形: 角を丸くする 1">
            <a:extLst>
              <a:ext uri="{FF2B5EF4-FFF2-40B4-BE49-F238E27FC236}">
                <a16:creationId xmlns:a16="http://schemas.microsoft.com/office/drawing/2014/main" id="{57D98C6F-6146-538A-D53A-E05E1B49BEB6}"/>
              </a:ext>
            </a:extLst>
          </p:cNvPr>
          <p:cNvSpPr/>
          <p:nvPr/>
        </p:nvSpPr>
        <p:spPr>
          <a:xfrm>
            <a:off x="4653136" y="745527"/>
            <a:ext cx="1690430" cy="315543"/>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HGS創英角ｺﾞｼｯｸUB" panose="020B0900000000000000" pitchFamily="50" charset="-128"/>
                <a:ea typeface="HGS創英角ｺﾞｼｯｸUB" panose="020B0900000000000000" pitchFamily="50" charset="-128"/>
              </a:rPr>
              <a:t>令和</a:t>
            </a:r>
            <a:r>
              <a:rPr lang="ja-JP" altLang="en-US" sz="1400" dirty="0">
                <a:latin typeface="HGS創英角ｺﾞｼｯｸUB" panose="020B0900000000000000" pitchFamily="50" charset="-128"/>
                <a:ea typeface="HGS創英角ｺﾞｼｯｸUB" panose="020B0900000000000000" pitchFamily="50" charset="-128"/>
              </a:rPr>
              <a:t>８</a:t>
            </a:r>
            <a:r>
              <a:rPr kumimoji="1" lang="ja-JP" altLang="en-US" sz="1400" dirty="0">
                <a:latin typeface="HGS創英角ｺﾞｼｯｸUB" panose="020B0900000000000000" pitchFamily="50" charset="-128"/>
                <a:ea typeface="HGS創英角ｺﾞｼｯｸUB" panose="020B0900000000000000" pitchFamily="50" charset="-128"/>
              </a:rPr>
              <a:t>年</a:t>
            </a:r>
            <a:r>
              <a:rPr kumimoji="1" lang="en-US" altLang="ja-JP" sz="1400" dirty="0">
                <a:latin typeface="HGS創英角ｺﾞｼｯｸUB" panose="020B0900000000000000" pitchFamily="50" charset="-128"/>
                <a:ea typeface="HGS創英角ｺﾞｼｯｸUB" panose="020B0900000000000000" pitchFamily="50" charset="-128"/>
              </a:rPr>
              <a:t>4</a:t>
            </a:r>
            <a:r>
              <a:rPr kumimoji="1" lang="ja-JP" altLang="en-US" sz="1400" dirty="0">
                <a:latin typeface="HGS創英角ｺﾞｼｯｸUB" panose="020B0900000000000000" pitchFamily="50" charset="-128"/>
                <a:ea typeface="HGS創英角ｺﾞｼｯｸUB" panose="020B0900000000000000" pitchFamily="50" charset="-128"/>
              </a:rPr>
              <a:t>月改定</a:t>
            </a:r>
          </a:p>
        </p:txBody>
      </p:sp>
    </p:spTree>
    <p:extLst>
      <p:ext uri="{BB962C8B-B14F-4D97-AF65-F5344CB8AC3E}">
        <p14:creationId xmlns:p14="http://schemas.microsoft.com/office/powerpoint/2010/main" val="3637743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P9</a:t>
            </a:r>
            <a:endParaRPr kumimoji="1" lang="ja-JP" altLang="en-US" sz="1200" dirty="0"/>
          </a:p>
        </p:txBody>
      </p:sp>
      <p:graphicFrame>
        <p:nvGraphicFramePr>
          <p:cNvPr id="3" name="図プレースホルダー 5"/>
          <p:cNvGraphicFramePr>
            <a:graphicFrameLocks/>
          </p:cNvGraphicFramePr>
          <p:nvPr>
            <p:extLst>
              <p:ext uri="{D42A27DB-BD31-4B8C-83A1-F6EECF244321}">
                <p14:modId xmlns:p14="http://schemas.microsoft.com/office/powerpoint/2010/main" val="3170912184"/>
              </p:ext>
            </p:extLst>
          </p:nvPr>
        </p:nvGraphicFramePr>
        <p:xfrm>
          <a:off x="332658" y="35496"/>
          <a:ext cx="6192691" cy="4934312"/>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9</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83920">
                <a:tc rowSpan="2" gridSpan="2">
                  <a:txBody>
                    <a:bodyPr/>
                    <a:lstStyle/>
                    <a:p>
                      <a:pPr algn="ctr"/>
                      <a:r>
                        <a:rPr kumimoji="1" lang="ja-JP" altLang="en-US" sz="1100" b="0" dirty="0">
                          <a:latin typeface="HGP創英角ﾎﾟｯﾌﾟ体" pitchFamily="50" charset="-128"/>
                          <a:ea typeface="HGP創英角ﾎﾟｯﾌﾟ体" pitchFamily="50" charset="-128"/>
                        </a:rPr>
                        <a:t>堀川ヨガスクール＆クリニック</a:t>
                      </a:r>
                      <a:endParaRPr kumimoji="1" lang="en-US" altLang="ja-JP" sz="1100" b="0" dirty="0">
                        <a:latin typeface="HGP創英角ﾎﾟｯﾌﾟ体" pitchFamily="50" charset="-128"/>
                        <a:ea typeface="HGP創英角ﾎﾟｯﾌﾟ体" pitchFamily="50" charset="-128"/>
                      </a:endParaRPr>
                    </a:p>
                    <a:p>
                      <a:pPr algn="ctr"/>
                      <a:r>
                        <a:rPr kumimoji="1" lang="ja-JP" altLang="en-US" sz="1100" b="0" dirty="0">
                          <a:latin typeface="HGP創英角ﾎﾟｯﾌﾟ体" pitchFamily="50" charset="-128"/>
                          <a:ea typeface="HGP創英角ﾎﾟｯﾌﾟ体" pitchFamily="50" charset="-128"/>
                        </a:rPr>
                        <a:t>（足</a:t>
                      </a:r>
                      <a:r>
                        <a:rPr kumimoji="1" lang="ja-JP" altLang="en-US" sz="1100" b="0" dirty="0" err="1">
                          <a:latin typeface="HGP創英角ﾎﾟｯﾌﾟ体" pitchFamily="50" charset="-128"/>
                          <a:ea typeface="HGP創英角ﾎﾟｯﾌﾟ体" pitchFamily="50" charset="-128"/>
                        </a:rPr>
                        <a:t>つぼ</a:t>
                      </a:r>
                      <a:r>
                        <a:rPr kumimoji="1" lang="ja-JP" altLang="en-US" sz="1100" b="0" dirty="0">
                          <a:latin typeface="HGP創英角ﾎﾟｯﾌﾟ体" pitchFamily="50" charset="-128"/>
                          <a:ea typeface="HGP創英角ﾎﾟｯﾌﾟ体" pitchFamily="50" charset="-128"/>
                        </a:rPr>
                        <a:t>・整体院やすらぎ）</a:t>
                      </a:r>
                      <a:endParaRPr kumimoji="1" lang="en-US" altLang="ja-JP" sz="1100" b="0" dirty="0">
                        <a:latin typeface="HGP創英角ﾎﾟｯﾌﾟ体" pitchFamily="50" charset="-128"/>
                        <a:ea typeface="HGP創英角ﾎﾟｯﾌﾟ体" pitchFamily="50" charset="-128"/>
                      </a:endParaRPr>
                    </a:p>
                    <a:p>
                      <a:pPr algn="ctr"/>
                      <a:endParaRPr kumimoji="1" lang="en-US" altLang="ja-JP" sz="900" b="0" dirty="0">
                        <a:latin typeface="HGP創英角ﾎﾟｯﾌﾟ体" pitchFamily="50" charset="-128"/>
                        <a:ea typeface="HGP創英角ﾎﾟｯﾌﾟ体" pitchFamily="50" charset="-128"/>
                      </a:endParaRPr>
                    </a:p>
                    <a:p>
                      <a:pPr algn="ctr"/>
                      <a:r>
                        <a:rPr kumimoji="1" lang="ja-JP" altLang="en-US" sz="1600" b="0" dirty="0">
                          <a:latin typeface="HGP創英角ﾎﾟｯﾌﾟ体" pitchFamily="50" charset="-128"/>
                          <a:ea typeface="HGP創英角ﾎﾟｯﾌﾟ体" pitchFamily="50" charset="-128"/>
                        </a:rPr>
                        <a:t>代表　堀川 郁子</a:t>
                      </a:r>
                      <a:endParaRPr kumimoji="1" lang="en-US" altLang="ja-JP" sz="1600" b="0" dirty="0">
                        <a:latin typeface="HGP創英角ﾎﾟｯﾌﾟ体" pitchFamily="50" charset="-128"/>
                        <a:ea typeface="HGP創英角ﾎﾟｯﾌﾟ体" pitchFamily="50" charset="-128"/>
                      </a:endParaRPr>
                    </a:p>
                    <a:p>
                      <a:pPr algn="ctr"/>
                      <a:r>
                        <a:rPr kumimoji="1" lang="ja-JP" altLang="en-US" sz="900" b="0" dirty="0">
                          <a:latin typeface="HGP創英角ﾎﾟｯﾌﾟ体" pitchFamily="50" charset="-128"/>
                          <a:ea typeface="HGP創英角ﾎﾟｯﾌﾟ体" pitchFamily="50" charset="-128"/>
                        </a:rPr>
                        <a:t>　　　　　　　（ほりかわ　いくこ）</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pPr algn="l"/>
                      <a:r>
                        <a:rPr kumimoji="1" lang="ja-JP" altLang="en-US" sz="1100" dirty="0">
                          <a:latin typeface="HGP創英角ﾎﾟｯﾌﾟ体" pitchFamily="50" charset="-128"/>
                          <a:ea typeface="HGP創英角ﾎﾟｯﾌﾟ体" pitchFamily="50" charset="-128"/>
                        </a:rPr>
                        <a:t>体のヨガ　若く・美しく・元気になる！痩身・若返り・未病ヨガ</a:t>
                      </a:r>
                      <a:endParaRPr kumimoji="1" lang="en-US" altLang="ja-JP" sz="1100" dirty="0">
                        <a:latin typeface="+mn-ea"/>
                        <a:ea typeface="+mn-ea"/>
                      </a:endParaRPr>
                    </a:p>
                    <a:p>
                      <a:pPr algn="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未病のためのダイエット、アンチエイジング。ヨガのポーズ、呼吸、瞑想、食事療法、断食で体と心のバランスを取ります。体の中から活性化、免疫力アップ！</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87992">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精神・心・脳・呼吸のヨガ　でストレスの解放・心と脳をすっきり軽く！若く！</a:t>
                      </a:r>
                      <a:endParaRPr kumimoji="1" lang="en-US" altLang="ja-JP"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呼吸発声法。幸せ脳内物質、幸せホルモン・セロトニンンを増やすセロトニン呼吸法、瞑想、笑いヨガで人生ハッピー、幸福感のアップ！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2"/>
                  </a:ext>
                </a:extLst>
              </a:tr>
              <a:tr h="795928">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体育大学体育学部出身で水泳コーチ、出産後は健康体操指導・ヨガ指導をし、健康美の仕事を約３０年。日本総合ヨガ普及協会理事。東洋医療は３年勉強し足</a:t>
                      </a:r>
                      <a:r>
                        <a:rPr kumimoji="1" lang="ja-JP" altLang="en-US" sz="900" b="0" i="0" u="none" strike="noStrike" kern="1200" cap="none" spc="0" normalizeH="0" baseline="0" noProof="0" dirty="0" err="1">
                          <a:ln>
                            <a:noFill/>
                          </a:ln>
                          <a:solidFill>
                            <a:prstClr val="black"/>
                          </a:solidFill>
                          <a:effectLst/>
                          <a:uLnTx/>
                          <a:uFillTx/>
                          <a:latin typeface="ＭＳ Ｐゴシック" pitchFamily="50" charset="-128"/>
                          <a:ea typeface="ＭＳ Ｐゴシック" pitchFamily="50" charset="-128"/>
                          <a:cs typeface="+mn-cs"/>
                        </a:rPr>
                        <a:t>つぼ療</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法師・整体師・リフレッシュマッサージ師の資格を取得。現在は、これらの施術とヨガの両方で代替医療としてのダイエット・若返り治療を得意としています。ヨガ指導者育成、足つぼ・整体・マッサージのプロ養成、趣味コースもしています。各グループによりオリジナルメニューも作成し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941432">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足</a:t>
                      </a:r>
                      <a:r>
                        <a:rPr kumimoji="1" lang="ja-JP" altLang="en-US" sz="1100" b="0" i="0" u="none" strike="noStrike" kern="1200" cap="none" spc="0" normalizeH="0" baseline="0" noProof="0" dirty="0" err="1">
                          <a:ln>
                            <a:noFill/>
                          </a:ln>
                          <a:solidFill>
                            <a:prstClr val="black"/>
                          </a:solidFill>
                          <a:effectLst/>
                          <a:uLnTx/>
                          <a:uFillTx/>
                          <a:latin typeface="HG創英角ﾎﾟｯﾌﾟ体" pitchFamily="49" charset="-128"/>
                          <a:ea typeface="HG創英角ﾎﾟｯﾌﾟ体" pitchFamily="49" charset="-128"/>
                          <a:cs typeface="+mn-cs"/>
                        </a:rPr>
                        <a:t>つぼ</a:t>
                      </a: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・整体・マッサージ教室</a:t>
                      </a:r>
                      <a:r>
                        <a:rPr kumimoji="1" lang="en-US" altLang="ja-JP"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(1</a:t>
                      </a: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人＆</a:t>
                      </a:r>
                      <a:r>
                        <a:rPr kumimoji="1" lang="en-US" altLang="ja-JP"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2</a:t>
                      </a: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人ペアでする体のセルフケア</a:t>
                      </a:r>
                      <a:r>
                        <a:rPr kumimoji="1" lang="en-US" altLang="ja-JP"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知っておくと得をする！つぼ押し・マッサージの方法を勉強し実践する講座。肩こり、腰痛、膝痛、足の疲れ、肉体疲労、スポーツ時のケガ予防に必須。スキンシップ、グループの交流に。</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43840">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438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438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いつでも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企業・団体のイベント可</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7010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礼：基本１時間</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10,000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指導内容により変動（要相談）</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教材費：あり（希望の場合はテキスト等）</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交通費：あり（旧上野市以外の場合）</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ヨガマット、又は敷物</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graphicFrame>
        <p:nvGraphicFramePr>
          <p:cNvPr id="4" name="図プレースホルダー 5"/>
          <p:cNvGraphicFramePr>
            <a:graphicFrameLocks/>
          </p:cNvGraphicFramePr>
          <p:nvPr>
            <p:extLst>
              <p:ext uri="{D42A27DB-BD31-4B8C-83A1-F6EECF244321}">
                <p14:modId xmlns:p14="http://schemas.microsoft.com/office/powerpoint/2010/main" val="613366531"/>
              </p:ext>
            </p:extLst>
          </p:nvPr>
        </p:nvGraphicFramePr>
        <p:xfrm>
          <a:off x="332658" y="5097758"/>
          <a:ext cx="6192691" cy="3835299"/>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406299">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10</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40080">
                <a:tc rowSpan="2" gridSpan="2">
                  <a:txBody>
                    <a:bodyPr/>
                    <a:lstStyle/>
                    <a:p>
                      <a:pPr algn="ctr"/>
                      <a:r>
                        <a:rPr kumimoji="1" lang="ja-JP" altLang="en-US" sz="1200" b="0" dirty="0">
                          <a:latin typeface="HGS創英角ﾎﾟｯﾌﾟ体" pitchFamily="50" charset="-128"/>
                          <a:ea typeface="HGS創英角ﾎﾟｯﾌﾟ体" pitchFamily="50" charset="-128"/>
                        </a:rPr>
                        <a:t>三重県健康づくりの会</a:t>
                      </a:r>
                      <a:endParaRPr kumimoji="1" lang="en-US" altLang="ja-JP" sz="1200" b="0" dirty="0">
                        <a:latin typeface="HGS創英角ﾎﾟｯﾌﾟ体" pitchFamily="50" charset="-128"/>
                        <a:ea typeface="HGS創英角ﾎﾟｯﾌﾟ体" pitchFamily="50" charset="-128"/>
                      </a:endParaRPr>
                    </a:p>
                    <a:p>
                      <a:pPr algn="ctr"/>
                      <a:r>
                        <a:rPr kumimoji="1" lang="ja-JP" altLang="en-US" sz="1200" b="0" dirty="0">
                          <a:latin typeface="HGS創英角ﾎﾟｯﾌﾟ体" pitchFamily="50" charset="-128"/>
                          <a:ea typeface="HGS創英角ﾎﾟｯﾌﾟ体" pitchFamily="50" charset="-128"/>
                        </a:rPr>
                        <a:t>フィットネスウェーブジャパン</a:t>
                      </a:r>
                      <a:endParaRPr kumimoji="1" lang="en-US" altLang="ja-JP" sz="12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代表　内海　奈美</a:t>
                      </a:r>
                      <a:endParaRPr kumimoji="1" lang="en-US" altLang="ja-JP" sz="1600" b="0" dirty="0">
                        <a:latin typeface="HGS創英角ﾎﾟｯﾌﾟ体" pitchFamily="50" charset="-128"/>
                        <a:ea typeface="HGS創英角ﾎﾟｯﾌﾟ体" pitchFamily="50" charset="-128"/>
                      </a:endParaRPr>
                    </a:p>
                    <a:p>
                      <a:pPr algn="r"/>
                      <a:r>
                        <a:rPr kumimoji="1" lang="ja-JP" altLang="en-US" sz="1000" b="0" dirty="0">
                          <a:latin typeface="HGS創英角ﾎﾟｯﾌﾟ体" pitchFamily="50" charset="-128"/>
                          <a:ea typeface="HGS創英角ﾎﾟｯﾌﾟ体" pitchFamily="50" charset="-128"/>
                        </a:rPr>
                        <a:t>　　　　　（うつみ　なみ）他</a:t>
                      </a:r>
                      <a:r>
                        <a:rPr kumimoji="1" lang="en-US" altLang="ja-JP" sz="1000" b="0" dirty="0">
                          <a:latin typeface="HGS創英角ﾎﾟｯﾌﾟ体" pitchFamily="50" charset="-128"/>
                          <a:ea typeface="HGS創英角ﾎﾟｯﾌﾟ体" pitchFamily="50" charset="-128"/>
                        </a:rPr>
                        <a:t>8</a:t>
                      </a:r>
                      <a:r>
                        <a:rPr kumimoji="1" lang="ja-JP" altLang="en-US" sz="1000" b="0" dirty="0">
                          <a:latin typeface="HGS創英角ﾎﾟｯﾌﾟ体" pitchFamily="50" charset="-128"/>
                          <a:ea typeface="HGS創英角ﾎﾟｯﾌﾟ体" pitchFamily="50" charset="-128"/>
                        </a:rPr>
                        <a:t>名</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mn-ea"/>
                          <a:ea typeface="+mn-ea"/>
                        </a:rPr>
                        <a:t>No1</a:t>
                      </a:r>
                    </a:p>
                    <a:p>
                      <a:r>
                        <a:rPr kumimoji="1" lang="ja-JP" altLang="en-US" sz="1200" dirty="0">
                          <a:latin typeface="HGP創英角ﾎﾟｯﾌﾟ体" pitchFamily="50" charset="-128"/>
                          <a:ea typeface="HGP創英角ﾎﾟｯﾌﾟ体" pitchFamily="50" charset="-128"/>
                        </a:rPr>
                        <a:t>心を癒すアロマストレッチ</a:t>
                      </a:r>
                      <a:endParaRPr kumimoji="1" lang="en-US" altLang="ja-JP" sz="1200" dirty="0">
                        <a:latin typeface="HGP創英角ﾎﾟｯﾌﾟ体" pitchFamily="50" charset="-128"/>
                        <a:ea typeface="HGP創英角ﾎﾟｯﾌﾟ体" pitchFamily="50" charset="-128"/>
                      </a:endParaRPr>
                    </a:p>
                    <a:p>
                      <a:pPr algn="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身体と心に余裕を持つために、心を癒し身体をシェイプするリラクゼーションプログラムです。</a:t>
                      </a:r>
                      <a:endParaRPr kumimoji="1" lang="en-US" altLang="ja-JP" sz="900" dirty="0">
                        <a:latin typeface="+mj-ea"/>
                        <a:ea typeface="+mj-ea"/>
                      </a:endParaRPr>
                    </a:p>
                    <a:p>
                      <a:r>
                        <a:rPr kumimoji="1" lang="ja-JP" altLang="en-US" sz="900" dirty="0">
                          <a:latin typeface="+mj-ea"/>
                          <a:ea typeface="+mj-ea"/>
                        </a:rPr>
                        <a:t>（座位または寝転んで行います）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84047">
                <a:tc gridSpan="2" vMerge="1">
                  <a:txBody>
                    <a:bodyPr/>
                    <a:lstStyle/>
                    <a:p>
                      <a:endParaRPr kumimoji="1" lang="ja-JP" altLang="en-US"/>
                    </a:p>
                  </a:txBody>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n-ea"/>
                          <a:ea typeface="+mn-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P創英角ﾎﾟｯﾌﾟ体" pitchFamily="50" charset="-128"/>
                          <a:ea typeface="HGP創英角ﾎﾟｯﾌﾟ体" pitchFamily="50" charset="-128"/>
                        </a:rPr>
                        <a:t>本気で若返る</a:t>
                      </a:r>
                      <a:endParaRPr kumimoji="1" lang="en-US" altLang="ja-JP" sz="1200" dirty="0">
                        <a:latin typeface="HGP創英角ﾎﾟｯﾌﾟ体" pitchFamily="50" charset="-128"/>
                        <a:ea typeface="HGP創英角ﾎﾟｯﾌﾟ体"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P創英角ﾎﾟｯﾌﾟ体" pitchFamily="50" charset="-128"/>
                          <a:ea typeface="HGP創英角ﾎﾟｯﾌﾟ体" pitchFamily="50" charset="-128"/>
                        </a:rPr>
                        <a:t>　　　スマイル体操　　</a:t>
                      </a:r>
                      <a:r>
                        <a:rPr kumimoji="1" lang="ja-JP" altLang="en-US" sz="1200" baseline="0" dirty="0">
                          <a:latin typeface="HGP創英角ﾎﾟｯﾌﾟ体" pitchFamily="50" charset="-128"/>
                          <a:ea typeface="HGP創英角ﾎﾟｯﾌﾟ体" pitchFamily="50" charset="-128"/>
                        </a:rPr>
                        <a:t> </a:t>
                      </a: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tc rowSpan="2" hMerge="1">
                  <a:txBody>
                    <a:bodyPr/>
                    <a:lstStyle/>
                    <a:p>
                      <a:endParaRPr kumimoji="1" lang="ja-JP" altLang="en-US"/>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dk1"/>
                          </a:solidFill>
                          <a:latin typeface="+mj-ea"/>
                          <a:ea typeface="+mn-ea"/>
                          <a:cs typeface="+mn-cs"/>
                        </a:rPr>
                        <a:t>体力は</a:t>
                      </a:r>
                      <a:r>
                        <a:rPr kumimoji="1" lang="en-US" altLang="ja-JP" sz="900" kern="1200" dirty="0">
                          <a:solidFill>
                            <a:schemeClr val="dk1"/>
                          </a:solidFill>
                          <a:latin typeface="+mj-ea"/>
                          <a:ea typeface="+mn-ea"/>
                          <a:cs typeface="+mn-cs"/>
                        </a:rPr>
                        <a:t>30</a:t>
                      </a:r>
                      <a:r>
                        <a:rPr kumimoji="1" lang="ja-JP" altLang="en-US" sz="900" kern="1200" dirty="0">
                          <a:solidFill>
                            <a:schemeClr val="dk1"/>
                          </a:solidFill>
                          <a:latin typeface="+mj-ea"/>
                          <a:ea typeface="+mn-ea"/>
                          <a:cs typeface="+mn-cs"/>
                        </a:rPr>
                        <a:t>歳から低下し始めますが、諦めずに体型の崩れと姿勢の崩れを向上させる若返る体操プログラムです。（立位での少し汗ばむ体操）</a:t>
                      </a:r>
                      <a:endParaRPr kumimoji="1" lang="en-US" altLang="ja-JP" sz="900" kern="1200" dirty="0">
                        <a:solidFill>
                          <a:schemeClr val="dk1"/>
                        </a:solidFill>
                        <a:latin typeface="+mj-ea"/>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2"/>
                  </a:ext>
                </a:extLst>
              </a:tr>
              <a:tr h="288167">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三重県の地での「健康づくりの会」の活動は</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30</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年になります。現在、企業フィットネスも指導しています。保育士２名、幼稚園教諭、脳トレ指導者免許、すわって認知予防体操指導員、マタニティエアロビクス、アタッチメントヨガ資格、マタニティヨガ資格があり、現在指導員</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10</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名と活動を広げています。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0">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n-ea"/>
                          <a:ea typeface="+mn-ea"/>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P創英角ﾎﾟｯﾌﾟ体" pitchFamily="50" charset="-128"/>
                          <a:ea typeface="HGP創英角ﾎﾟｯﾌﾟ体" pitchFamily="50" charset="-128"/>
                        </a:rPr>
                        <a:t>元気ではつらつ体操</a:t>
                      </a:r>
                      <a:endParaRPr kumimoji="1" lang="en-US" altLang="ja-JP" sz="1000" dirty="0">
                        <a:latin typeface="HGP創英角ﾎﾟｯﾌﾟ体" pitchFamily="50" charset="-128"/>
                        <a:ea typeface="HGP創英角ﾎﾟｯﾌﾟ体"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転倒や認知症を予防したい方のための</a:t>
                      </a:r>
                      <a:r>
                        <a:rPr kumimoji="1" lang="en-US" altLang="ja-JP" sz="900" dirty="0">
                          <a:latin typeface="+mj-ea"/>
                          <a:ea typeface="+mj-ea"/>
                        </a:rPr>
                        <a:t>100</a:t>
                      </a:r>
                      <a:r>
                        <a:rPr kumimoji="1" lang="ja-JP" altLang="en-US" sz="900" dirty="0">
                          <a:latin typeface="+mj-ea"/>
                          <a:ea typeface="+mj-ea"/>
                        </a:rPr>
                        <a:t>歳までできる無理のない体操です。（講話＋ゆるやかな体操）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0">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一般成人・高齢者</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endParaRPr kumimoji="1" lang="en-US" altLang="ja-JP" sz="1000" b="1" dirty="0">
                        <a:latin typeface="+mn-ea"/>
                        <a:ea typeface="+mn-ea"/>
                      </a:endParaRPr>
                    </a:p>
                    <a:p>
                      <a:endParaRPr kumimoji="1" lang="ja-JP" altLang="en-US" sz="1000" b="1"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　</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企業に出向き指導することも可能</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（例：休み時間</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分や就業後</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謝礼：あり（要相談）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内容によって連絡させていただきます。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656" y="3203849"/>
            <a:ext cx="2376264" cy="1782198"/>
          </a:xfrm>
          <a:prstGeom prst="rect">
            <a:avLst/>
          </a:prstGeom>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675" y="7452321"/>
            <a:ext cx="1989917" cy="1492438"/>
          </a:xfrm>
          <a:prstGeom prst="rect">
            <a:avLst/>
          </a:prstGeom>
        </p:spPr>
      </p:pic>
    </p:spTree>
    <p:extLst>
      <p:ext uri="{BB962C8B-B14F-4D97-AF65-F5344CB8AC3E}">
        <p14:creationId xmlns:p14="http://schemas.microsoft.com/office/powerpoint/2010/main" val="132629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P10</a:t>
            </a:r>
            <a:endParaRPr kumimoji="1" lang="ja-JP" altLang="en-US" sz="1200" dirty="0"/>
          </a:p>
        </p:txBody>
      </p:sp>
      <p:graphicFrame>
        <p:nvGraphicFramePr>
          <p:cNvPr id="3" name="図プレースホルダー 5"/>
          <p:cNvGraphicFramePr>
            <a:graphicFrameLocks/>
          </p:cNvGraphicFramePr>
          <p:nvPr>
            <p:extLst>
              <p:ext uri="{D42A27DB-BD31-4B8C-83A1-F6EECF244321}">
                <p14:modId xmlns:p14="http://schemas.microsoft.com/office/powerpoint/2010/main" val="1025984184"/>
              </p:ext>
            </p:extLst>
          </p:nvPr>
        </p:nvGraphicFramePr>
        <p:xfrm>
          <a:off x="332657" y="176611"/>
          <a:ext cx="6192691" cy="4615599"/>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11</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51560">
                <a:tc gridSpan="2">
                  <a:txBody>
                    <a:bodyPr/>
                    <a:lstStyle/>
                    <a:p>
                      <a:pPr algn="l"/>
                      <a:r>
                        <a:rPr kumimoji="1" lang="ja-JP" altLang="en-US" sz="1200" b="0" dirty="0">
                          <a:latin typeface="HGP創英角ﾎﾟｯﾌﾟ体" pitchFamily="50" charset="-128"/>
                          <a:ea typeface="HGP創英角ﾎﾟｯﾌﾟ体" pitchFamily="50" charset="-128"/>
                        </a:rPr>
                        <a:t>　　鍼灸師</a:t>
                      </a:r>
                      <a:endParaRPr kumimoji="1" lang="en-US" altLang="ja-JP" sz="1200" b="0" dirty="0">
                        <a:latin typeface="HGP創英角ﾎﾟｯﾌﾟ体" pitchFamily="50" charset="-128"/>
                        <a:ea typeface="HGP創英角ﾎﾟｯﾌﾟ体" pitchFamily="50" charset="-128"/>
                      </a:endParaRPr>
                    </a:p>
                    <a:p>
                      <a:pPr algn="ctr"/>
                      <a:r>
                        <a:rPr kumimoji="1" lang="ja-JP" altLang="en-US" sz="1600" b="0" dirty="0">
                          <a:latin typeface="HGP創英角ﾎﾟｯﾌﾟ体" pitchFamily="50" charset="-128"/>
                          <a:ea typeface="HGP創英角ﾎﾟｯﾌﾟ体" pitchFamily="50" charset="-128"/>
                        </a:rPr>
                        <a:t>堂山 圭子</a:t>
                      </a:r>
                      <a:r>
                        <a:rPr kumimoji="1" lang="ja-JP" altLang="en-US" sz="900" b="0" dirty="0">
                          <a:latin typeface="HGP創英角ﾎﾟｯﾌﾟ体" pitchFamily="50" charset="-128"/>
                          <a:ea typeface="HGP創英角ﾎﾟｯﾌﾟ体" pitchFamily="50" charset="-128"/>
                        </a:rPr>
                        <a:t>（どうやま　けいこ）</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１（健康づくり）</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東洋医学のツボ講座</a:t>
                      </a:r>
                      <a:endParaRPr kumimoji="1" lang="en-US" altLang="ja-JP" sz="14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n-ea"/>
                          <a:ea typeface="+mn-ea"/>
                          <a:cs typeface="+mn-cs"/>
                        </a:rPr>
                        <a:t>１時間</a:t>
                      </a:r>
                    </a:p>
                    <a:p>
                      <a:endParaRPr kumimoji="1" lang="ja-JP" altLang="en-US"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ツボってどこにあるの？そんな疑問にお答えします。肩こり、腰痛はもちろん様々なお困りの症状にも効果がある東洋医学で、今よりさらに快適で健康な生活を送りませんか？ツボやセルフチェック方法のご紹介。</a:t>
                      </a:r>
                      <a:endParaRPr kumimoji="1" lang="en-US" altLang="ja-JP" sz="900" dirty="0">
                        <a:latin typeface="ＭＳ Ｐゴシック" pitchFamily="50" charset="-128"/>
                        <a:ea typeface="ＭＳ Ｐゴシック" pitchFamily="50" charset="-128"/>
                      </a:endParaRPr>
                    </a:p>
                    <a:p>
                      <a:pPr algn="l"/>
                      <a:r>
                        <a:rPr kumimoji="1" lang="ja-JP" altLang="en-US" sz="900" dirty="0">
                          <a:latin typeface="ＭＳ Ｐゴシック" pitchFamily="50" charset="-128"/>
                          <a:ea typeface="ＭＳ Ｐゴシック" pitchFamily="50" charset="-128"/>
                        </a:rPr>
                        <a:t>（一般成人対象）</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121939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現在、３人の子育て真</a:t>
                      </a:r>
                      <a:r>
                        <a:rPr kumimoji="1" lang="ja-JP" altLang="en-US" sz="900" b="0" i="0" u="none" strike="noStrike" kern="1200" cap="none" spc="0" normalizeH="0" baseline="0" noProof="0" dirty="0" err="1">
                          <a:ln>
                            <a:noFill/>
                          </a:ln>
                          <a:solidFill>
                            <a:prstClr val="black"/>
                          </a:solidFill>
                          <a:effectLst/>
                          <a:uLnTx/>
                          <a:uFillTx/>
                          <a:latin typeface="ＭＳ Ｐゴシック" pitchFamily="50" charset="-128"/>
                          <a:ea typeface="ＭＳ Ｐゴシック" pitchFamily="50" charset="-128"/>
                          <a:cs typeface="+mn-cs"/>
                        </a:rPr>
                        <a:t>っ</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最中！自分自身が日々日常生活の中で東洋医学を実践し、感じたことや役立つことを皆様にも知っていただけたらと思っています。病院では何ともないと言われることでも、東洋医学ではできることがあるかもしれません。つぼやお灸の魅力を一緒に楽しく学びましょ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1000" dirty="0">
                          <a:latin typeface="ＭＳ Ｐゴシック" pitchFamily="50" charset="-128"/>
                          <a:ea typeface="ＭＳ Ｐゴシック" pitchFamily="50" charset="-128"/>
                        </a:rPr>
                        <a:t>No</a:t>
                      </a:r>
                      <a:r>
                        <a:rPr kumimoji="1" lang="ja-JP" altLang="en-US" sz="1000" dirty="0">
                          <a:latin typeface="ＭＳ Ｐゴシック" pitchFamily="50" charset="-128"/>
                          <a:ea typeface="ＭＳ Ｐゴシック" pitchFamily="50" charset="-128"/>
                        </a:rPr>
                        <a:t>２（子育て）</a:t>
                      </a:r>
                      <a:endParaRPr kumimoji="1" lang="en-US" altLang="ja-JP" sz="1000" dirty="0">
                        <a:latin typeface="ＭＳ Ｐゴシック" pitchFamily="50" charset="-128"/>
                        <a:ea typeface="ＭＳ Ｐゴシック" pitchFamily="50" charset="-128"/>
                      </a:endParaRPr>
                    </a:p>
                    <a:p>
                      <a:pPr algn="l"/>
                      <a:r>
                        <a:rPr kumimoji="1" lang="ja-JP" altLang="en-US" sz="1200" dirty="0">
                          <a:latin typeface="HG創英角ﾎﾟｯﾌﾟ体" pitchFamily="49" charset="-128"/>
                          <a:ea typeface="HG創英角ﾎﾟｯﾌﾟ体" pitchFamily="49" charset="-128"/>
                        </a:rPr>
                        <a:t>スプーンとドライヤーをつかった親子スキンタッチ教室</a:t>
                      </a:r>
                      <a:r>
                        <a:rPr kumimoji="1" lang="ja-JP" altLang="en-US" sz="900" dirty="0">
                          <a:latin typeface="HG創英角ﾎﾟｯﾌﾟ体" pitchFamily="49" charset="-128"/>
                          <a:ea typeface="HG創英角ﾎﾟｯﾌﾟ体" pitchFamily="49" charset="-128"/>
                        </a:rPr>
                        <a:t>　　　　　</a:t>
                      </a:r>
                      <a:r>
                        <a:rPr kumimoji="1" lang="ja-JP" altLang="en-US" sz="1000" dirty="0">
                          <a:latin typeface="HG創英角ﾎﾟｯﾌﾟ体" pitchFamily="49" charset="-128"/>
                          <a:ea typeface="HG創英角ﾎﾟｯﾌﾟ体" pitchFamily="49" charset="-128"/>
                        </a:rPr>
                        <a:t>　　</a:t>
                      </a:r>
                      <a:r>
                        <a:rPr kumimoji="1" lang="ja-JP" altLang="en-US" sz="1000" dirty="0">
                          <a:latin typeface="+mn-ea"/>
                          <a:ea typeface="+mn-ea"/>
                        </a:rPr>
                        <a:t>１時間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ＭＳ Ｐゴシック" pitchFamily="50" charset="-128"/>
                          <a:ea typeface="ＭＳ Ｐゴシック" pitchFamily="50" charset="-128"/>
                        </a:rPr>
                        <a:t>親子のコミュニケーションツールのひとつとして、小児はりをアレンジしたスキンタッチの方法をお伝えします。お母さんに触れてもらう安心感が子どもの自己肯定感にも繋がり、親子のよりよい関係にお役立てください。</a:t>
                      </a:r>
                      <a:endParaRPr kumimoji="1" lang="en-US" altLang="ja-JP" sz="900" dirty="0">
                        <a:latin typeface="ＭＳ Ｐゴシック" pitchFamily="50" charset="-128"/>
                        <a:ea typeface="ＭＳ Ｐゴシック"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ＭＳ Ｐゴシック" pitchFamily="50" charset="-128"/>
                          <a:ea typeface="ＭＳ Ｐゴシック" pitchFamily="50" charset="-128"/>
                        </a:rPr>
                        <a:t>（乳幼児とその保護者対象）</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03641">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乳児とその保護者　一般成人　　高齢者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30364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５～</a:t>
                      </a:r>
                      <a:r>
                        <a:rPr kumimoji="1" lang="en-US" altLang="ja-JP" sz="1000" dirty="0">
                          <a:latin typeface="ＭＳ Ｐゴシック" pitchFamily="50" charset="-128"/>
                          <a:ea typeface="ＭＳ Ｐゴシック" pitchFamily="50" charset="-128"/>
                        </a:rPr>
                        <a:t>20</a:t>
                      </a:r>
                      <a:r>
                        <a:rPr kumimoji="1" lang="ja-JP" altLang="en-US" sz="1000" dirty="0">
                          <a:latin typeface="ＭＳ Ｐゴシック" pitchFamily="50" charset="-128"/>
                          <a:ea typeface="ＭＳ Ｐゴシック" pitchFamily="50" charset="-128"/>
                        </a:rPr>
                        <a:t>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2438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平日（午前・午後）</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参加人数により応相談））</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交通費：応相談</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内容により準備していただきたいものがある場合は連絡します。</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graphicFrame>
        <p:nvGraphicFramePr>
          <p:cNvPr id="4" name="図プレースホルダー 5"/>
          <p:cNvGraphicFramePr>
            <a:graphicFrameLocks/>
          </p:cNvGraphicFramePr>
          <p:nvPr>
            <p:extLst>
              <p:ext uri="{D42A27DB-BD31-4B8C-83A1-F6EECF244321}">
                <p14:modId xmlns:p14="http://schemas.microsoft.com/office/powerpoint/2010/main" val="2680568694"/>
              </p:ext>
            </p:extLst>
          </p:nvPr>
        </p:nvGraphicFramePr>
        <p:xfrm>
          <a:off x="332657" y="4860033"/>
          <a:ext cx="6192691" cy="4063387"/>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2790">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ＭＳ Ｐゴシック" pitchFamily="50" charset="-128"/>
                          <a:ea typeface="ＭＳ Ｐゴシック" pitchFamily="50" charset="-128"/>
                          <a:cs typeface="+mn-cs"/>
                        </a:rPr>
                        <a:t>12</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58970">
                <a:tc rowSpan="2" gridSpan="2">
                  <a:txBody>
                    <a:bodyPr/>
                    <a:lstStyle/>
                    <a:p>
                      <a:pPr algn="ctr"/>
                      <a:r>
                        <a:rPr kumimoji="1" lang="ja-JP" altLang="en-US" sz="1200" b="0" dirty="0">
                          <a:latin typeface="HGS創英角ﾎﾟｯﾌﾟ体" pitchFamily="50" charset="-128"/>
                          <a:ea typeface="HGS創英角ﾎﾟｯﾌﾟ体" pitchFamily="50" charset="-128"/>
                        </a:rPr>
                        <a:t>伊賀市子育てインストラクター　スマイル母</a:t>
                      </a:r>
                      <a:r>
                        <a:rPr kumimoji="1" lang="ja-JP" altLang="en-US" sz="900" b="0" dirty="0">
                          <a:latin typeface="HGS創英角ﾎﾟｯﾌﾟ体" pitchFamily="50" charset="-128"/>
                          <a:ea typeface="HGS創英角ﾎﾟｯﾌﾟ体" pitchFamily="50" charset="-128"/>
                        </a:rPr>
                        <a:t>（まま）</a:t>
                      </a:r>
                      <a:r>
                        <a:rPr kumimoji="1" lang="ja-JP" altLang="en-US" sz="1600" b="0" dirty="0">
                          <a:latin typeface="HGS創英角ﾎﾟｯﾌﾟ体" pitchFamily="50" charset="-128"/>
                          <a:ea typeface="HGS創英角ﾎﾟｯﾌﾟ体" pitchFamily="50" charset="-128"/>
                        </a:rPr>
                        <a:t>　</a:t>
                      </a:r>
                    </a:p>
                    <a:p>
                      <a:pPr algn="ctr"/>
                      <a:r>
                        <a:rPr kumimoji="1" lang="ja-JP" altLang="en-US" sz="1600" b="0" dirty="0">
                          <a:latin typeface="HGS創英角ﾎﾟｯﾌﾟ体" pitchFamily="50" charset="-128"/>
                          <a:ea typeface="HGS創英角ﾎﾟｯﾌﾟ体" pitchFamily="50" charset="-128"/>
                        </a:rPr>
                        <a:t>代表：大仁田 富美子</a:t>
                      </a:r>
                      <a:endParaRPr kumimoji="1" lang="en-US" altLang="ja-JP" sz="1600" b="0" dirty="0">
                        <a:latin typeface="HGS創英角ﾎﾟｯﾌﾟ体" pitchFamily="50" charset="-128"/>
                        <a:ea typeface="HGS創英角ﾎﾟｯﾌﾟ体" pitchFamily="50" charset="-128"/>
                      </a:endParaRPr>
                    </a:p>
                    <a:p>
                      <a:pPr algn="ctr"/>
                      <a:r>
                        <a:rPr kumimoji="1" lang="ja-JP" altLang="en-US" sz="900" b="0" dirty="0">
                          <a:latin typeface="HGS創英角ﾎﾟｯﾌﾟ体" pitchFamily="50" charset="-128"/>
                          <a:ea typeface="HGS創英角ﾎﾟｯﾌﾟ体" pitchFamily="50" charset="-128"/>
                        </a:rPr>
                        <a:t>　　　　　（おおにた　ふみこ）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ふれあい遊び</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20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手遊び・ふれあい体操</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638387">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j-ea"/>
                        <a:ea typeface="+mj-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読みきかせ</a:t>
                      </a:r>
                      <a:endParaRPr kumimoji="1" lang="en-US" altLang="ja-JP" sz="1200" dirty="0">
                        <a:latin typeface="HG創英角ﾎﾟｯﾌﾟ体" pitchFamily="49" charset="-128"/>
                        <a:ea typeface="HG創英角ﾎﾟｯﾌﾟ体"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HG創英角ﾎﾟｯﾌﾟ体" pitchFamily="49" charset="-128"/>
                          <a:ea typeface="HG創英角ﾎﾟｯﾌﾟ体" pitchFamily="49" charset="-128"/>
                        </a:rPr>
                        <a:t>(</a:t>
                      </a:r>
                      <a:r>
                        <a:rPr kumimoji="1" lang="ja-JP" altLang="en-US" sz="1000" dirty="0">
                          <a:latin typeface="HG創英角ﾎﾟｯﾌﾟ体" pitchFamily="49" charset="-128"/>
                          <a:ea typeface="HG創英角ﾎﾟｯﾌﾟ体" pitchFamily="49" charset="-128"/>
                        </a:rPr>
                        <a:t>パネルシアター・エプロンシアター</a:t>
                      </a:r>
                      <a:r>
                        <a:rPr kumimoji="1" lang="en-US" altLang="ja-JP" sz="1000" dirty="0">
                          <a:latin typeface="HG創英角ﾎﾟｯﾌﾟ体" pitchFamily="49" charset="-128"/>
                          <a:ea typeface="HG創英角ﾎﾟｯﾌﾟ体" pitchFamily="49" charset="-128"/>
                        </a:rPr>
                        <a:t>)</a:t>
                      </a:r>
                      <a:r>
                        <a:rPr kumimoji="1" lang="ja-JP" altLang="en-US" sz="1000" baseline="0" dirty="0">
                          <a:latin typeface="HG創英角ﾎﾟｯﾌﾟ体" pitchFamily="49" charset="-128"/>
                          <a:ea typeface="HG創英角ﾎﾟｯﾌﾟ体" pitchFamily="49" charset="-128"/>
                        </a:rPr>
                        <a:t>             </a:t>
                      </a:r>
                      <a:r>
                        <a:rPr kumimoji="1" lang="en-US" altLang="ja-JP" sz="1000" dirty="0">
                          <a:latin typeface="+mn-ea"/>
                          <a:ea typeface="+mn-ea"/>
                        </a:rPr>
                        <a:t>20</a:t>
                      </a:r>
                      <a:r>
                        <a:rPr kumimoji="1" lang="ja-JP" altLang="en-US" sz="1000" dirty="0">
                          <a:latin typeface="+mn-ea"/>
                          <a:ea typeface="+mn-ea"/>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r>
                        <a:rPr kumimoji="1" lang="ja-JP" altLang="en-US" sz="900" dirty="0">
                          <a:latin typeface="+mj-ea"/>
                          <a:ea typeface="+mj-ea"/>
                        </a:rPr>
                        <a:t>絵本、大型絵本、紙芝居、パネル・エプロンシアター</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19295">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子育てインストラクター養成講座を終了したメンバーで結成</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平成６年</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親子で楽しく遊び、作り、交流を深め、気軽に子育ての相談にものります。託児も</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OK</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です。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651177">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j-ea"/>
                          <a:ea typeface="+mj-ea"/>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手作りおもちゃ</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20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牛乳パック・ビニール袋などを使っておもちゃを作り遊ぶ</a:t>
                      </a:r>
                    </a:p>
                    <a:p>
                      <a:endParaRPr kumimoji="1" lang="ja-JP" altLang="en-US" sz="9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62788">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乳児とその保護者　幼児　高齢者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62788">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62788">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平日（午前）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43863">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3000</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5063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手作りおもちゃの材料</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76672" y="3142821"/>
            <a:ext cx="1728192" cy="1296144"/>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116" y="7293410"/>
            <a:ext cx="2254480" cy="1610104"/>
          </a:xfrm>
          <a:prstGeom prst="rect">
            <a:avLst/>
          </a:prstGeom>
        </p:spPr>
      </p:pic>
    </p:spTree>
    <p:extLst>
      <p:ext uri="{BB962C8B-B14F-4D97-AF65-F5344CB8AC3E}">
        <p14:creationId xmlns:p14="http://schemas.microsoft.com/office/powerpoint/2010/main" val="737291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P11</a:t>
            </a:r>
            <a:endParaRPr kumimoji="1" lang="ja-JP" altLang="en-US" sz="1200" dirty="0"/>
          </a:p>
        </p:txBody>
      </p:sp>
      <p:graphicFrame>
        <p:nvGraphicFramePr>
          <p:cNvPr id="3" name="図プレースホルダー 5"/>
          <p:cNvGraphicFramePr>
            <a:graphicFrameLocks/>
          </p:cNvGraphicFramePr>
          <p:nvPr>
            <p:extLst>
              <p:ext uri="{D42A27DB-BD31-4B8C-83A1-F6EECF244321}">
                <p14:modId xmlns:p14="http://schemas.microsoft.com/office/powerpoint/2010/main" val="2728803399"/>
              </p:ext>
            </p:extLst>
          </p:nvPr>
        </p:nvGraphicFramePr>
        <p:xfrm>
          <a:off x="332655" y="107507"/>
          <a:ext cx="6192691" cy="4902124"/>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80984">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13</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03356">
                <a:tc gridSpan="2">
                  <a:txBody>
                    <a:bodyPr/>
                    <a:lstStyle/>
                    <a:p>
                      <a:pPr algn="ctr"/>
                      <a:r>
                        <a:rPr kumimoji="1" lang="ja-JP" altLang="en-US" sz="1600" b="0" dirty="0">
                          <a:latin typeface="HGP創英角ﾎﾟｯﾌﾟ体" pitchFamily="50" charset="-128"/>
                          <a:ea typeface="HGP創英角ﾎﾟｯﾌﾟ体" pitchFamily="50" charset="-128"/>
                        </a:rPr>
                        <a:t>澤田 理恵</a:t>
                      </a:r>
                      <a:r>
                        <a:rPr kumimoji="1" lang="ja-JP" altLang="en-US" sz="900" b="0" dirty="0">
                          <a:latin typeface="HGP創英角ﾎﾟｯﾌﾟ体" pitchFamily="50" charset="-128"/>
                          <a:ea typeface="HGP創英角ﾎﾟｯﾌﾟ体" pitchFamily="50" charset="-128"/>
                        </a:rPr>
                        <a:t>（さわだ　りえ）</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r>
                        <a:rPr kumimoji="1" lang="ja-JP" altLang="en-US" sz="1200" dirty="0">
                          <a:latin typeface="HG創英角ﾎﾟｯﾌﾟ体" pitchFamily="49" charset="-128"/>
                          <a:ea typeface="HG創英角ﾎﾟｯﾌﾟ体" pitchFamily="49" charset="-128"/>
                        </a:rPr>
                        <a:t>ベビーダンス</a:t>
                      </a:r>
                      <a:r>
                        <a:rPr kumimoji="1" lang="en-US" altLang="ja-JP" sz="1100" dirty="0">
                          <a:latin typeface="HG創英角ﾎﾟｯﾌﾟ体" pitchFamily="49" charset="-128"/>
                          <a:ea typeface="HG創英角ﾎﾟｯﾌﾟ体" pitchFamily="49" charset="-128"/>
                        </a:rPr>
                        <a:t>(</a:t>
                      </a:r>
                      <a:r>
                        <a:rPr kumimoji="1" lang="ja-JP" altLang="en-US" sz="1100" dirty="0">
                          <a:latin typeface="HG創英角ﾎﾟｯﾌﾟ体" pitchFamily="49" charset="-128"/>
                          <a:ea typeface="HG創英角ﾎﾟｯﾌﾟ体" pitchFamily="49" charset="-128"/>
                        </a:rPr>
                        <a:t>ベーシック・ヒーリング・英語で</a:t>
                      </a:r>
                      <a:r>
                        <a:rPr kumimoji="1" lang="en-US" altLang="ja-JP" sz="1100" dirty="0">
                          <a:latin typeface="HG創英角ﾎﾟｯﾌﾟ体" pitchFamily="49" charset="-128"/>
                          <a:ea typeface="HG創英角ﾎﾟｯﾌﾟ体" pitchFamily="49" charset="-128"/>
                        </a:rPr>
                        <a:t>)</a:t>
                      </a:r>
                      <a:r>
                        <a:rPr kumimoji="1" lang="ja-JP" altLang="en-US" sz="1100" dirty="0">
                          <a:latin typeface="HG創英角ﾎﾟｯﾌﾟ体" pitchFamily="49" charset="-128"/>
                          <a:ea typeface="HG創英角ﾎﾟｯﾌﾟ体" pitchFamily="49" charset="-128"/>
                        </a:rPr>
                        <a:t>　　　　　　　</a:t>
                      </a: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err="1">
                          <a:latin typeface="ＭＳ Ｐゴシック" pitchFamily="50" charset="-128"/>
                          <a:ea typeface="ＭＳ Ｐゴシック" pitchFamily="50" charset="-128"/>
                        </a:rPr>
                        <a:t>だっこで</a:t>
                      </a:r>
                      <a:r>
                        <a:rPr kumimoji="1" lang="ja-JP" altLang="en-US" sz="900" dirty="0">
                          <a:latin typeface="ＭＳ Ｐゴシック" pitchFamily="50" charset="-128"/>
                          <a:ea typeface="ＭＳ Ｐゴシック" pitchFamily="50" charset="-128"/>
                        </a:rPr>
                        <a:t>親子一緒に踊ることで気持ちも１つになります。手遊びやストレッチをしたり、親子が一緒に楽しめるプログラムです。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544022">
                <a:tc rowSpan="3"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今まで保育園や幼稚園で働いていました。現在は</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児の子どもの子育て中で、特に次男には生まれたときからベビーダンスを実施することにより、リズム感が身につきとてもよかったと実感しています。ベビーダンスを子育てのツールの一貫として伝えていき、多くの親子に子育てを楽しんでもらいたいで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3"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キッズ★ベビーダンス</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30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親子でストレッチや筋力トレーニングをしたり最後は親子でダンス！楽しい時間を過ごしましょう。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15436">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err="1">
                          <a:ln>
                            <a:noFill/>
                          </a:ln>
                          <a:solidFill>
                            <a:prstClr val="black"/>
                          </a:solidFill>
                          <a:effectLst/>
                          <a:uLnTx/>
                          <a:uFillTx/>
                          <a:latin typeface="HG創英角ﾎﾟｯﾌﾟ体" pitchFamily="49" charset="-128"/>
                          <a:ea typeface="HG創英角ﾎﾟｯﾌﾟ体" pitchFamily="49" charset="-128"/>
                          <a:cs typeface="+mn-cs"/>
                        </a:rPr>
                        <a:t>だっこ</a:t>
                      </a: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ポスチャリング</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理学療法士の視点を取り入れ、正しい姿勢での抱っこ方法です。充実した抱っこの時間で親子の絆を深めましょう。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3"/>
                  </a:ext>
                </a:extLst>
              </a:tr>
              <a:tr h="688703">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mn-ea"/>
                          <a:cs typeface="+mn-cs"/>
                        </a:rPr>
                        <a:t>No4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ファミリーベビーダンス</a:t>
                      </a:r>
                      <a:endParaRPr kumimoji="1" lang="en-US" altLang="ja-JP" sz="1200" b="0" i="0" u="none" strike="noStrike" kern="1200" cap="none" spc="0" normalizeH="0" baseline="0" noProof="0" dirty="0">
                        <a:ln>
                          <a:noFill/>
                        </a:ln>
                        <a:solidFill>
                          <a:prstClr val="black"/>
                        </a:solidFill>
                        <a:effectLst/>
                        <a:uLnTx/>
                        <a:uFillTx/>
                        <a:latin typeface="+mn-e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夫婦、ベビーの</a:t>
                      </a:r>
                      <a:r>
                        <a:rPr kumimoji="1" lang="en-US" altLang="ja-JP" sz="900" dirty="0">
                          <a:latin typeface="ＭＳ Ｐゴシック" pitchFamily="50" charset="-128"/>
                          <a:ea typeface="ＭＳ Ｐゴシック" pitchFamily="50" charset="-128"/>
                        </a:rPr>
                        <a:t>3</a:t>
                      </a:r>
                      <a:r>
                        <a:rPr kumimoji="1" lang="ja-JP" altLang="en-US" sz="900" dirty="0">
                          <a:latin typeface="ＭＳ Ｐゴシック" pitchFamily="50" charset="-128"/>
                          <a:ea typeface="ＭＳ Ｐゴシック" pitchFamily="50" charset="-128"/>
                        </a:rPr>
                        <a:t>人で踊るベビーダンスです。親子で楽しめるし、夫婦の絆も深まります。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978038911"/>
                  </a:ext>
                </a:extLst>
              </a:tr>
              <a:tr h="275115">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a:latin typeface="ＭＳ Ｐゴシック" pitchFamily="50" charset="-128"/>
                          <a:ea typeface="ＭＳ Ｐゴシック" pitchFamily="50" charset="-128"/>
                        </a:rPr>
                        <a:t>●対象者</a:t>
                      </a:r>
                      <a:endParaRPr lang="ja-JP" altLang="en-US" sz="1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乳児とその保護者　幼児</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8098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制限あり（～</a:t>
                      </a:r>
                      <a:r>
                        <a:rPr kumimoji="1" lang="en-US" altLang="ja-JP" sz="1000" dirty="0">
                          <a:latin typeface="ＭＳ Ｐゴシック" pitchFamily="50" charset="-128"/>
                          <a:ea typeface="ＭＳ Ｐゴシック" pitchFamily="50" charset="-128"/>
                        </a:rPr>
                        <a:t>25</a:t>
                      </a:r>
                      <a:r>
                        <a:rPr kumimoji="1" lang="ja-JP" altLang="en-US" sz="1000" dirty="0">
                          <a:latin typeface="ＭＳ Ｐゴシック" pitchFamily="50" charset="-128"/>
                          <a:ea typeface="ＭＳ Ｐゴシック" pitchFamily="50" charset="-128"/>
                        </a:rPr>
                        <a:t>組）</a:t>
                      </a:r>
                      <a:endParaRPr kumimoji="1" lang="en-US" altLang="ja-JP" sz="1000" dirty="0">
                        <a:latin typeface="ＭＳ Ｐゴシック" pitchFamily="50" charset="-128"/>
                        <a:ea typeface="ＭＳ Ｐゴシック" pitchFamily="50" charset="-128"/>
                      </a:endParaRPr>
                    </a:p>
                    <a:p>
                      <a:r>
                        <a:rPr kumimoji="1" lang="en-US" altLang="ja-JP" sz="1000" dirty="0">
                          <a:latin typeface="ＭＳ Ｐゴシック" pitchFamily="50" charset="-128"/>
                          <a:ea typeface="ＭＳ Ｐゴシック" pitchFamily="50" charset="-128"/>
                        </a:rPr>
                        <a:t>※</a:t>
                      </a:r>
                      <a:r>
                        <a:rPr kumimoji="1" lang="ja-JP" altLang="en-US" sz="1000" dirty="0">
                          <a:latin typeface="ＭＳ Ｐゴシック" pitchFamily="50" charset="-128"/>
                          <a:ea typeface="ＭＳ Ｐゴシック" pitchFamily="50" charset="-128"/>
                        </a:rPr>
                        <a:t>抱っこポスチャリングは制限なし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75115">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527517">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礼：あり（要相談）</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教材費：あり（要相談）</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交通費：あり（要相談）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35901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音響</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bl>
          </a:graphicData>
        </a:graphic>
      </p:graphicFrame>
      <p:graphicFrame>
        <p:nvGraphicFramePr>
          <p:cNvPr id="4" name="図プレースホルダー 5"/>
          <p:cNvGraphicFramePr>
            <a:graphicFrameLocks/>
          </p:cNvGraphicFramePr>
          <p:nvPr>
            <p:extLst>
              <p:ext uri="{D42A27DB-BD31-4B8C-83A1-F6EECF244321}">
                <p14:modId xmlns:p14="http://schemas.microsoft.com/office/powerpoint/2010/main" val="3421450632"/>
              </p:ext>
            </p:extLst>
          </p:nvPr>
        </p:nvGraphicFramePr>
        <p:xfrm>
          <a:off x="332654" y="5069997"/>
          <a:ext cx="6192691" cy="3872210"/>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76387">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14</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80370">
                <a:tc gridSpan="2">
                  <a:txBody>
                    <a:bodyPr/>
                    <a:lstStyle/>
                    <a:p>
                      <a:pPr algn="ctr"/>
                      <a:r>
                        <a:rPr kumimoji="1" lang="ja-JP" altLang="en-US" sz="1600" b="0" dirty="0">
                          <a:latin typeface="HGS創英角ﾎﾟｯﾌﾟ体" pitchFamily="50" charset="-128"/>
                          <a:ea typeface="HGS創英角ﾎﾟｯﾌﾟ体" pitchFamily="50" charset="-128"/>
                        </a:rPr>
                        <a:t>今高 尚美</a:t>
                      </a:r>
                      <a:r>
                        <a:rPr kumimoji="1" lang="ja-JP" altLang="en-US" sz="900" b="0" dirty="0">
                          <a:latin typeface="+mn-ea"/>
                          <a:ea typeface="+mn-ea"/>
                        </a:rPr>
                        <a:t>（いまたか　なおみ）</a:t>
                      </a:r>
                      <a:endParaRPr kumimoji="1" lang="ja-JP" altLang="en-US"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リトミック</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30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親子、又は幼児のみのリトミック（音楽遊び）</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86858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幼稚園教諭、保育士の経験を生かし、楽しく遊びながら音楽を学べる時間を作りたいと思っています。幼児教育者のみなさんには、単発でその時だけでなくなるべく継続していただけるようなことをお伝えし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リトミック講習会</a:t>
                      </a:r>
                      <a:endParaRPr kumimoji="1" lang="en-US" altLang="ja-JP" sz="1200" dirty="0">
                        <a:latin typeface="HG創英角ﾎﾟｯﾌﾟ体" pitchFamily="49" charset="-128"/>
                        <a:ea typeface="HG創英角ﾎﾟｯﾌﾟ体" pitchFamily="49"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60</a:t>
                      </a:r>
                      <a:r>
                        <a:rPr kumimoji="1" lang="ja-JP" altLang="en-US" sz="1000" dirty="0">
                          <a:latin typeface="+mn-ea"/>
                          <a:ea typeface="+mn-ea"/>
                        </a:rPr>
                        <a:t>分～</a:t>
                      </a:r>
                      <a:endParaRPr kumimoji="1" lang="en-US" altLang="ja-JP" sz="900" b="0" i="0" u="none" strike="noStrike" kern="1200" cap="none" spc="0" normalizeH="0" baseline="0" noProof="0" dirty="0">
                        <a:ln>
                          <a:noFill/>
                        </a:ln>
                        <a:solidFill>
                          <a:prstClr val="black"/>
                        </a:solidFill>
                        <a:effectLst/>
                        <a:uLnTx/>
                        <a:uFillTx/>
                        <a:latin typeface="+mj-ea"/>
                        <a:ea typeface="+mj-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mj-ea"/>
                          <a:ea typeface="+mj-ea"/>
                        </a:rPr>
                        <a:t>幼児教育者へのリトミック講習</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6387">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幼児（１歳６ヶ月以上）とその保護者</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幼児教育者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231623">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制限あり（対象者の年齢の</a:t>
                      </a:r>
                      <a:r>
                        <a:rPr kumimoji="1" lang="ja-JP" altLang="en-US" sz="1000">
                          <a:latin typeface="ＭＳ Ｐゴシック" pitchFamily="50" charset="-128"/>
                          <a:ea typeface="ＭＳ Ｐゴシック" pitchFamily="50" charset="-128"/>
                        </a:rPr>
                        <a:t>応じて変動）</a:t>
                      </a:r>
                      <a:endParaRPr kumimoji="1" lang="ja-JP" altLang="en-US" sz="10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76387">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応相談　</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最低１か月以上前には連絡希望</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52115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10,000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あり</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（講座で使う小道具など実費）</a:t>
                      </a:r>
                      <a:endParaRPr kumimoji="1" lang="en-US" altLang="zh-TW"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76387">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会場はピアノまたはキーボード等がある場所を希望します。テーブル、いす</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654" y="7236296"/>
            <a:ext cx="2264835" cy="1540976"/>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063" y="3347864"/>
            <a:ext cx="2264835" cy="1509890"/>
          </a:xfrm>
          <a:prstGeom prst="rect">
            <a:avLst/>
          </a:prstGeom>
        </p:spPr>
      </p:pic>
    </p:spTree>
    <p:extLst>
      <p:ext uri="{BB962C8B-B14F-4D97-AF65-F5344CB8AC3E}">
        <p14:creationId xmlns:p14="http://schemas.microsoft.com/office/powerpoint/2010/main" val="559778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P12</a:t>
            </a:r>
            <a:endParaRPr kumimoji="1" lang="ja-JP" altLang="en-US" sz="1200" dirty="0"/>
          </a:p>
        </p:txBody>
      </p:sp>
      <p:graphicFrame>
        <p:nvGraphicFramePr>
          <p:cNvPr id="5" name="図プレースホルダー 5"/>
          <p:cNvGraphicFramePr>
            <a:graphicFrameLocks/>
          </p:cNvGraphicFramePr>
          <p:nvPr>
            <p:extLst>
              <p:ext uri="{D42A27DB-BD31-4B8C-83A1-F6EECF244321}">
                <p14:modId xmlns:p14="http://schemas.microsoft.com/office/powerpoint/2010/main" val="3694465901"/>
              </p:ext>
            </p:extLst>
          </p:nvPr>
        </p:nvGraphicFramePr>
        <p:xfrm>
          <a:off x="332656" y="179512"/>
          <a:ext cx="6192691" cy="4307739"/>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406299">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15</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94360">
                <a:tc rowSpan="2" gridSpan="2">
                  <a:txBody>
                    <a:bodyPr/>
                    <a:lstStyle/>
                    <a:p>
                      <a:pPr algn="ctr"/>
                      <a:r>
                        <a:rPr kumimoji="1" lang="ja-JP" altLang="en-US" sz="1200" b="0" dirty="0">
                          <a:latin typeface="HGS創英角ﾎﾟｯﾌﾟ体" pitchFamily="50" charset="-128"/>
                          <a:ea typeface="HGS創英角ﾎﾟｯﾌﾟ体" pitchFamily="50" charset="-128"/>
                        </a:rPr>
                        <a:t>三重県幼児体育研究会</a:t>
                      </a:r>
                      <a:endParaRPr kumimoji="1" lang="en-US" altLang="ja-JP" sz="12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フルーツバスケット</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代表　内海　奈美</a:t>
                      </a:r>
                      <a:endParaRPr kumimoji="1" lang="en-US" altLang="ja-JP" sz="1600" b="0" dirty="0">
                        <a:latin typeface="HGS創英角ﾎﾟｯﾌﾟ体" pitchFamily="50" charset="-128"/>
                        <a:ea typeface="HGS創英角ﾎﾟｯﾌﾟ体" pitchFamily="50" charset="-128"/>
                      </a:endParaRPr>
                    </a:p>
                    <a:p>
                      <a:pPr marL="0" marR="0" indent="0" algn="r" defTabSz="914400" rtl="0" eaLnBrk="1" fontAlgn="auto" latinLnBrk="0" hangingPunct="1">
                        <a:lnSpc>
                          <a:spcPct val="100000"/>
                        </a:lnSpc>
                        <a:spcBef>
                          <a:spcPts val="0"/>
                        </a:spcBef>
                        <a:spcAft>
                          <a:spcPts val="0"/>
                        </a:spcAft>
                        <a:buClrTx/>
                        <a:buSzTx/>
                        <a:buFontTx/>
                        <a:buNone/>
                        <a:tabLst/>
                        <a:defRPr/>
                      </a:pPr>
                      <a:r>
                        <a:rPr kumimoji="1" lang="ja-JP" altLang="en-US" sz="1600" b="0" dirty="0">
                          <a:latin typeface="HGS創英角ﾎﾟｯﾌﾟ体" pitchFamily="50" charset="-128"/>
                          <a:ea typeface="HGS創英角ﾎﾟｯﾌﾟ体" pitchFamily="50" charset="-128"/>
                        </a:rPr>
                        <a:t>　</a:t>
                      </a:r>
                      <a:r>
                        <a:rPr kumimoji="1" lang="ja-JP" altLang="en-US" sz="900" b="0" dirty="0">
                          <a:latin typeface="HGS創英角ﾎﾟｯﾌﾟ体" pitchFamily="50" charset="-128"/>
                          <a:ea typeface="HGS創英角ﾎﾟｯﾌﾟ体" pitchFamily="50" charset="-128"/>
                        </a:rPr>
                        <a:t>（うつみ　なみ）</a:t>
                      </a:r>
                      <a:r>
                        <a:rPr kumimoji="1" lang="ja-JP" altLang="en-US" sz="1200" b="0" dirty="0">
                          <a:latin typeface="HGS創英角ﾎﾟｯﾌﾟ体" pitchFamily="50" charset="-128"/>
                          <a:ea typeface="HGS創英角ﾎﾟｯﾌﾟ体" pitchFamily="50" charset="-128"/>
                        </a:rPr>
                        <a:t>他７名</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kern="1200" dirty="0">
                          <a:solidFill>
                            <a:schemeClr val="dk1"/>
                          </a:solidFill>
                          <a:latin typeface="+mj-ea"/>
                          <a:ea typeface="+mn-ea"/>
                          <a:cs typeface="+mn-cs"/>
                        </a:rPr>
                        <a:t>No1</a:t>
                      </a:r>
                    </a:p>
                    <a:p>
                      <a:r>
                        <a:rPr kumimoji="1" lang="ja-JP" altLang="en-US" sz="1200" dirty="0">
                          <a:latin typeface="HG創英角ﾎﾟｯﾌﾟ体" pitchFamily="49" charset="-128"/>
                          <a:ea typeface="HG創英角ﾎﾟｯﾌﾟ体" pitchFamily="49" charset="-128"/>
                        </a:rPr>
                        <a:t>親と子どものふれあい</a:t>
                      </a:r>
                      <a:endParaRPr kumimoji="1" lang="en-US" altLang="ja-JP" sz="1200" dirty="0">
                        <a:latin typeface="HG創英角ﾎﾟｯﾌﾟ体" pitchFamily="49" charset="-128"/>
                        <a:ea typeface="HG創英角ﾎﾟｯﾌﾟ体" pitchFamily="49" charset="-128"/>
                      </a:endParaRPr>
                    </a:p>
                    <a:p>
                      <a:r>
                        <a:rPr kumimoji="1" lang="ja-JP" altLang="en-US" sz="1200" dirty="0">
                          <a:latin typeface="HG創英角ﾎﾟｯﾌﾟ体" pitchFamily="49" charset="-128"/>
                          <a:ea typeface="HG創英角ﾎﾟｯﾌﾟ体" pitchFamily="49" charset="-128"/>
                        </a:rPr>
                        <a:t>遊び　　　　　　　</a:t>
                      </a: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dk1"/>
                          </a:solidFill>
                          <a:latin typeface="+mj-ea"/>
                          <a:ea typeface="+mn-ea"/>
                          <a:cs typeface="+mn-cs"/>
                        </a:rPr>
                        <a:t>親子体操</a:t>
                      </a:r>
                      <a:endParaRPr kumimoji="1" lang="en-US" altLang="ja-JP" sz="900" kern="1200" dirty="0">
                        <a:solidFill>
                          <a:schemeClr val="dk1"/>
                        </a:solidFill>
                        <a:latin typeface="+mj-ea"/>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dk1"/>
                          </a:solidFill>
                          <a:latin typeface="+mj-ea"/>
                          <a:ea typeface="+mn-ea"/>
                          <a:cs typeface="+mn-cs"/>
                        </a:rPr>
                        <a:t>（対象：よちよち歩き～小学校まで）</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34756">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j-ea"/>
                        <a:ea typeface="+mj-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r>
                        <a:rPr kumimoji="1" lang="en-US" altLang="ja-JP" sz="900" kern="1200" dirty="0">
                          <a:solidFill>
                            <a:schemeClr val="dk1"/>
                          </a:solidFill>
                          <a:latin typeface="+mj-ea"/>
                          <a:ea typeface="+mn-ea"/>
                          <a:cs typeface="+mn-cs"/>
                        </a:rPr>
                        <a:t>No2</a:t>
                      </a:r>
                    </a:p>
                    <a:p>
                      <a:r>
                        <a:rPr kumimoji="1" lang="ja-JP" altLang="en-US" sz="1200" dirty="0">
                          <a:latin typeface="HG創英角ﾎﾟｯﾌﾟ体" pitchFamily="49" charset="-128"/>
                          <a:ea typeface="HG創英角ﾎﾟｯﾌﾟ体" pitchFamily="49" charset="-128"/>
                        </a:rPr>
                        <a:t>親と赤ちゃんのふれあい</a:t>
                      </a:r>
                      <a:endParaRPr kumimoji="1" lang="en-US" altLang="ja-JP" sz="1200" dirty="0">
                        <a:latin typeface="HG創英角ﾎﾟｯﾌﾟ体" pitchFamily="49" charset="-128"/>
                        <a:ea typeface="HG創英角ﾎﾟｯﾌﾟ体" pitchFamily="49" charset="-128"/>
                      </a:endParaRPr>
                    </a:p>
                    <a:p>
                      <a:r>
                        <a:rPr kumimoji="1" lang="ja-JP" altLang="en-US" sz="1200" dirty="0">
                          <a:latin typeface="HG創英角ﾎﾟｯﾌﾟ体" pitchFamily="49" charset="-128"/>
                          <a:ea typeface="HG創英角ﾎﾟｯﾌﾟ体" pitchFamily="49" charset="-128"/>
                        </a:rPr>
                        <a:t>遊び</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50</a:t>
                      </a:r>
                      <a:r>
                        <a:rPr kumimoji="1" lang="ja-JP" altLang="en-US" sz="1000" dirty="0">
                          <a:latin typeface="+mn-ea"/>
                          <a:ea typeface="+mn-ea"/>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j-ea"/>
                          <a:ea typeface="+mj-ea"/>
                        </a:rPr>
                        <a:t>・ベビーマッサージ</a:t>
                      </a:r>
                      <a:r>
                        <a:rPr kumimoji="1" lang="ja-JP" altLang="en-US" sz="900" kern="1200" dirty="0">
                          <a:solidFill>
                            <a:schemeClr val="dk1"/>
                          </a:solidFill>
                          <a:latin typeface="+mj-ea"/>
                          <a:ea typeface="+mn-ea"/>
                          <a:cs typeface="+mn-cs"/>
                        </a:rPr>
                        <a:t>（対象：０歳～）</a:t>
                      </a:r>
                      <a:endParaRPr kumimoji="1" lang="en-US" altLang="ja-JP" sz="900" kern="1200" dirty="0">
                        <a:solidFill>
                          <a:schemeClr val="dk1"/>
                        </a:solidFill>
                        <a:latin typeface="+mj-ea"/>
                        <a:ea typeface="+mn-ea"/>
                        <a:cs typeface="+mn-cs"/>
                      </a:endParaRPr>
                    </a:p>
                    <a:p>
                      <a:r>
                        <a:rPr kumimoji="1" lang="ja-JP" altLang="en-US" sz="800" dirty="0">
                          <a:latin typeface="+mj-ea"/>
                          <a:ea typeface="+mj-ea"/>
                        </a:rPr>
                        <a:t>　楽しく歌ったり、赤ちゃんに語りかけな</a:t>
                      </a:r>
                      <a:endParaRPr kumimoji="1" lang="en-US" altLang="ja-JP" sz="800" dirty="0">
                        <a:latin typeface="+mj-ea"/>
                        <a:ea typeface="+mj-ea"/>
                      </a:endParaRPr>
                    </a:p>
                    <a:p>
                      <a:r>
                        <a:rPr kumimoji="1" lang="ja-JP" altLang="en-US" sz="800" dirty="0">
                          <a:latin typeface="+mj-ea"/>
                          <a:ea typeface="+mj-ea"/>
                        </a:rPr>
                        <a:t>　が</a:t>
                      </a:r>
                      <a:r>
                        <a:rPr kumimoji="1" lang="ja-JP" altLang="en-US" sz="800" dirty="0" err="1">
                          <a:latin typeface="+mj-ea"/>
                          <a:ea typeface="+mj-ea"/>
                        </a:rPr>
                        <a:t>ら</a:t>
                      </a:r>
                      <a:r>
                        <a:rPr kumimoji="1" lang="ja-JP" altLang="en-US" sz="800" dirty="0">
                          <a:latin typeface="+mj-ea"/>
                          <a:ea typeface="+mj-ea"/>
                        </a:rPr>
                        <a:t>マッサージをしましょう。</a:t>
                      </a:r>
                      <a:endParaRPr kumimoji="1" lang="en-US" altLang="ja-JP" sz="800" dirty="0">
                        <a:latin typeface="+mj-ea"/>
                        <a:ea typeface="+mj-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j-ea"/>
                          <a:ea typeface="+mj-ea"/>
                        </a:rPr>
                        <a:t>・赤ちゃん体操</a:t>
                      </a:r>
                      <a:r>
                        <a:rPr kumimoji="1" lang="ja-JP" altLang="en-US" sz="900" kern="1200" dirty="0">
                          <a:solidFill>
                            <a:schemeClr val="dk1"/>
                          </a:solidFill>
                          <a:latin typeface="+mj-ea"/>
                          <a:ea typeface="+mn-ea"/>
                          <a:cs typeface="+mn-cs"/>
                        </a:rPr>
                        <a:t>（対象：０歳～）</a:t>
                      </a:r>
                      <a:endParaRPr kumimoji="1" lang="en-US" altLang="ja-JP" sz="900" kern="1200" dirty="0">
                        <a:solidFill>
                          <a:schemeClr val="dk1"/>
                        </a:solidFill>
                        <a:latin typeface="+mj-ea"/>
                        <a:ea typeface="+mn-ea"/>
                        <a:cs typeface="+mn-cs"/>
                      </a:endParaRPr>
                    </a:p>
                    <a:p>
                      <a:r>
                        <a:rPr kumimoji="1" lang="ja-JP" altLang="en-US" sz="900" dirty="0">
                          <a:latin typeface="+mj-ea"/>
                          <a:ea typeface="+mj-ea"/>
                        </a:rPr>
                        <a:t>　</a:t>
                      </a:r>
                      <a:r>
                        <a:rPr kumimoji="1" lang="ja-JP" altLang="en-US" sz="800" dirty="0">
                          <a:latin typeface="+mj-ea"/>
                          <a:ea typeface="+mj-ea"/>
                        </a:rPr>
                        <a:t>歌にあわせて体を動かす。赤ちゃんの</a:t>
                      </a:r>
                      <a:endParaRPr kumimoji="1" lang="en-US" altLang="ja-JP" sz="800" dirty="0">
                        <a:latin typeface="+mj-ea"/>
                        <a:ea typeface="+mj-ea"/>
                      </a:endParaRPr>
                    </a:p>
                    <a:p>
                      <a:r>
                        <a:rPr kumimoji="1" lang="ja-JP" altLang="en-US" sz="800" dirty="0">
                          <a:latin typeface="+mj-ea"/>
                          <a:ea typeface="+mj-ea"/>
                        </a:rPr>
                        <a:t>　リズム体操は脳や心の発達を促します。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72718">
                <a:tc rowSpan="3"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j-ea"/>
                          <a:ea typeface="+mn-ea"/>
                          <a:cs typeface="+mn-cs"/>
                        </a:rPr>
                        <a:t>三重県の地で「０歳からの健康づくり」子育て支援の活動は</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20</a:t>
                      </a:r>
                      <a:r>
                        <a:rPr kumimoji="1" lang="ja-JP" altLang="en-US" sz="900" b="0" i="0" u="none" strike="noStrike" kern="1200" cap="none" spc="0" normalizeH="0" baseline="0" noProof="0" dirty="0">
                          <a:ln>
                            <a:noFill/>
                          </a:ln>
                          <a:solidFill>
                            <a:prstClr val="black"/>
                          </a:solidFill>
                          <a:effectLst/>
                          <a:uLnTx/>
                          <a:uFillTx/>
                          <a:latin typeface="+mj-ea"/>
                          <a:ea typeface="+mn-ea"/>
                          <a:cs typeface="+mn-cs"/>
                        </a:rPr>
                        <a:t>年になります。これからも指導員</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8</a:t>
                      </a:r>
                      <a:r>
                        <a:rPr kumimoji="1" lang="ja-JP" altLang="en-US" sz="900" b="0" i="0" u="none" strike="noStrike" kern="1200" cap="none" spc="0" normalizeH="0" baseline="0" noProof="0" dirty="0">
                          <a:ln>
                            <a:noFill/>
                          </a:ln>
                          <a:solidFill>
                            <a:prstClr val="black"/>
                          </a:solidFill>
                          <a:effectLst/>
                          <a:uLnTx/>
                          <a:uFillTx/>
                          <a:latin typeface="+mj-ea"/>
                          <a:ea typeface="+mn-ea"/>
                          <a:cs typeface="+mn-cs"/>
                        </a:rPr>
                        <a:t>名とたくさんの方とご一緒に地域に拡げていきたいと念願しています。</a:t>
                      </a: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j-ea"/>
                          <a:ea typeface="+mn-ea"/>
                          <a:cs typeface="+mn-cs"/>
                        </a:rPr>
                        <a:t>●健康運動指導士・健康運動実践指導士</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2</a:t>
                      </a:r>
                      <a:r>
                        <a:rPr kumimoji="1" lang="ja-JP" altLang="en-US" sz="900" b="0" i="0" u="none" strike="noStrike" kern="1200" cap="none" spc="0" normalizeH="0" baseline="0" noProof="0" dirty="0">
                          <a:ln>
                            <a:noFill/>
                          </a:ln>
                          <a:solidFill>
                            <a:prstClr val="black"/>
                          </a:solidFill>
                          <a:effectLst/>
                          <a:uLnTx/>
                          <a:uFillTx/>
                          <a:latin typeface="+mj-ea"/>
                          <a:ea typeface="+mn-ea"/>
                          <a:cs typeface="+mn-cs"/>
                        </a:rPr>
                        <a:t>名</a:t>
                      </a: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j-ea"/>
                          <a:ea typeface="+mn-ea"/>
                          <a:cs typeface="+mn-cs"/>
                        </a:rPr>
                        <a:t>　育児セラピスト２級、</a:t>
                      </a: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j-ea"/>
                          <a:ea typeface="+mn-ea"/>
                          <a:cs typeface="+mn-cs"/>
                        </a:rPr>
                        <a:t>●体育大学卒業　中学・高校　保健体育教員</a:t>
                      </a: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j-ea"/>
                          <a:ea typeface="+mn-ea"/>
                          <a:cs typeface="+mn-cs"/>
                        </a:rPr>
                        <a:t>  免許</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2</a:t>
                      </a:r>
                      <a:r>
                        <a:rPr kumimoji="1" lang="ja-JP" altLang="en-US" sz="900" b="0" i="0" u="none" strike="noStrike" kern="1200" cap="none" spc="0" normalizeH="0" baseline="0" noProof="0" dirty="0">
                          <a:ln>
                            <a:noFill/>
                          </a:ln>
                          <a:solidFill>
                            <a:prstClr val="black"/>
                          </a:solidFill>
                          <a:effectLst/>
                          <a:uLnTx/>
                          <a:uFillTx/>
                          <a:latin typeface="+mj-ea"/>
                          <a:ea typeface="+mn-ea"/>
                          <a:cs typeface="+mn-cs"/>
                        </a:rPr>
                        <a:t>名　保育士</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2</a:t>
                      </a:r>
                      <a:r>
                        <a:rPr kumimoji="1" lang="ja-JP" altLang="en-US" sz="900" b="0" i="0" u="none" strike="noStrike" kern="1200" cap="none" spc="0" normalizeH="0" baseline="0" noProof="0" dirty="0">
                          <a:ln>
                            <a:noFill/>
                          </a:ln>
                          <a:solidFill>
                            <a:prstClr val="black"/>
                          </a:solidFill>
                          <a:effectLst/>
                          <a:uLnTx/>
                          <a:uFillTx/>
                          <a:latin typeface="+mj-ea"/>
                          <a:ea typeface="+mn-ea"/>
                          <a:cs typeface="+mn-cs"/>
                        </a:rPr>
                        <a:t>名　幼稚園教諭・幼児体</a:t>
                      </a: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j-ea"/>
                          <a:ea typeface="+mn-ea"/>
                          <a:cs typeface="+mn-cs"/>
                        </a:rPr>
                        <a:t>　育指導員</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5</a:t>
                      </a:r>
                      <a:r>
                        <a:rPr kumimoji="1" lang="ja-JP" altLang="en-US" sz="900" b="0" i="0" u="none" strike="noStrike" kern="1200" cap="none" spc="0" normalizeH="0" baseline="0" noProof="0" dirty="0">
                          <a:ln>
                            <a:noFill/>
                          </a:ln>
                          <a:solidFill>
                            <a:prstClr val="black"/>
                          </a:solidFill>
                          <a:effectLst/>
                          <a:uLnTx/>
                          <a:uFillTx/>
                          <a:latin typeface="+mj-ea"/>
                          <a:ea typeface="+mn-ea"/>
                          <a:cs typeface="+mn-cs"/>
                        </a:rPr>
                        <a:t>名　幼児運動遊びｻﾌﾞﾘｰﾀﾞｰ</a:t>
                      </a:r>
                      <a:r>
                        <a:rPr kumimoji="1" lang="en-US" altLang="ja-JP" sz="900" b="0" i="0" u="none" strike="noStrike" kern="1200" cap="none" spc="0" normalizeH="0" baseline="0" noProof="0" dirty="0">
                          <a:ln>
                            <a:noFill/>
                          </a:ln>
                          <a:solidFill>
                            <a:prstClr val="black"/>
                          </a:solidFill>
                          <a:effectLst/>
                          <a:uLnTx/>
                          <a:uFillTx/>
                          <a:latin typeface="+mj-ea"/>
                          <a:ea typeface="+mn-ea"/>
                          <a:cs typeface="+mn-cs"/>
                        </a:rPr>
                        <a:t>2</a:t>
                      </a:r>
                      <a:r>
                        <a:rPr kumimoji="1" lang="ja-JP" altLang="en-US" sz="900" b="0" i="0" u="none" strike="noStrike" kern="1200" cap="none" spc="0" normalizeH="0" baseline="0" noProof="0" dirty="0">
                          <a:ln>
                            <a:noFill/>
                          </a:ln>
                          <a:solidFill>
                            <a:prstClr val="black"/>
                          </a:solidFill>
                          <a:effectLst/>
                          <a:uLnTx/>
                          <a:uFillTx/>
                          <a:latin typeface="+mj-ea"/>
                          <a:ea typeface="+mj-ea"/>
                          <a:cs typeface="+mn-cs"/>
                        </a:rPr>
                        <a:t>名</a:t>
                      </a: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3"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640080">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r>
                        <a:rPr kumimoji="1" lang="en-US" altLang="ja-JP" sz="900" kern="1200" dirty="0">
                          <a:solidFill>
                            <a:schemeClr val="dk1"/>
                          </a:solidFill>
                          <a:latin typeface="+mj-ea"/>
                          <a:ea typeface="+mn-ea"/>
                          <a:cs typeface="+mn-cs"/>
                        </a:rPr>
                        <a:t>No3</a:t>
                      </a:r>
                    </a:p>
                    <a:p>
                      <a:r>
                        <a:rPr kumimoji="1" lang="ja-JP" altLang="en-US" sz="1200" dirty="0">
                          <a:latin typeface="HG創英角ﾎﾟｯﾌﾟ体" pitchFamily="49" charset="-128"/>
                          <a:ea typeface="HG創英角ﾎﾟｯﾌﾟ体" pitchFamily="49" charset="-128"/>
                        </a:rPr>
                        <a:t>子どもの運動遊び</a:t>
                      </a:r>
                      <a:endParaRPr kumimoji="1" lang="en-US" altLang="ja-JP" sz="1200" dirty="0">
                        <a:latin typeface="HG創英角ﾎﾟｯﾌﾟ体" pitchFamily="49" charset="-128"/>
                        <a:ea typeface="HG創英角ﾎﾟｯﾌﾟ体" pitchFamily="49" charset="-128"/>
                      </a:endParaRPr>
                    </a:p>
                    <a:p>
                      <a:pPr algn="r"/>
                      <a:r>
                        <a:rPr kumimoji="1" lang="en-US" altLang="ja-JP" sz="1100" dirty="0">
                          <a:latin typeface="+mn-ea"/>
                          <a:ea typeface="+mn-ea"/>
                        </a:rPr>
                        <a:t>50</a:t>
                      </a:r>
                      <a:r>
                        <a:rPr kumimoji="1" lang="ja-JP" altLang="en-US" sz="1100" dirty="0">
                          <a:latin typeface="+mn-ea"/>
                          <a:ea typeface="+mn-ea"/>
                        </a:rPr>
                        <a:t>分</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幼児体育（対象：３歳～）</a:t>
                      </a:r>
                      <a:endParaRPr kumimoji="1" lang="en-US" altLang="ja-JP" sz="900" dirty="0">
                        <a:latin typeface="+mj-ea"/>
                        <a:ea typeface="+mj-ea"/>
                      </a:endParaRPr>
                    </a:p>
                    <a:p>
                      <a:r>
                        <a:rPr kumimoji="1" lang="ja-JP" altLang="en-US" sz="900" dirty="0">
                          <a:latin typeface="+mj-ea"/>
                          <a:ea typeface="+mj-ea"/>
                        </a:rPr>
                        <a:t>子どもは楽しいから動く、仲間がいるから動く、すべての子どもが運動を好きになることを目的としています。</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166156">
                <a:tc gridSpan="2" vMerge="1">
                  <a:txBody>
                    <a:bodyPr/>
                    <a:lstStyle/>
                    <a:p>
                      <a:endParaRPr kumimoji="1" lang="ja-JP" altLang="en-US"/>
                    </a:p>
                  </a:txBody>
                  <a:tcPr/>
                </a:tc>
                <a:tc hMerge="1" v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乳児とその保護者・幼児・小学生</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kumimoji="1" lang="ja-JP" altLang="en-US" sz="900" b="0" dirty="0">
                        <a:latin typeface="+mj-ea"/>
                        <a:ea typeface="+mj-ea"/>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3840">
                <a:tc rowSpan="4"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j-ea"/>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rowSpan="4" h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要相談</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kumimoji="1" lang="ja-JP" altLang="en-US" sz="900" dirty="0">
                        <a:latin typeface="+mj-ea"/>
                        <a:ea typeface="+mj-ea"/>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要相談</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kumimoji="1" lang="ja-JP" altLang="en-US" sz="900" dirty="0">
                        <a:latin typeface="+mj-ea"/>
                        <a:ea typeface="+mj-ea"/>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548640">
                <a:tc gridSpan="2"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あり（要相談）</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内容によって連絡させていただきます。</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80" y="3131840"/>
            <a:ext cx="1795246" cy="1355411"/>
          </a:xfrm>
          <a:prstGeom prst="rect">
            <a:avLst/>
          </a:prstGeom>
        </p:spPr>
      </p:pic>
      <p:graphicFrame>
        <p:nvGraphicFramePr>
          <p:cNvPr id="6" name="図プレースホルダー 5"/>
          <p:cNvGraphicFramePr>
            <a:graphicFrameLocks/>
          </p:cNvGraphicFramePr>
          <p:nvPr>
            <p:extLst>
              <p:ext uri="{D42A27DB-BD31-4B8C-83A1-F6EECF244321}">
                <p14:modId xmlns:p14="http://schemas.microsoft.com/office/powerpoint/2010/main" val="955538763"/>
              </p:ext>
            </p:extLst>
          </p:nvPr>
        </p:nvGraphicFramePr>
        <p:xfrm>
          <a:off x="332656" y="4595724"/>
          <a:ext cx="6192691" cy="4199317"/>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16</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63880">
                <a:tc rowSpan="2" gridSpan="2">
                  <a:txBody>
                    <a:bodyPr/>
                    <a:lstStyle/>
                    <a:p>
                      <a:pPr algn="ctr"/>
                      <a:r>
                        <a:rPr kumimoji="1" lang="ja-JP" altLang="en-US" sz="1600" b="0" dirty="0">
                          <a:latin typeface="HGP創英角ﾎﾟｯﾌﾟ体" pitchFamily="50" charset="-128"/>
                          <a:ea typeface="HGP創英角ﾎﾟｯﾌﾟ体" pitchFamily="50" charset="-128"/>
                        </a:rPr>
                        <a:t>助産師相談室　</a:t>
                      </a:r>
                      <a:endParaRPr kumimoji="1" lang="en-US" altLang="ja-JP" sz="1600" b="0" dirty="0">
                        <a:latin typeface="HGP創英角ﾎﾟｯﾌﾟ体" pitchFamily="50" charset="-128"/>
                        <a:ea typeface="HGP創英角ﾎﾟｯﾌﾟ体" pitchFamily="50" charset="-128"/>
                      </a:endParaRPr>
                    </a:p>
                    <a:p>
                      <a:pPr algn="ctr"/>
                      <a:r>
                        <a:rPr kumimoji="1" lang="ja-JP" altLang="en-US" sz="1600" b="0" dirty="0">
                          <a:latin typeface="HGP創英角ﾎﾟｯﾌﾟ体" pitchFamily="50" charset="-128"/>
                          <a:ea typeface="HGP創英角ﾎﾟｯﾌﾟ体" pitchFamily="50" charset="-128"/>
                        </a:rPr>
                        <a:t>いのちのかがやき　</a:t>
                      </a:r>
                      <a:endParaRPr kumimoji="1" lang="en-US" altLang="ja-JP" sz="1600" b="0" dirty="0">
                        <a:latin typeface="HGP創英角ﾎﾟｯﾌﾟ体" pitchFamily="50" charset="-128"/>
                        <a:ea typeface="HGP創英角ﾎﾟｯﾌﾟ体" pitchFamily="50" charset="-128"/>
                      </a:endParaRPr>
                    </a:p>
                    <a:p>
                      <a:pPr algn="ctr"/>
                      <a:r>
                        <a:rPr kumimoji="1" lang="ja-JP" altLang="en-US" sz="1600" b="0" dirty="0">
                          <a:latin typeface="HGP創英角ﾎﾟｯﾌﾟ体" pitchFamily="50" charset="-128"/>
                          <a:ea typeface="HGP創英角ﾎﾟｯﾌﾟ体" pitchFamily="50" charset="-128"/>
                        </a:rPr>
                        <a:t>林 みち子</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pPr algn="r"/>
                      <a:r>
                        <a:rPr kumimoji="1" lang="ja-JP" altLang="en-US" sz="1200" dirty="0">
                          <a:latin typeface="HG創英角ﾎﾟｯﾌﾟ体" pitchFamily="49" charset="-128"/>
                          <a:ea typeface="HG創英角ﾎﾟｯﾌﾟ体" pitchFamily="49" charset="-128"/>
                        </a:rPr>
                        <a:t>ホンネで話そう、生と性</a:t>
                      </a:r>
                      <a:r>
                        <a:rPr kumimoji="1" lang="en-US" altLang="ja-JP" sz="1000" dirty="0">
                          <a:latin typeface="+mn-ea"/>
                          <a:ea typeface="+mn-ea"/>
                        </a:rPr>
                        <a:t>60</a:t>
                      </a:r>
                      <a:r>
                        <a:rPr kumimoji="1" lang="ja-JP" altLang="en-US" sz="1000" dirty="0">
                          <a:latin typeface="+mn-ea"/>
                          <a:ea typeface="+mn-ea"/>
                        </a:rPr>
                        <a:t>分～</a:t>
                      </a:r>
                      <a:r>
                        <a:rPr kumimoji="1" lang="en-US" altLang="ja-JP" sz="1000" dirty="0">
                          <a:latin typeface="+mn-ea"/>
                          <a:ea typeface="+mn-ea"/>
                        </a:rPr>
                        <a:t>90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いのちって何だろう？いのちの始まりからひとりひとりが大切な存在。自己肯定感を高める話。</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64015">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乳幼児期からはじめる</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性教育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親子で聴く、いのちと性のはなし。家族でもできる性教育の方法をお伝えします。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30345">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助産所を開業し、妊娠中・出産後の母子のケアだけでなく性教育の出前講座も行っています。助産師ならではの、いのちのはなし・生きるはなしを一人でも多くの方に聴いてもらえると嬉しいです。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696435">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お父ちゃんお母ちゃん笑ってて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子育てするときに子どもは親に何を求めるのでしょうか。肩の力を抜いて育児ができる話。</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303641">
                <a:tc rowSpan="5" gridSpan="2">
                  <a:txBody>
                    <a:bodyPr/>
                    <a:lstStyle/>
                    <a:p>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No1,3</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：だれでも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：乳児とその保護者</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対面のみでオンライン講話は不可</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30364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0364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講師の都合が空いていれば、いつでも可</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10,000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プロジェクター、スクリーン</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パソコンは持参します</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3" name="図 2"/>
          <p:cNvPicPr>
            <a:picLocks noChangeAspect="1"/>
          </p:cNvPicPr>
          <p:nvPr/>
        </p:nvPicPr>
        <p:blipFill>
          <a:blip r:embed="rId4"/>
          <a:stretch>
            <a:fillRect/>
          </a:stretch>
        </p:blipFill>
        <p:spPr>
          <a:xfrm>
            <a:off x="334271" y="6948264"/>
            <a:ext cx="2359356" cy="1761897"/>
          </a:xfrm>
          <a:prstGeom prst="rect">
            <a:avLst/>
          </a:prstGeom>
        </p:spPr>
      </p:pic>
    </p:spTree>
    <p:extLst>
      <p:ext uri="{BB962C8B-B14F-4D97-AF65-F5344CB8AC3E}">
        <p14:creationId xmlns:p14="http://schemas.microsoft.com/office/powerpoint/2010/main" val="71236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P13</a:t>
            </a:r>
            <a:endParaRPr kumimoji="1" lang="ja-JP" altLang="en-US" sz="1200" dirty="0"/>
          </a:p>
        </p:txBody>
      </p:sp>
      <p:graphicFrame>
        <p:nvGraphicFramePr>
          <p:cNvPr id="4" name="図プレースホルダー 5"/>
          <p:cNvGraphicFramePr>
            <a:graphicFrameLocks/>
          </p:cNvGraphicFramePr>
          <p:nvPr>
            <p:extLst>
              <p:ext uri="{D42A27DB-BD31-4B8C-83A1-F6EECF244321}">
                <p14:modId xmlns:p14="http://schemas.microsoft.com/office/powerpoint/2010/main" val="1570981265"/>
              </p:ext>
            </p:extLst>
          </p:nvPr>
        </p:nvGraphicFramePr>
        <p:xfrm>
          <a:off x="332656" y="191072"/>
          <a:ext cx="6192691" cy="4580105"/>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87666">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17</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60422">
                <a:tc rowSpan="2" gridSpan="2">
                  <a:txBody>
                    <a:bodyPr/>
                    <a:lstStyle/>
                    <a:p>
                      <a:pPr algn="ctr"/>
                      <a:r>
                        <a:rPr kumimoji="1" lang="ja-JP" altLang="en-US" sz="1600" b="0" dirty="0">
                          <a:latin typeface="HGP創英角ﾎﾟｯﾌﾟ体" pitchFamily="50" charset="-128"/>
                          <a:ea typeface="HGP創英角ﾎﾟｯﾌﾟ体" pitchFamily="50" charset="-128"/>
                        </a:rPr>
                        <a:t>ハッピーちるどれ</a:t>
                      </a:r>
                      <a:r>
                        <a:rPr kumimoji="1" lang="ja-JP" altLang="en-US" sz="1600" b="0" dirty="0" err="1">
                          <a:latin typeface="HGP創英角ﾎﾟｯﾌﾟ体" pitchFamily="50" charset="-128"/>
                          <a:ea typeface="HGP創英角ﾎﾟｯﾌﾟ体" pitchFamily="50" charset="-128"/>
                        </a:rPr>
                        <a:t>ん</a:t>
                      </a:r>
                      <a:endParaRPr kumimoji="1" lang="en-US" altLang="ja-JP" sz="1600" b="0" dirty="0">
                        <a:latin typeface="HGP創英角ﾎﾟｯﾌﾟ体" pitchFamily="50" charset="-128"/>
                        <a:ea typeface="HGP創英角ﾎﾟｯﾌﾟ体" pitchFamily="50" charset="-128"/>
                      </a:endParaRPr>
                    </a:p>
                    <a:p>
                      <a:pPr algn="ctr"/>
                      <a:r>
                        <a:rPr kumimoji="1" lang="ja-JP" altLang="en-US" sz="1600" b="0" dirty="0">
                          <a:latin typeface="HGP創英角ﾎﾟｯﾌﾟ体" pitchFamily="50" charset="-128"/>
                          <a:ea typeface="HGP創英角ﾎﾟｯﾌﾟ体" pitchFamily="50" charset="-128"/>
                        </a:rPr>
                        <a:t>代表　今井 和子</a:t>
                      </a:r>
                      <a:endParaRPr kumimoji="1" lang="en-US" altLang="ja-JP" sz="1600" b="0" dirty="0">
                        <a:latin typeface="HGP創英角ﾎﾟｯﾌﾟ体" pitchFamily="50" charset="-128"/>
                        <a:ea typeface="HGP創英角ﾎﾟｯﾌﾟ体" pitchFamily="50" charset="-128"/>
                      </a:endParaRPr>
                    </a:p>
                    <a:p>
                      <a:pPr algn="ctr"/>
                      <a:r>
                        <a:rPr kumimoji="1" lang="ja-JP" altLang="en-US" sz="900" b="0" dirty="0">
                          <a:latin typeface="HGP創英角ﾎﾟｯﾌﾟ体" pitchFamily="50" charset="-128"/>
                          <a:ea typeface="HGP創英角ﾎﾟｯﾌﾟ体" pitchFamily="50" charset="-128"/>
                        </a:rPr>
                        <a:t>　　　　　　　（いまい　かずこ）</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r>
                        <a:rPr kumimoji="1" lang="ja-JP" altLang="en-US" sz="1200" dirty="0">
                          <a:latin typeface="HG創英角ﾎﾟｯﾌﾟ体" pitchFamily="49" charset="-128"/>
                          <a:ea typeface="HG創英角ﾎﾟｯﾌﾟ体" pitchFamily="49" charset="-128"/>
                        </a:rPr>
                        <a:t>わが子のありのままが愛しく思えるとき</a:t>
                      </a:r>
                      <a:r>
                        <a:rPr kumimoji="1" lang="ja-JP" altLang="en-US" sz="1200" baseline="0" dirty="0">
                          <a:latin typeface="HG創英角ﾎﾟｯﾌﾟ体" pitchFamily="49" charset="-128"/>
                          <a:ea typeface="HG創英角ﾎﾟｯﾌﾟ体" pitchFamily="49" charset="-128"/>
                        </a:rPr>
                        <a:t>  </a:t>
                      </a:r>
                      <a:endParaRPr kumimoji="1" lang="en-US" altLang="ja-JP" sz="1200" baseline="0" dirty="0">
                        <a:latin typeface="HG創英角ﾎﾟｯﾌﾟ体" pitchFamily="49" charset="-128"/>
                        <a:ea typeface="HG創英角ﾎﾟｯﾌﾟ体" pitchFamily="49" charset="-128"/>
                      </a:endParaRPr>
                    </a:p>
                    <a:p>
                      <a:r>
                        <a:rPr kumimoji="1" lang="ja-JP" altLang="en-US" sz="1200" baseline="0" dirty="0">
                          <a:latin typeface="HG創英角ﾎﾟｯﾌﾟ体" pitchFamily="49" charset="-128"/>
                          <a:ea typeface="HG創英角ﾎﾟｯﾌﾟ体" pitchFamily="49" charset="-128"/>
                        </a:rPr>
                        <a:t>　　　　　　 </a:t>
                      </a:r>
                      <a:r>
                        <a:rPr kumimoji="1" lang="en-US" altLang="ja-JP" sz="1000" dirty="0">
                          <a:latin typeface="+mn-ea"/>
                          <a:ea typeface="+mn-ea"/>
                        </a:rPr>
                        <a:t>60</a:t>
                      </a:r>
                      <a:r>
                        <a:rPr kumimoji="1" lang="ja-JP" altLang="en-US" sz="1000" dirty="0">
                          <a:latin typeface="+mn-ea"/>
                          <a:ea typeface="+mn-ea"/>
                        </a:rPr>
                        <a:t>分～</a:t>
                      </a:r>
                      <a:r>
                        <a:rPr kumimoji="1" lang="en-US" altLang="ja-JP" sz="1000" dirty="0">
                          <a:latin typeface="+mn-ea"/>
                          <a:ea typeface="+mn-ea"/>
                        </a:rPr>
                        <a:t>90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子どもの性格と性質の向き合い方</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32191">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S創英角ﾎﾟｯﾌﾟ体" panose="040B0A00000000000000" pitchFamily="50" charset="-128"/>
                          <a:ea typeface="HGS創英角ﾎﾟｯﾌﾟ体" panose="040B0A00000000000000" pitchFamily="50" charset="-128"/>
                          <a:cs typeface="+mn-cs"/>
                        </a:rPr>
                        <a:t>生活習慣で育つ子どもの心と体のバランス</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睡眠、食事、排泄の習慣から育つ、子どものメンタル</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32603">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伊賀市の子育て支援センター事業に従事しながら、子育てセミナーや育児相談、集団託児、不登校児や障がい児支援など幅広く活動しています。子育ての悩みや不安などに寄り添った活動をしています。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a:tc>
                <a:tc hMerge="1" vMerge="1">
                  <a:txBody>
                    <a:bodyPr/>
                    <a:lstStyle/>
                    <a:p>
                      <a:endParaRPr kumimoji="1" lang="ja-JP" altLang="en-US"/>
                    </a:p>
                  </a:txBody>
                  <a:tcPr/>
                </a:tc>
                <a:tc vMerge="1">
                  <a:txBody>
                    <a:bodyPr/>
                    <a:lstStyle/>
                    <a:p>
                      <a:endParaRPr kumimoji="1" lang="ja-JP" altLang="en-US" sz="900" dirty="0">
                        <a:latin typeface="ＭＳ Ｐゴシック" pitchFamily="50" charset="-128"/>
                        <a:ea typeface="ＭＳ Ｐゴシック" pitchFamily="50" charset="-128"/>
                      </a:endParaRPr>
                    </a:p>
                  </a:txBody>
                  <a:tcPr/>
                </a:tc>
                <a:extLst>
                  <a:ext uri="{0D108BD9-81ED-4DB2-BD59-A6C34878D82A}">
                    <a16:rowId xmlns:a16="http://schemas.microsoft.com/office/drawing/2014/main" val="10003"/>
                  </a:ext>
                </a:extLst>
              </a:tr>
              <a:tr h="581499">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地域で子どもを育てるといいわけ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子どもが育つために必要な社会性を地域で学ばせよう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38564">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乳児とその保護者　幼児　小学生　一般成人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3856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523485">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平日・土曜日・日曜日・祝日（午前・午後）</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１か月前にご連絡ください。</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36768">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交通費：あり（要相談）</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8766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a:latin typeface="ＭＳ Ｐゴシック" pitchFamily="50" charset="-128"/>
                          <a:ea typeface="ＭＳ Ｐゴシック" pitchFamily="50" charset="-128"/>
                        </a:rPr>
                        <a:t>申込者が準備</a:t>
                      </a:r>
                      <a:r>
                        <a:rPr kumimoji="1" lang="ja-JP" altLang="en-US" sz="800" b="1" dirty="0">
                          <a:latin typeface="ＭＳ Ｐゴシック" pitchFamily="50" charset="-128"/>
                          <a:ea typeface="ＭＳ Ｐゴシック" pitchFamily="50" charset="-128"/>
                        </a:rPr>
                        <a:t>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特になし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14" y="2885497"/>
            <a:ext cx="1369967" cy="1794683"/>
          </a:xfrm>
          <a:prstGeom prst="rect">
            <a:avLst/>
          </a:prstGeom>
        </p:spPr>
      </p:pic>
      <p:graphicFrame>
        <p:nvGraphicFramePr>
          <p:cNvPr id="7" name="図プレースホルダー 5"/>
          <p:cNvGraphicFramePr>
            <a:graphicFrameLocks/>
          </p:cNvGraphicFramePr>
          <p:nvPr>
            <p:extLst>
              <p:ext uri="{D42A27DB-BD31-4B8C-83A1-F6EECF244321}">
                <p14:modId xmlns:p14="http://schemas.microsoft.com/office/powerpoint/2010/main" val="904697955"/>
              </p:ext>
            </p:extLst>
          </p:nvPr>
        </p:nvGraphicFramePr>
        <p:xfrm>
          <a:off x="332656" y="4844781"/>
          <a:ext cx="6192691" cy="4028248"/>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18</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27894">
                <a:tc gridSpan="2">
                  <a:txBody>
                    <a:bodyPr/>
                    <a:lstStyle/>
                    <a:p>
                      <a:pPr algn="l"/>
                      <a:r>
                        <a:rPr kumimoji="1" lang="ja-JP" altLang="en-US" sz="1600" b="0" dirty="0">
                          <a:latin typeface="HGP創英角ﾎﾟｯﾌﾟ体" pitchFamily="50" charset="-128"/>
                          <a:ea typeface="HGP創英角ﾎﾟｯﾌﾟ体" pitchFamily="50" charset="-128"/>
                        </a:rPr>
                        <a:t>　たんぽぽ</a:t>
                      </a:r>
                      <a:endParaRPr kumimoji="1" lang="en-US" altLang="ja-JP" sz="1600" b="0" dirty="0">
                        <a:latin typeface="HGP創英角ﾎﾟｯﾌﾟ体" pitchFamily="50" charset="-128"/>
                        <a:ea typeface="HGP創英角ﾎﾟｯﾌﾟ体" pitchFamily="50" charset="-128"/>
                      </a:endParaRPr>
                    </a:p>
                    <a:p>
                      <a:pPr algn="l"/>
                      <a:r>
                        <a:rPr kumimoji="1" lang="ja-JP" altLang="en-US" sz="1600" b="0" dirty="0">
                          <a:latin typeface="HGP創英角ﾎﾟｯﾌﾟ体" pitchFamily="50" charset="-128"/>
                          <a:ea typeface="HGP創英角ﾎﾟｯﾌﾟ体" pitchFamily="50" charset="-128"/>
                        </a:rPr>
                        <a:t>　　代表　村田　裕子</a:t>
                      </a:r>
                      <a:endParaRPr kumimoji="1" lang="en-US" altLang="ja-JP" sz="1600" b="0" dirty="0">
                        <a:latin typeface="HGP創英角ﾎﾟｯﾌﾟ体" pitchFamily="50" charset="-128"/>
                        <a:ea typeface="HGP創英角ﾎﾟｯﾌﾟ体" pitchFamily="50" charset="-128"/>
                      </a:endParaRPr>
                    </a:p>
                    <a:p>
                      <a:pPr algn="l"/>
                      <a:r>
                        <a:rPr kumimoji="1" lang="ja-JP" altLang="en-US" sz="900" b="0" dirty="0">
                          <a:latin typeface="HGP創英角ﾎﾟｯﾌﾟ体" pitchFamily="50" charset="-128"/>
                          <a:ea typeface="HGP創英角ﾎﾟｯﾌﾟ体" pitchFamily="50" charset="-128"/>
                        </a:rPr>
                        <a:t>　　　　　　　　　　　（むらた　ゆうこ）</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１</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いっしょに楽しく</a:t>
                      </a:r>
                      <a:endParaRPr kumimoji="1" lang="en-US" altLang="ja-JP" sz="14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n-ea"/>
                          <a:ea typeface="+mn-ea"/>
                          <a:cs typeface="+mn-cs"/>
                        </a:rPr>
                        <a:t>１時間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rowSpan="2" hMerge="1">
                  <a:txBody>
                    <a:bodyPr/>
                    <a:lstStyle/>
                    <a:p>
                      <a:endParaRPr kumimoji="1" lang="ja-JP" altLang="en-US"/>
                    </a:p>
                  </a:txBody>
                  <a:tcPr/>
                </a:tc>
                <a:tc rowSpan="2">
                  <a:txBody>
                    <a:bodyPr/>
                    <a:lstStyle/>
                    <a:p>
                      <a:pPr algn="l"/>
                      <a:r>
                        <a:rPr kumimoji="1" lang="ja-JP" altLang="en-US" sz="900" dirty="0">
                          <a:latin typeface="ＭＳ Ｐゴシック" pitchFamily="50" charset="-128"/>
                          <a:ea typeface="ＭＳ Ｐゴシック" pitchFamily="50" charset="-128"/>
                        </a:rPr>
                        <a:t>人形劇、歌、トーンチャイム演奏、</a:t>
                      </a:r>
                      <a:endParaRPr kumimoji="1" lang="en-US" altLang="ja-JP" sz="900" dirty="0">
                        <a:latin typeface="ＭＳ Ｐゴシック" pitchFamily="50" charset="-128"/>
                        <a:ea typeface="ＭＳ Ｐゴシック" pitchFamily="50" charset="-128"/>
                      </a:endParaRPr>
                    </a:p>
                    <a:p>
                      <a:pPr algn="l"/>
                      <a:r>
                        <a:rPr kumimoji="1" lang="ja-JP" altLang="en-US" sz="900" dirty="0">
                          <a:latin typeface="ＭＳ Ｐゴシック" pitchFamily="50" charset="-128"/>
                          <a:ea typeface="ＭＳ Ｐゴシック" pitchFamily="50" charset="-128"/>
                        </a:rPr>
                        <a:t>パネルシアター、歌遊び、手遊び、</a:t>
                      </a:r>
                      <a:endParaRPr kumimoji="1" lang="en-US" altLang="ja-JP" sz="900" dirty="0">
                        <a:latin typeface="ＭＳ Ｐゴシック" pitchFamily="50" charset="-128"/>
                        <a:ea typeface="ＭＳ Ｐゴシック" pitchFamily="50" charset="-128"/>
                      </a:endParaRPr>
                    </a:p>
                    <a:p>
                      <a:pPr algn="l"/>
                      <a:r>
                        <a:rPr kumimoji="1" lang="ja-JP" altLang="en-US" sz="900" dirty="0">
                          <a:latin typeface="ＭＳ Ｐゴシック" pitchFamily="50" charset="-128"/>
                          <a:ea typeface="ＭＳ Ｐゴシック" pitchFamily="50" charset="-128"/>
                        </a:rPr>
                        <a:t>絵本の読み聞かせ　など</a:t>
                      </a:r>
                      <a:endParaRPr kumimoji="1" lang="en-US" altLang="ja-JP" sz="900" dirty="0">
                        <a:latin typeface="ＭＳ Ｐゴシック" pitchFamily="50" charset="-128"/>
                        <a:ea typeface="ＭＳ Ｐゴシック" pitchFamily="50" charset="-128"/>
                      </a:endParaRPr>
                    </a:p>
                    <a:p>
                      <a:pPr algn="l"/>
                      <a:endParaRPr kumimoji="1" lang="en-US" altLang="ja-JP" sz="900" dirty="0">
                        <a:latin typeface="ＭＳ Ｐゴシック" pitchFamily="50" charset="-128"/>
                        <a:ea typeface="ＭＳ Ｐゴシック" pitchFamily="50" charset="-128"/>
                      </a:endParaRPr>
                    </a:p>
                    <a:p>
                      <a:pPr algn="l"/>
                      <a:r>
                        <a:rPr kumimoji="1" lang="en-US" altLang="ja-JP" sz="900" dirty="0">
                          <a:latin typeface="ＭＳ Ｐゴシック" pitchFamily="50" charset="-128"/>
                          <a:ea typeface="ＭＳ Ｐゴシック" pitchFamily="50" charset="-128"/>
                        </a:rPr>
                        <a:t>※</a:t>
                      </a:r>
                      <a:r>
                        <a:rPr kumimoji="1" lang="ja-JP" altLang="en-US" sz="900" dirty="0">
                          <a:latin typeface="ＭＳ Ｐゴシック" pitchFamily="50" charset="-128"/>
                          <a:ea typeface="ＭＳ Ｐゴシック" pitchFamily="50" charset="-128"/>
                        </a:rPr>
                        <a:t>対象者に合わせた内容にします。</a:t>
                      </a:r>
                      <a:endParaRPr kumimoji="1" lang="en-US" altLang="ja-JP" sz="900" dirty="0">
                        <a:latin typeface="ＭＳ Ｐゴシック" pitchFamily="50" charset="-128"/>
                        <a:ea typeface="ＭＳ Ｐゴシック"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10081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元保育士７名で楽しく活動しています。今までの経験や実績のもとで子育てのお手伝いができたら・・・と始めました。最近では、高齢者の皆様にもお招きいただくことが増えてきました。</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vMerge="1">
                  <a:txBody>
                    <a:bodyPr/>
                    <a:lstStyle/>
                    <a:p>
                      <a:endParaRPr kumimoji="1" lang="ja-JP" altLang="en-US" sz="1000"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vMerge="1">
                  <a:txBody>
                    <a:bodyPr/>
                    <a:lstStyle/>
                    <a:p>
                      <a:endParaRPr kumimoji="1" lang="ja-JP" altLang="en-US"/>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9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07282">
                <a:tc rowSpan="4"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4"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p>
                      <a:r>
                        <a:rPr kumimoji="1" lang="ja-JP" altLang="en-US" sz="1000" b="1" dirty="0">
                          <a:latin typeface="ＭＳ Ｐゴシック" pitchFamily="50" charset="-128"/>
                          <a:ea typeface="ＭＳ Ｐゴシック" pitchFamily="50" charset="-128"/>
                        </a:rPr>
                        <a:t>　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乳幼児とその保護者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組くらい</a:t>
                      </a:r>
                      <a:endParaRPr kumimoji="1" lang="en-US" altLang="ja-JP" sz="1000" dirty="0">
                        <a:latin typeface="ＭＳ Ｐゴシック" pitchFamily="50" charset="-128"/>
                        <a:ea typeface="ＭＳ Ｐゴシック" pitchFamily="50" charset="-128"/>
                      </a:endParaRPr>
                    </a:p>
                    <a:p>
                      <a:r>
                        <a:rPr kumimoji="1" lang="ja-JP" altLang="en-US" sz="1000" dirty="0">
                          <a:latin typeface="ＭＳ Ｐゴシック" pitchFamily="50" charset="-128"/>
                          <a:ea typeface="ＭＳ Ｐゴシック" pitchFamily="50" charset="-128"/>
                        </a:rPr>
                        <a:t>高齢者　</a:t>
                      </a:r>
                      <a:r>
                        <a:rPr kumimoji="1" lang="en-US" altLang="ja-JP" sz="1000" dirty="0">
                          <a:latin typeface="ＭＳ Ｐゴシック" pitchFamily="50" charset="-128"/>
                          <a:ea typeface="ＭＳ Ｐゴシック" pitchFamily="50" charset="-128"/>
                        </a:rPr>
                        <a:t>20</a:t>
                      </a:r>
                      <a:r>
                        <a:rPr kumimoji="1" lang="ja-JP" altLang="en-US" sz="1000" dirty="0">
                          <a:latin typeface="ＭＳ Ｐゴシック" pitchFamily="50" charset="-128"/>
                          <a:ea typeface="ＭＳ Ｐゴシック" pitchFamily="50" charset="-128"/>
                        </a:rPr>
                        <a:t>～</a:t>
                      </a:r>
                      <a:r>
                        <a:rPr kumimoji="1" lang="en-US" altLang="ja-JP" sz="1000" dirty="0">
                          <a:latin typeface="ＭＳ Ｐゴシック" pitchFamily="50" charset="-128"/>
                          <a:ea typeface="ＭＳ Ｐゴシック" pitchFamily="50" charset="-128"/>
                        </a:rPr>
                        <a:t>50</a:t>
                      </a:r>
                      <a:r>
                        <a:rPr kumimoji="1" lang="ja-JP" altLang="en-US" sz="1000" dirty="0">
                          <a:latin typeface="ＭＳ Ｐゴシック" pitchFamily="50" charset="-128"/>
                          <a:ea typeface="ＭＳ Ｐゴシック" pitchFamily="50" charset="-128"/>
                        </a:rPr>
                        <a:t>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2438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平日・土曜日（午前・午後）</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礼：あり</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bl>
          </a:graphicData>
        </a:graphic>
      </p:graphicFrame>
      <p:pic>
        <p:nvPicPr>
          <p:cNvPr id="5" name="図 4"/>
          <p:cNvPicPr>
            <a:picLocks noChangeAspect="1"/>
          </p:cNvPicPr>
          <p:nvPr/>
        </p:nvPicPr>
        <p:blipFill>
          <a:blip r:embed="rId4"/>
          <a:stretch>
            <a:fillRect/>
          </a:stretch>
        </p:blipFill>
        <p:spPr>
          <a:xfrm>
            <a:off x="525300" y="7109018"/>
            <a:ext cx="2060666" cy="1135217"/>
          </a:xfrm>
          <a:prstGeom prst="rect">
            <a:avLst/>
          </a:prstGeom>
        </p:spPr>
      </p:pic>
      <p:pic>
        <p:nvPicPr>
          <p:cNvPr id="6" name="図 5"/>
          <p:cNvPicPr>
            <a:picLocks noChangeAspect="1"/>
          </p:cNvPicPr>
          <p:nvPr/>
        </p:nvPicPr>
        <p:blipFill>
          <a:blip r:embed="rId5"/>
          <a:stretch>
            <a:fillRect/>
          </a:stretch>
        </p:blipFill>
        <p:spPr>
          <a:xfrm>
            <a:off x="525300" y="8320008"/>
            <a:ext cx="871804" cy="646232"/>
          </a:xfrm>
          <a:prstGeom prst="rect">
            <a:avLst/>
          </a:prstGeom>
        </p:spPr>
      </p:pic>
      <p:pic>
        <p:nvPicPr>
          <p:cNvPr id="8" name="図 7"/>
          <p:cNvPicPr>
            <a:picLocks noChangeAspect="1"/>
          </p:cNvPicPr>
          <p:nvPr/>
        </p:nvPicPr>
        <p:blipFill>
          <a:blip r:embed="rId6"/>
          <a:stretch>
            <a:fillRect/>
          </a:stretch>
        </p:blipFill>
        <p:spPr>
          <a:xfrm>
            <a:off x="1453497" y="8320008"/>
            <a:ext cx="1176630" cy="646232"/>
          </a:xfrm>
          <a:prstGeom prst="rect">
            <a:avLst/>
          </a:prstGeom>
        </p:spPr>
      </p:pic>
    </p:spTree>
    <p:extLst>
      <p:ext uri="{BB962C8B-B14F-4D97-AF65-F5344CB8AC3E}">
        <p14:creationId xmlns:p14="http://schemas.microsoft.com/office/powerpoint/2010/main" val="752959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5" y="8831505"/>
            <a:ext cx="654763" cy="276999"/>
          </a:xfrm>
          <a:prstGeom prst="rect">
            <a:avLst/>
          </a:prstGeom>
          <a:noFill/>
        </p:spPr>
        <p:txBody>
          <a:bodyPr wrap="square" rtlCol="0">
            <a:spAutoFit/>
          </a:bodyPr>
          <a:lstStyle/>
          <a:p>
            <a:pPr algn="ctr"/>
            <a:r>
              <a:rPr kumimoji="1" lang="en-US" altLang="ja-JP" sz="1200" dirty="0"/>
              <a:t>P1</a:t>
            </a:r>
            <a:r>
              <a:rPr lang="en-US" altLang="ja-JP" sz="1200" dirty="0"/>
              <a:t>4</a:t>
            </a:r>
            <a:endParaRPr kumimoji="1" lang="ja-JP" altLang="en-US" sz="1200" dirty="0"/>
          </a:p>
        </p:txBody>
      </p:sp>
      <p:graphicFrame>
        <p:nvGraphicFramePr>
          <p:cNvPr id="7" name="図プレースホルダー 5"/>
          <p:cNvGraphicFramePr>
            <a:graphicFrameLocks/>
          </p:cNvGraphicFramePr>
          <p:nvPr>
            <p:extLst>
              <p:ext uri="{D42A27DB-BD31-4B8C-83A1-F6EECF244321}">
                <p14:modId xmlns:p14="http://schemas.microsoft.com/office/powerpoint/2010/main" val="1579658223"/>
              </p:ext>
            </p:extLst>
          </p:nvPr>
        </p:nvGraphicFramePr>
        <p:xfrm>
          <a:off x="404664" y="4644008"/>
          <a:ext cx="6192691" cy="4262105"/>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1612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773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prstClr val="white"/>
                          </a:solidFill>
                          <a:effectLst/>
                          <a:uLnTx/>
                          <a:uFillTx/>
                          <a:latin typeface="+mj-ea"/>
                          <a:ea typeface="+mj-ea"/>
                          <a:cs typeface="+mn-cs"/>
                        </a:rPr>
                        <a:t>20</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white"/>
                          </a:solidFill>
                          <a:effectLst/>
                          <a:uLnTx/>
                          <a:uFillTx/>
                          <a:latin typeface="+mj-ea"/>
                          <a:ea typeface="+mj-ea"/>
                          <a:cs typeface="+mn-cs"/>
                        </a:rPr>
                        <a:t>健康づくり・子育て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1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13506">
                <a:tc gridSpan="2">
                  <a:txBody>
                    <a:bodyPr/>
                    <a:lstStyle/>
                    <a:p>
                      <a:pPr algn="l"/>
                      <a:r>
                        <a:rPr kumimoji="1" lang="ja-JP" altLang="en-US" sz="1500" b="0" dirty="0">
                          <a:latin typeface="HGS創英角ﾎﾟｯﾌﾟ体" pitchFamily="50" charset="-128"/>
                          <a:ea typeface="HGS創英角ﾎﾟｯﾌﾟ体" pitchFamily="50" charset="-128"/>
                        </a:rPr>
                        <a:t>ピラティス教室</a:t>
                      </a:r>
                      <a:r>
                        <a:rPr kumimoji="1" lang="en-US" altLang="ja-JP" sz="1500" b="0" dirty="0" err="1">
                          <a:latin typeface="HGS創英角ﾎﾟｯﾌﾟ体" pitchFamily="50" charset="-128"/>
                          <a:ea typeface="HGS創英角ﾎﾟｯﾌﾟ体" pitchFamily="50" charset="-128"/>
                        </a:rPr>
                        <a:t>Lupinas</a:t>
                      </a:r>
                      <a:endParaRPr kumimoji="1" lang="en-US" altLang="ja-JP" sz="1500" b="0" dirty="0">
                        <a:latin typeface="HGS創英角ﾎﾟｯﾌﾟ体" pitchFamily="50" charset="-128"/>
                        <a:ea typeface="HGS創英角ﾎﾟｯﾌﾟ体" pitchFamily="50" charset="-128"/>
                      </a:endParaRPr>
                    </a:p>
                    <a:p>
                      <a:pPr algn="l"/>
                      <a:r>
                        <a:rPr kumimoji="1" lang="ja-JP" altLang="en-US" sz="1600" b="0" dirty="0">
                          <a:latin typeface="HGS創英角ﾎﾟｯﾌﾟ体" pitchFamily="50" charset="-128"/>
                          <a:ea typeface="HGS創英角ﾎﾟｯﾌﾟ体" pitchFamily="50" charset="-128"/>
                        </a:rPr>
                        <a:t>　　</a:t>
                      </a:r>
                      <a:r>
                        <a:rPr kumimoji="1" lang="en-US" altLang="ja-JP" sz="1600" b="0" dirty="0" err="1">
                          <a:latin typeface="HGS創英角ﾎﾟｯﾌﾟ体" pitchFamily="50" charset="-128"/>
                          <a:ea typeface="HGS創英角ﾎﾟｯﾌﾟ体" pitchFamily="50" charset="-128"/>
                        </a:rPr>
                        <a:t>Nao</a:t>
                      </a:r>
                      <a:endParaRPr kumimoji="1" lang="en-US" altLang="ja-JP" sz="1600" b="0" dirty="0">
                        <a:latin typeface="HGS創英角ﾎﾟｯﾌﾟ体" pitchFamily="50" charset="-128"/>
                        <a:ea typeface="HGS創英角ﾎﾟｯﾌﾟ体" pitchFamily="50" charset="-128"/>
                      </a:endParaRPr>
                    </a:p>
                    <a:p>
                      <a:pPr algn="l"/>
                      <a:r>
                        <a:rPr kumimoji="1" lang="ja-JP" altLang="en-US" sz="1100" b="0" dirty="0">
                          <a:latin typeface="HGS創英角ﾎﾟｯﾌﾟ体" pitchFamily="50" charset="-128"/>
                          <a:ea typeface="HGS創英角ﾎﾟｯﾌﾟ体" pitchFamily="50" charset="-128"/>
                        </a:rPr>
                        <a:t>　　</a:t>
                      </a:r>
                      <a:r>
                        <a:rPr kumimoji="1" lang="en-US" altLang="en-US" sz="1100" b="0" dirty="0">
                          <a:latin typeface="HGS創英角ﾎﾟｯﾌﾟ体" pitchFamily="50" charset="-128"/>
                          <a:ea typeface="HGS創英角ﾎﾟｯﾌﾟ体" pitchFamily="50" charset="-128"/>
                        </a:rPr>
                        <a:t> </a:t>
                      </a:r>
                      <a:r>
                        <a:rPr kumimoji="1" lang="ja-JP" altLang="en-US" sz="1100" b="0" dirty="0">
                          <a:latin typeface="HGS創英角ﾎﾟｯﾌﾟ体" pitchFamily="50" charset="-128"/>
                          <a:ea typeface="HGS創英角ﾎﾟｯﾌﾟ体" pitchFamily="50" charset="-128"/>
                        </a:rPr>
                        <a:t>（なお）</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ＭＳ Ｐゴシック"/>
                          <a:ea typeface="ＭＳ Ｐゴシック"/>
                          <a:cs typeface="ＭＳ Ｐゴシック"/>
                        </a:rPr>
                        <a:t>No1</a:t>
                      </a:r>
                    </a:p>
                    <a:p>
                      <a:r>
                        <a:rPr kumimoji="1" lang="ja-JP" altLang="en-US" sz="1200" dirty="0">
                          <a:latin typeface="HGS創英角ﾎﾟｯﾌﾟ体" panose="040B0A00000000000000" pitchFamily="50" charset="-128"/>
                          <a:ea typeface="HGS創英角ﾎﾟｯﾌﾟ体" panose="040B0A00000000000000" pitchFamily="50" charset="-128"/>
                          <a:cs typeface="ＭＳ Ｐゴシック"/>
                        </a:rPr>
                        <a:t>自分で体を整えよう！</a:t>
                      </a:r>
                      <a:endParaRPr kumimoji="1" lang="en-US" altLang="ja-JP" sz="1200" dirty="0">
                        <a:latin typeface="HGS創英角ﾎﾟｯﾌﾟ体" panose="040B0A00000000000000" pitchFamily="50" charset="-128"/>
                        <a:ea typeface="HGS創英角ﾎﾟｯﾌﾟ体" panose="040B0A00000000000000" pitchFamily="50" charset="-128"/>
                        <a:cs typeface="ＭＳ Ｐゴシック"/>
                      </a:endParaRPr>
                    </a:p>
                    <a:p>
                      <a:r>
                        <a:rPr kumimoji="1" lang="ja-JP" altLang="en-US" sz="1200" dirty="0">
                          <a:latin typeface="HGS創英角ﾎﾟｯﾌﾟ体" panose="040B0A00000000000000" pitchFamily="50" charset="-128"/>
                          <a:ea typeface="HGS創英角ﾎﾟｯﾌﾟ体" panose="040B0A00000000000000" pitchFamily="50" charset="-128"/>
                          <a:cs typeface="ＭＳ Ｐゴシック"/>
                        </a:rPr>
                        <a:t>はじめてのピラティス</a:t>
                      </a:r>
                      <a:r>
                        <a:rPr kumimoji="1" lang="ja-JP" altLang="ja-JP" sz="1100" dirty="0">
                          <a:latin typeface="ＭＳ Ｐゴシック"/>
                          <a:ea typeface="ＭＳ Ｐゴシック"/>
                          <a:cs typeface="ＭＳ Ｐゴシック"/>
                        </a:rPr>
                        <a:t>　</a:t>
                      </a:r>
                      <a:endParaRPr kumimoji="1" lang="en-US" altLang="ja-JP" sz="1100" dirty="0">
                        <a:latin typeface="ＭＳ Ｐゴシック"/>
                        <a:ea typeface="ＭＳ Ｐゴシック"/>
                        <a:cs typeface="ＭＳ Ｐゴシック"/>
                      </a:endParaRPr>
                    </a:p>
                    <a:p>
                      <a:r>
                        <a:rPr kumimoji="1" lang="ja-JP" altLang="ja-JP" sz="1100" dirty="0">
                          <a:latin typeface="ＭＳ Ｐゴシック"/>
                          <a:ea typeface="ＭＳ Ｐゴシック"/>
                          <a:cs typeface="ＭＳ Ｐゴシック"/>
                        </a:rPr>
                        <a:t>　</a:t>
                      </a:r>
                      <a:r>
                        <a:rPr kumimoji="1" lang="ja-JP" altLang="en-US" sz="1100" dirty="0">
                          <a:latin typeface="ＭＳ Ｐゴシック"/>
                          <a:ea typeface="ＭＳ Ｐゴシック"/>
                          <a:cs typeface="ＭＳ Ｐゴシック"/>
                        </a:rPr>
                        <a:t>　　　　　　　　　　　　　　　</a:t>
                      </a:r>
                      <a:r>
                        <a:rPr kumimoji="1" lang="en-US" altLang="ja-JP" sz="1050" dirty="0">
                          <a:latin typeface="ＭＳ Ｐゴシック"/>
                          <a:ea typeface="ＭＳ Ｐゴシック"/>
                          <a:cs typeface="ＭＳ Ｐゴシック"/>
                        </a:rPr>
                        <a:t>60</a:t>
                      </a:r>
                      <a:r>
                        <a:rPr kumimoji="1" lang="ja-JP" altLang="en-US" sz="1050" dirty="0">
                          <a:latin typeface="ＭＳ Ｐゴシック"/>
                          <a:ea typeface="ＭＳ Ｐゴシック"/>
                          <a:cs typeface="ＭＳ Ｐゴシック"/>
                        </a:rPr>
                        <a:t>分</a:t>
                      </a:r>
                      <a:endParaRPr kumimoji="1" lang="en-US" altLang="ja-JP" sz="1050" dirty="0">
                        <a:latin typeface="ＭＳ Ｐゴシック"/>
                        <a:ea typeface="ＭＳ Ｐゴシック"/>
                        <a:cs typeface="ＭＳ Ｐゴシック"/>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ピラティス初心者の方向け。</a:t>
                      </a:r>
                      <a:endParaRPr kumimoji="1" lang="en-US" altLang="ja-JP" sz="900" dirty="0">
                        <a:latin typeface="+mj-ea"/>
                        <a:ea typeface="+mj-ea"/>
                      </a:endParaRPr>
                    </a:p>
                    <a:p>
                      <a:r>
                        <a:rPr kumimoji="1" lang="ja-JP" altLang="en-US" sz="900" dirty="0">
                          <a:latin typeface="+mj-ea"/>
                          <a:ea typeface="+mj-ea"/>
                        </a:rPr>
                        <a:t>レッスン後のすっきり感を体感してください。</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441176">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ピラティスを初めて受けたとき、終わった後の体のすっきり感、まっすぐになってる！という感覚に感動しました。姿勢改善、引き締め効果があります。ぜひ体感してください。</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ＭＳ Ｐゴシック"/>
                          <a:ea typeface="ＭＳ Ｐゴシック"/>
                          <a:cs typeface="ＭＳ Ｐゴシック"/>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HGP創英角ﾎﾟｯﾌﾟ体"/>
                          <a:ea typeface="HGP創英角ﾎﾟｯﾌﾟ体"/>
                          <a:cs typeface="HGP創英角ﾎﾟｯﾌﾟ体"/>
                        </a:rPr>
                        <a:t>ほぐしてスッキリ！</a:t>
                      </a:r>
                      <a:endParaRPr kumimoji="1" lang="en-US" altLang="ja-JP" sz="1200" baseline="0" dirty="0">
                        <a:latin typeface="HGP創英角ﾎﾟｯﾌﾟ体"/>
                        <a:ea typeface="HGP創英角ﾎﾟｯﾌﾟ体"/>
                        <a:cs typeface="HGP創英角ﾎﾟｯﾌﾟ体"/>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HGP創英角ﾎﾟｯﾌﾟ体"/>
                          <a:ea typeface="HGP創英角ﾎﾟｯﾌﾟ体"/>
                          <a:cs typeface="HGP創英角ﾎﾟｯﾌﾟ体"/>
                        </a:rPr>
                        <a:t>ストレッチ</a:t>
                      </a:r>
                      <a:r>
                        <a:rPr kumimoji="1" lang="ja-JP" altLang="en-US" sz="1100" baseline="0" dirty="0">
                          <a:latin typeface="HGP創英角ﾎﾟｯﾌﾟ体"/>
                          <a:ea typeface="HGP創英角ﾎﾟｯﾌﾟ体"/>
                          <a:cs typeface="HGP創英角ﾎﾟｯﾌﾟ体"/>
                        </a:rPr>
                        <a:t> </a:t>
                      </a:r>
                      <a:r>
                        <a:rPr kumimoji="1" lang="ja-JP" altLang="ja-JP" sz="1100" baseline="0" dirty="0">
                          <a:latin typeface="HGP創英角ﾎﾟｯﾌﾟ体"/>
                          <a:ea typeface="HGP創英角ﾎﾟｯﾌﾟ体"/>
                          <a:cs typeface="HGP創英角ﾎﾟｯﾌﾟ体"/>
                        </a:rPr>
                        <a:t>　</a:t>
                      </a:r>
                      <a:r>
                        <a:rPr kumimoji="1" lang="ja-JP" altLang="en-US" sz="1100" baseline="0" dirty="0">
                          <a:latin typeface="HGP創英角ﾎﾟｯﾌﾟ体"/>
                          <a:ea typeface="HGP創英角ﾎﾟｯﾌﾟ体"/>
                          <a:cs typeface="HGP創英角ﾎﾟｯﾌﾟ体"/>
                        </a:rPr>
                        <a:t>　</a:t>
                      </a:r>
                      <a:r>
                        <a:rPr kumimoji="1" lang="ja-JP" altLang="en-US" sz="1100" baseline="0" dirty="0">
                          <a:latin typeface="ＭＳ Ｐゴシック"/>
                          <a:ea typeface="ＭＳ Ｐゴシック"/>
                          <a:cs typeface="ＭＳ Ｐゴシック"/>
                        </a:rPr>
                        <a:t>　　　　　　</a:t>
                      </a:r>
                      <a:r>
                        <a:rPr kumimoji="1" lang="en-US" altLang="ja-JP" sz="1100" baseline="0" dirty="0">
                          <a:latin typeface="ＭＳ Ｐゴシック"/>
                          <a:ea typeface="ＭＳ Ｐゴシック"/>
                          <a:cs typeface="ＭＳ Ｐゴシック"/>
                        </a:rPr>
                        <a:t> </a:t>
                      </a:r>
                      <a:r>
                        <a:rPr kumimoji="1" lang="en-US" altLang="ja-JP" sz="1000" dirty="0">
                          <a:latin typeface="ＭＳ Ｐゴシック"/>
                          <a:ea typeface="ＭＳ Ｐゴシック"/>
                          <a:cs typeface="ＭＳ Ｐゴシック"/>
                        </a:rPr>
                        <a:t>60</a:t>
                      </a:r>
                      <a:r>
                        <a:rPr kumimoji="1" lang="ja-JP" altLang="en-US" sz="1000" dirty="0">
                          <a:latin typeface="ＭＳ Ｐゴシック"/>
                          <a:ea typeface="ＭＳ Ｐゴシック"/>
                          <a:cs typeface="ＭＳ Ｐゴシック"/>
                        </a:rPr>
                        <a:t>分</a:t>
                      </a:r>
                      <a:endParaRPr kumimoji="1" lang="en-US" altLang="ja-JP" sz="1000" dirty="0">
                        <a:latin typeface="ＭＳ Ｐゴシック"/>
                        <a:ea typeface="ＭＳ Ｐゴシック"/>
                        <a:cs typeface="ＭＳ Ｐゴシック"/>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dk1"/>
                          </a:solidFill>
                          <a:latin typeface="+mj-ea"/>
                          <a:ea typeface="+mn-ea"/>
                          <a:cs typeface="+mn-cs"/>
                        </a:rPr>
                        <a:t>ふだん動かさない、かたまっている体の部分をほぐしていきます。</a:t>
                      </a:r>
                      <a:endParaRPr kumimoji="1" lang="en-US" altLang="ja-JP" sz="900" kern="1200" dirty="0">
                        <a:solidFill>
                          <a:schemeClr val="dk1"/>
                        </a:solidFill>
                        <a:latin typeface="+mj-ea"/>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2"/>
                  </a:ext>
                </a:extLst>
              </a:tr>
              <a:tr h="551656">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ＭＳ Ｐゴシック"/>
                          <a:ea typeface="ＭＳ Ｐゴシック"/>
                          <a:cs typeface="ＭＳ Ｐゴシック"/>
                        </a:rPr>
                        <a:t>No3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P創英角ﾎﾟｯﾌﾟ体"/>
                          <a:ea typeface="HGP創英角ﾎﾟｯﾌﾟ体"/>
                          <a:cs typeface="HGP創英角ﾎﾟｯﾌﾟ体"/>
                        </a:rPr>
                        <a:t>たのしく体をうごかそう！ボールであそぼ　　　　</a:t>
                      </a:r>
                      <a:r>
                        <a:rPr kumimoji="1" lang="en-US" altLang="ja-JP" sz="1200" dirty="0">
                          <a:latin typeface="HGP創英角ﾎﾟｯﾌﾟ体"/>
                          <a:ea typeface="HGP創英角ﾎﾟｯﾌﾟ体"/>
                          <a:cs typeface="HGP創英角ﾎﾟｯﾌﾟ体"/>
                        </a:rPr>
                        <a:t> </a:t>
                      </a:r>
                      <a:r>
                        <a:rPr kumimoji="1" lang="en-US" altLang="ja-JP" sz="1000" dirty="0">
                          <a:latin typeface="+mn-ea"/>
                          <a:ea typeface="+mn-ea"/>
                          <a:cs typeface="HGP創英角ﾎﾟｯﾌﾟ体"/>
                        </a:rPr>
                        <a:t>30</a:t>
                      </a:r>
                      <a:r>
                        <a:rPr kumimoji="1" lang="ja-JP" altLang="en-US" sz="1000" dirty="0">
                          <a:latin typeface="+mn-ea"/>
                          <a:ea typeface="+mn-ea"/>
                          <a:cs typeface="HGP創英角ﾎﾟｯﾌﾟ体"/>
                        </a:rPr>
                        <a:t>分</a:t>
                      </a:r>
                      <a:endParaRPr kumimoji="1" lang="en-US" altLang="ja-JP" sz="1000" dirty="0">
                        <a:latin typeface="+mn-ea"/>
                        <a:ea typeface="+mn-ea"/>
                        <a:cs typeface="ＭＳ Ｐゴシック"/>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en-US" sz="900" kern="1200" dirty="0">
                          <a:solidFill>
                            <a:schemeClr val="dk1"/>
                          </a:solidFill>
                          <a:latin typeface="+mj-ea"/>
                          <a:ea typeface="+mn-ea"/>
                          <a:cs typeface="+mn-cs"/>
                        </a:rPr>
                        <a:t>ボールを使って楽しく体を動かしていきます。</a:t>
                      </a:r>
                      <a:r>
                        <a:rPr kumimoji="1" lang="ja-JP" altLang="en-US" sz="900" kern="1200" dirty="0">
                          <a:solidFill>
                            <a:schemeClr val="dk1"/>
                          </a:solidFill>
                          <a:latin typeface="+mj-ea"/>
                          <a:ea typeface="+mn-ea"/>
                          <a:cs typeface="+mn-cs"/>
                        </a:rPr>
                        <a:t>（幼児向け）</a:t>
                      </a:r>
                      <a:endParaRPr kumimoji="1" lang="en-US" altLang="ja-JP" sz="900" kern="1200" dirty="0">
                        <a:solidFill>
                          <a:schemeClr val="dk1"/>
                        </a:solidFill>
                        <a:latin typeface="+mj-ea"/>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46734">
                <a:tc rowSpan="5" gridSpan="2">
                  <a:txBody>
                    <a:bodyPr/>
                    <a:lstStyle/>
                    <a:p>
                      <a:pPr algn="ctr"/>
                      <a:endParaRPr kumimoji="1" lang="ja-JP" altLang="en-US" sz="19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1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幼児　一般成人　高齢者</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4673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1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en-US" altLang="ja-JP" sz="1000" dirty="0">
                          <a:latin typeface="ＭＳ Ｐゴシック" pitchFamily="50" charset="-128"/>
                          <a:ea typeface="ＭＳ Ｐゴシック" pitchFamily="50" charset="-128"/>
                        </a:rPr>
                        <a:t>15</a:t>
                      </a:r>
                      <a:r>
                        <a:rPr kumimoji="1" lang="ja-JP" altLang="en-US" sz="1000" dirty="0">
                          <a:latin typeface="ＭＳ Ｐゴシック" pitchFamily="50" charset="-128"/>
                          <a:ea typeface="ＭＳ Ｐゴシック" pitchFamily="50" charset="-128"/>
                        </a:rPr>
                        <a:t>人まで</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46734">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100" b="1" dirty="0">
                          <a:latin typeface="+mn-ea"/>
                          <a:ea typeface="+mn-ea"/>
                        </a:rPr>
                        <a:t>●開催可能日時</a:t>
                      </a:r>
                      <a:endParaRPr kumimoji="1" lang="en-US" altLang="ja-JP" sz="1100" b="1"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いつでも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82425">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100" b="1" dirty="0">
                          <a:latin typeface="+mn-ea"/>
                          <a:ea typeface="+mn-ea"/>
                        </a:rPr>
                        <a:t>●経費</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礼：あり（</a:t>
                      </a:r>
                      <a:r>
                        <a:rPr kumimoji="1" lang="en-US"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人数により変動あり</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交通費：あり（</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406385">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100" b="1" dirty="0">
                          <a:latin typeface="+mn-ea"/>
                          <a:ea typeface="+mn-ea"/>
                        </a:rPr>
                        <a:t>●</a:t>
                      </a:r>
                      <a:r>
                        <a:rPr kumimoji="1" lang="ja-JP" altLang="en-US" sz="800" b="1" dirty="0">
                          <a:latin typeface="+mn-ea"/>
                          <a:ea typeface="+mn-ea"/>
                        </a:rPr>
                        <a:t>申込者が準備するもの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マット（持っている人。講師によって準備も可能）、水分補給できるもの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3" name="図 2" descr="1495618188492_s.jpg"/>
          <p:cNvPicPr>
            <a:picLocks noChangeAspect="1"/>
          </p:cNvPicPr>
          <p:nvPr/>
        </p:nvPicPr>
        <p:blipFill rotWithShape="1">
          <a:blip r:embed="rId3" cstate="print">
            <a:extLst>
              <a:ext uri="{28A0092B-C50C-407E-A947-70E740481C1C}">
                <a14:useLocalDpi xmlns:a14="http://schemas.microsoft.com/office/drawing/2010/main" val="0"/>
              </a:ext>
            </a:extLst>
          </a:blip>
          <a:srcRect t="34547" r="34242" b="1"/>
          <a:stretch/>
        </p:blipFill>
        <p:spPr>
          <a:xfrm>
            <a:off x="1206027" y="7103120"/>
            <a:ext cx="1502893" cy="997272"/>
          </a:xfrm>
          <a:prstGeom prst="rect">
            <a:avLst/>
          </a:prstGeom>
        </p:spPr>
      </p:pic>
      <p:pic>
        <p:nvPicPr>
          <p:cNvPr id="2" name="図 1" descr="display-1_s.jpg"/>
          <p:cNvPicPr>
            <a:picLocks noChangeAspect="1"/>
          </p:cNvPicPr>
          <p:nvPr/>
        </p:nvPicPr>
        <p:blipFill rotWithShape="1">
          <a:blip r:embed="rId4" cstate="print">
            <a:extLst>
              <a:ext uri="{28A0092B-C50C-407E-A947-70E740481C1C}">
                <a14:useLocalDpi xmlns:a14="http://schemas.microsoft.com/office/drawing/2010/main" val="0"/>
              </a:ext>
            </a:extLst>
          </a:blip>
          <a:srcRect t="-2352" b="10812"/>
          <a:stretch/>
        </p:blipFill>
        <p:spPr>
          <a:xfrm>
            <a:off x="404664" y="7668344"/>
            <a:ext cx="1080120" cy="988740"/>
          </a:xfrm>
          <a:prstGeom prst="rect">
            <a:avLst/>
          </a:prstGeom>
        </p:spPr>
      </p:pic>
      <p:pic>
        <p:nvPicPr>
          <p:cNvPr id="8" name="図 7" descr="pilates_woma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2816" y="8100392"/>
            <a:ext cx="691122" cy="632377"/>
          </a:xfrm>
          <a:prstGeom prst="rect">
            <a:avLst/>
          </a:prstGeom>
        </p:spPr>
      </p:pic>
      <p:pic>
        <p:nvPicPr>
          <p:cNvPr id="9" name="図 8" descr="smallflower_ppink.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680" y="7186117"/>
            <a:ext cx="428656" cy="410219"/>
          </a:xfrm>
          <a:prstGeom prst="rect">
            <a:avLst/>
          </a:prstGeom>
        </p:spPr>
      </p:pic>
      <p:sp>
        <p:nvSpPr>
          <p:cNvPr id="11" name="テキスト ボックス 10"/>
          <p:cNvSpPr txBox="1"/>
          <p:nvPr/>
        </p:nvSpPr>
        <p:spPr>
          <a:xfrm>
            <a:off x="1844824" y="5004048"/>
            <a:ext cx="720080" cy="200055"/>
          </a:xfrm>
          <a:prstGeom prst="rect">
            <a:avLst/>
          </a:prstGeom>
          <a:noFill/>
        </p:spPr>
        <p:txBody>
          <a:bodyPr wrap="square" rtlCol="0">
            <a:spAutoFit/>
          </a:bodyPr>
          <a:lstStyle/>
          <a:p>
            <a:pPr algn="ctr"/>
            <a:r>
              <a:rPr kumimoji="1" lang="ja-JP" altLang="en-US" sz="700" dirty="0"/>
              <a:t>ルピナス</a:t>
            </a:r>
          </a:p>
        </p:txBody>
      </p:sp>
      <p:graphicFrame>
        <p:nvGraphicFramePr>
          <p:cNvPr id="12" name="図プレースホルダー 5"/>
          <p:cNvGraphicFramePr>
            <a:graphicFrameLocks/>
          </p:cNvGraphicFramePr>
          <p:nvPr>
            <p:extLst>
              <p:ext uri="{D42A27DB-BD31-4B8C-83A1-F6EECF244321}">
                <p14:modId xmlns:p14="http://schemas.microsoft.com/office/powerpoint/2010/main" val="2440497663"/>
              </p:ext>
            </p:extLst>
          </p:nvPr>
        </p:nvGraphicFramePr>
        <p:xfrm>
          <a:off x="404663" y="142228"/>
          <a:ext cx="6192691" cy="4527432"/>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0">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4939">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19</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white"/>
                          </a:solidFill>
                          <a:effectLst/>
                          <a:uLnTx/>
                          <a:uFillTx/>
                          <a:latin typeface="+mj-ea"/>
                          <a:ea typeface="+mj-ea"/>
                          <a:cs typeface="+mn-cs"/>
                        </a:rPr>
                        <a:t>健康づくり・子育て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23537">
                <a:tc gridSpan="2">
                  <a:txBody>
                    <a:bodyPr/>
                    <a:lstStyle/>
                    <a:p>
                      <a:pPr algn="l"/>
                      <a:r>
                        <a:rPr kumimoji="1" lang="ja-JP" altLang="en-US" sz="1600" b="0" dirty="0">
                          <a:latin typeface="HGS創英角ﾎﾟｯﾌﾟ体" pitchFamily="50" charset="-128"/>
                          <a:ea typeface="HGS創英角ﾎﾟｯﾌﾟ体" pitchFamily="50" charset="-128"/>
                        </a:rPr>
                        <a:t>　なごみ整体</a:t>
                      </a:r>
                      <a:endParaRPr kumimoji="1" lang="en-US" altLang="ja-JP" sz="1600" b="0" dirty="0">
                        <a:latin typeface="HGS創英角ﾎﾟｯﾌﾟ体" pitchFamily="50" charset="-128"/>
                        <a:ea typeface="HGS創英角ﾎﾟｯﾌﾟ体" pitchFamily="50" charset="-128"/>
                      </a:endParaRPr>
                    </a:p>
                    <a:p>
                      <a:pPr algn="l"/>
                      <a:r>
                        <a:rPr kumimoji="1" lang="ja-JP" altLang="en-US" sz="1600" b="0" dirty="0">
                          <a:latin typeface="HGS創英角ﾎﾟｯﾌﾟ体" pitchFamily="50" charset="-128"/>
                          <a:ea typeface="HGS創英角ﾎﾟｯﾌﾟ体" pitchFamily="50" charset="-128"/>
                        </a:rPr>
                        <a:t>　　井野　由美子</a:t>
                      </a:r>
                      <a:endParaRPr kumimoji="1" lang="en-US" altLang="ja-JP" sz="1600" b="0" dirty="0">
                        <a:latin typeface="HGS創英角ﾎﾟｯﾌﾟ体" pitchFamily="50" charset="-128"/>
                        <a:ea typeface="HGS創英角ﾎﾟｯﾌﾟ体" pitchFamily="50" charset="-128"/>
                      </a:endParaRPr>
                    </a:p>
                    <a:p>
                      <a:pPr algn="l"/>
                      <a:r>
                        <a:rPr kumimoji="1" lang="ja-JP" altLang="en-US" sz="1000" b="0" dirty="0">
                          <a:latin typeface="HGS創英角ﾎﾟｯﾌﾟ体" pitchFamily="50" charset="-128"/>
                          <a:ea typeface="HGS創英角ﾎﾟｯﾌﾟ体" pitchFamily="50" charset="-128"/>
                        </a:rPr>
                        <a:t>　　　　（いの　ゆみこ）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mn-ea"/>
                          <a:ea typeface="+mn-ea"/>
                        </a:rPr>
                        <a:t>No1</a:t>
                      </a:r>
                    </a:p>
                    <a:p>
                      <a:pPr algn="l"/>
                      <a:r>
                        <a:rPr kumimoji="1" lang="ja-JP" altLang="en-US" sz="1200" dirty="0">
                          <a:latin typeface="HGS創英角ﾎﾟｯﾌﾟ体" panose="040B0A00000000000000" pitchFamily="50" charset="-128"/>
                          <a:ea typeface="HGS創英角ﾎﾟｯﾌﾟ体" panose="040B0A00000000000000" pitchFamily="50" charset="-128"/>
                        </a:rPr>
                        <a:t>イスに座ったまま　</a:t>
                      </a:r>
                      <a:endParaRPr kumimoji="1" lang="en-US" altLang="ja-JP" sz="1200" dirty="0">
                        <a:latin typeface="HGS創英角ﾎﾟｯﾌﾟ体" panose="040B0A00000000000000" pitchFamily="50" charset="-128"/>
                        <a:ea typeface="HGS創英角ﾎﾟｯﾌﾟ体" panose="040B0A00000000000000" pitchFamily="50" charset="-128"/>
                      </a:endParaRPr>
                    </a:p>
                    <a:p>
                      <a:pPr algn="l"/>
                      <a:r>
                        <a:rPr kumimoji="1" lang="ja-JP" altLang="en-US" sz="1200" dirty="0">
                          <a:latin typeface="HGS創英角ﾎﾟｯﾌﾟ体" panose="040B0A00000000000000" pitchFamily="50" charset="-128"/>
                          <a:ea typeface="HGS創英角ﾎﾟｯﾌﾟ体" panose="040B0A00000000000000" pitchFamily="50" charset="-128"/>
                        </a:rPr>
                        <a:t>気軽にストレッチ</a:t>
                      </a:r>
                      <a:r>
                        <a:rPr kumimoji="1" lang="ja-JP" altLang="en-US" sz="1000" dirty="0">
                          <a:latin typeface="+mn-ea"/>
                          <a:ea typeface="+mn-ea"/>
                        </a:rPr>
                        <a:t>　　</a:t>
                      </a: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イスに座ったまま体幹を意識し、手足を動かしながら筋肉の柔軟と活性化で体のバランスを整えていきます。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90442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足裏から健康をテーマに、偏った姿勢による足形の崩れからくる様々な不調の原因をさがすお手伝いをしております。自分のカラダを知って、生活環境によって変化する全身の筋肉バランスを自分に合ったストレッチでストレスフリーな毎日を目指しましょう。</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rPr>
                        <a:t>お出かけ大好き！</a:t>
                      </a:r>
                      <a:endParaRPr kumimoji="1" lang="en-US" altLang="ja-JP" sz="12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rPr>
                        <a:t>歩きやすい足づくり　 </a:t>
                      </a:r>
                      <a:r>
                        <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endParaRPr>
                    </a:p>
                    <a:p>
                      <a:endParaRPr lang="ja-JP" alt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r>
                        <a:rPr lang="ja-JP" altLang="en-US" sz="900" dirty="0"/>
                        <a:t>足の使い方や歩き方で体の動きを再確認し、全身のバランスを整えながら踏ん張るチカラをつけていきます。</a:t>
                      </a:r>
                    </a:p>
                  </a:txBody>
                  <a:tcPr anchor="ctr">
                    <a:lnL w="12700" cmpd="sng">
                      <a:noFill/>
                    </a:lnL>
                    <a:lnR w="12700" cmpd="sng">
                      <a:noFill/>
                    </a:lnR>
                    <a:lnT w="38100" cmpd="sng">
                      <a:noFill/>
                    </a:lnT>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3"/>
                  </a:ext>
                </a:extLst>
              </a:tr>
              <a:tr h="618022">
                <a:tc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ＭＳ Ｐゴシック"/>
                          <a:ea typeface="ＭＳ Ｐゴシック"/>
                          <a:cs typeface="ＭＳ Ｐゴシック"/>
                        </a:rPr>
                        <a:t>No3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P創英角ﾎﾟｯﾌﾟ体"/>
                          <a:ea typeface="HGP創英角ﾎﾟｯﾌﾟ体"/>
                          <a:cs typeface="HGP創英角ﾎﾟｯﾌﾟ体"/>
                        </a:rPr>
                        <a:t>子どもの靴の選び方</a:t>
                      </a:r>
                      <a:endParaRPr kumimoji="1" lang="en-US" altLang="ja-JP" sz="1200" dirty="0">
                        <a:latin typeface="HGP創英角ﾎﾟｯﾌﾟ体"/>
                        <a:ea typeface="HGP創英角ﾎﾟｯﾌﾟ体"/>
                        <a:cs typeface="HGP創英角ﾎﾟｯﾌﾟ体"/>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P創英角ﾎﾟｯﾌﾟ体"/>
                          <a:ea typeface="HGP創英角ﾎﾟｯﾌﾟ体"/>
                          <a:cs typeface="HGP創英角ﾎﾟｯﾌﾟ体"/>
                        </a:rPr>
                        <a:t>足育講座ｍｉｎｉ　　　　</a:t>
                      </a:r>
                      <a:r>
                        <a:rPr kumimoji="1" lang="en-US" altLang="ja-JP" sz="1200" dirty="0">
                          <a:latin typeface="HGP創英角ﾎﾟｯﾌﾟ体"/>
                          <a:ea typeface="HGP創英角ﾎﾟｯﾌﾟ体"/>
                          <a:cs typeface="HGP創英角ﾎﾟｯﾌﾟ体"/>
                        </a:rPr>
                        <a:t> </a:t>
                      </a:r>
                      <a:r>
                        <a:rPr kumimoji="1" lang="en-US" altLang="ja-JP" sz="1000" dirty="0">
                          <a:latin typeface="+mn-ea"/>
                          <a:ea typeface="+mn-ea"/>
                          <a:cs typeface="HGP創英角ﾎﾟｯﾌﾟ体"/>
                        </a:rPr>
                        <a:t>20</a:t>
                      </a:r>
                      <a:r>
                        <a:rPr kumimoji="1" lang="ja-JP" altLang="en-US" sz="1000" dirty="0">
                          <a:latin typeface="+mn-ea"/>
                          <a:ea typeface="+mn-ea"/>
                          <a:cs typeface="HGP創英角ﾎﾟｯﾌﾟ体"/>
                        </a:rPr>
                        <a:t>分</a:t>
                      </a:r>
                      <a:endParaRPr kumimoji="1" lang="en-US" altLang="ja-JP" sz="1000" dirty="0">
                        <a:latin typeface="+mn-ea"/>
                        <a:ea typeface="+mn-ea"/>
                        <a:cs typeface="ＭＳ Ｐゴシック"/>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dk1"/>
                          </a:solidFill>
                          <a:latin typeface="+mj-ea"/>
                          <a:ea typeface="+mn-ea"/>
                          <a:cs typeface="+mn-cs"/>
                        </a:rPr>
                        <a:t>体の土台である足づくりは、０歳から始まっています</a:t>
                      </a:r>
                      <a:r>
                        <a:rPr kumimoji="1" lang="en-US" altLang="en-US" sz="900" kern="1200" dirty="0">
                          <a:solidFill>
                            <a:schemeClr val="dk1"/>
                          </a:solidFill>
                          <a:latin typeface="+mj-ea"/>
                          <a:ea typeface="+mn-ea"/>
                          <a:cs typeface="+mn-cs"/>
                        </a:rPr>
                        <a:t>。</a:t>
                      </a:r>
                      <a:r>
                        <a:rPr kumimoji="1" lang="ja-JP" altLang="en-US" sz="900" kern="1200" dirty="0">
                          <a:solidFill>
                            <a:schemeClr val="dk1"/>
                          </a:solidFill>
                          <a:latin typeface="+mj-ea"/>
                          <a:ea typeface="+mn-ea"/>
                          <a:cs typeface="+mn-cs"/>
                        </a:rPr>
                        <a:t>子どもの頃から考える、未来の健康づくり。（幼児向け）</a:t>
                      </a:r>
                      <a:endParaRPr kumimoji="1" lang="en-US" altLang="ja-JP" sz="900" kern="1200" dirty="0">
                        <a:solidFill>
                          <a:schemeClr val="dk1"/>
                        </a:solidFill>
                        <a:latin typeface="+mj-ea"/>
                        <a:ea typeface="+mn-ea"/>
                        <a:cs typeface="+mn-cs"/>
                      </a:endParaRPr>
                    </a:p>
                  </a:txBody>
                  <a:tcPr anchor="ctr">
                    <a:lnL>
                      <a:noFill/>
                    </a:lnL>
                    <a:solidFill>
                      <a:schemeClr val="accent1">
                        <a:lumMod val="40000"/>
                        <a:lumOff val="60000"/>
                      </a:schemeClr>
                    </a:solidFill>
                  </a:tcPr>
                </a:tc>
                <a:extLst>
                  <a:ext uri="{0D108BD9-81ED-4DB2-BD59-A6C34878D82A}">
                    <a16:rowId xmlns:a16="http://schemas.microsoft.com/office/drawing/2014/main" val="4058516410"/>
                  </a:ext>
                </a:extLst>
              </a:tr>
              <a:tr h="241179">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だれでも</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41179">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90812">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endParaRPr kumimoji="1" lang="en-US" altLang="ja-JP" sz="1000" b="1"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いつでも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42653">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礼：あり（１回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5,500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53330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900" dirty="0">
                          <a:latin typeface="ＭＳ Ｐゴシック" pitchFamily="50" charset="-128"/>
                          <a:ea typeface="ＭＳ Ｐゴシック" pitchFamily="50" charset="-128"/>
                        </a:rPr>
                        <a:t>水分補給の飲み物、汗拭きタオル、</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動きやすい服装</a:t>
                      </a:r>
                      <a:endParaRPr kumimoji="1" lang="en-US" altLang="ja-JP" sz="900" dirty="0">
                        <a:latin typeface="ＭＳ Ｐゴシック" pitchFamily="50" charset="-128"/>
                        <a:ea typeface="ＭＳ Ｐゴシック" pitchFamily="50" charset="-128"/>
                      </a:endParaRPr>
                    </a:p>
                    <a:p>
                      <a:r>
                        <a:rPr kumimoji="1" lang="en-US" altLang="ja-JP" sz="900" dirty="0">
                          <a:latin typeface="ＭＳ Ｐゴシック" pitchFamily="50" charset="-128"/>
                          <a:ea typeface="ＭＳ Ｐゴシック" pitchFamily="50" charset="-128"/>
                        </a:rPr>
                        <a:t>※</a:t>
                      </a:r>
                      <a:r>
                        <a:rPr kumimoji="1" lang="ja-JP" altLang="en-US" sz="900" dirty="0">
                          <a:latin typeface="ＭＳ Ｐゴシック" pitchFamily="50" charset="-128"/>
                          <a:ea typeface="ＭＳ Ｐゴシック" pitchFamily="50" charset="-128"/>
                        </a:rPr>
                        <a:t>講座内容により、椅子・敷物が必要</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4" name="図 3"/>
          <p:cNvPicPr>
            <a:picLocks noChangeAspect="1"/>
          </p:cNvPicPr>
          <p:nvPr/>
        </p:nvPicPr>
        <p:blipFill>
          <a:blip r:embed="rId7"/>
          <a:stretch>
            <a:fillRect/>
          </a:stretch>
        </p:blipFill>
        <p:spPr>
          <a:xfrm>
            <a:off x="411149" y="2192064"/>
            <a:ext cx="2369779" cy="1768220"/>
          </a:xfrm>
          <a:prstGeom prst="rect">
            <a:avLst/>
          </a:prstGeom>
        </p:spPr>
      </p:pic>
    </p:spTree>
    <p:extLst>
      <p:ext uri="{BB962C8B-B14F-4D97-AF65-F5344CB8AC3E}">
        <p14:creationId xmlns:p14="http://schemas.microsoft.com/office/powerpoint/2010/main" val="3682856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プレースホルダー 5"/>
          <p:cNvGraphicFramePr>
            <a:graphicFrameLocks/>
          </p:cNvGraphicFramePr>
          <p:nvPr>
            <p:extLst>
              <p:ext uri="{D42A27DB-BD31-4B8C-83A1-F6EECF244321}">
                <p14:modId xmlns:p14="http://schemas.microsoft.com/office/powerpoint/2010/main" val="3266643509"/>
              </p:ext>
            </p:extLst>
          </p:nvPr>
        </p:nvGraphicFramePr>
        <p:xfrm>
          <a:off x="332656" y="251521"/>
          <a:ext cx="6192691" cy="4727508"/>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08976">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21</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食事・栄養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6650">
                <a:tc gridSpan="2">
                  <a:txBody>
                    <a:bodyPr/>
                    <a:lstStyle/>
                    <a:p>
                      <a:pPr algn="ctr"/>
                      <a:r>
                        <a:rPr kumimoji="1" lang="ja-JP" altLang="en-US" sz="1200" b="0" dirty="0">
                          <a:latin typeface="HGS創英角ﾎﾟｯﾌﾟ体" pitchFamily="50" charset="-128"/>
                          <a:ea typeface="HGS創英角ﾎﾟｯﾌﾟ体" pitchFamily="50" charset="-128"/>
                        </a:rPr>
                        <a:t>認定栄養ケア・ステーション</a:t>
                      </a:r>
                      <a:endParaRPr kumimoji="1" lang="en-US" altLang="ja-JP" sz="1200" b="0" dirty="0">
                        <a:latin typeface="HGS創英角ﾎﾟｯﾌﾟ体" pitchFamily="50" charset="-128"/>
                        <a:ea typeface="HGS創英角ﾎﾟｯﾌﾟ体" pitchFamily="50" charset="-128"/>
                      </a:endParaRPr>
                    </a:p>
                    <a:p>
                      <a:pPr algn="ctr"/>
                      <a:r>
                        <a:rPr kumimoji="1" lang="ja-JP" altLang="en-US" sz="1200" b="0" dirty="0">
                          <a:latin typeface="HGS創英角ﾎﾟｯﾌﾟ体" pitchFamily="50" charset="-128"/>
                          <a:ea typeface="HGS創英角ﾎﾟｯﾌﾟ体" pitchFamily="50" charset="-128"/>
                        </a:rPr>
                        <a:t>みえ中勢</a:t>
                      </a:r>
                      <a:endParaRPr kumimoji="1" lang="en-US" altLang="ja-JP" sz="12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千歳　泰子</a:t>
                      </a:r>
                      <a:r>
                        <a:rPr kumimoji="1" lang="ja-JP" altLang="en-US" sz="900" b="0" dirty="0">
                          <a:latin typeface="HGS創英角ﾎﾟｯﾌﾟ体" pitchFamily="50" charset="-128"/>
                          <a:ea typeface="HGS創英角ﾎﾟｯﾌﾟ体" pitchFamily="50" charset="-128"/>
                        </a:rPr>
                        <a:t>（せんざい　やすこ）</a:t>
                      </a:r>
                      <a:endParaRPr kumimoji="1" lang="ja-JP" altLang="en-US"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住み慣れた地域で元気に過ごそう！　　</a:t>
                      </a:r>
                      <a:r>
                        <a:rPr kumimoji="1" lang="en-US" altLang="ja-JP" sz="1000" dirty="0">
                          <a:latin typeface="+mn-ea"/>
                          <a:ea typeface="+mn-ea"/>
                        </a:rPr>
                        <a:t>30</a:t>
                      </a:r>
                      <a:r>
                        <a:rPr kumimoji="1" lang="ja-JP" altLang="en-US" sz="1000" dirty="0">
                          <a:latin typeface="+mn-ea"/>
                          <a:ea typeface="+mn-ea"/>
                        </a:rPr>
                        <a:t>～</a:t>
                      </a:r>
                      <a:r>
                        <a:rPr kumimoji="1" lang="en-US" altLang="ja-JP" sz="1000" dirty="0">
                          <a:latin typeface="+mn-ea"/>
                          <a:ea typeface="+mn-ea"/>
                        </a:rPr>
                        <a:t>90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身体チェックをして健康寿命が延びるポイントをお伝えします。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463464">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管理栄養士・健康運動指導士・介護支援専門員の資格を活かして、地域の方々が住み慣れた地域で元気で過ごしていただけるよう食べて動くことを中心に情報発信や相談をします。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しっかり食べてしっかり動こう！　　　</a:t>
                      </a:r>
                      <a:r>
                        <a:rPr kumimoji="1" lang="en-US" altLang="ja-JP" sz="1000" dirty="0">
                          <a:latin typeface="+mn-ea"/>
                          <a:ea typeface="+mn-ea"/>
                        </a:rPr>
                        <a:t>30</a:t>
                      </a:r>
                      <a:r>
                        <a:rPr kumimoji="1" lang="ja-JP" altLang="en-US" sz="1000" dirty="0">
                          <a:latin typeface="+mn-ea"/>
                          <a:ea typeface="+mn-ea"/>
                        </a:rPr>
                        <a:t>～</a:t>
                      </a:r>
                      <a:r>
                        <a:rPr kumimoji="1" lang="en-US" altLang="ja-JP" sz="1000" dirty="0">
                          <a:latin typeface="+mn-ea"/>
                          <a:ea typeface="+mn-ea"/>
                        </a:rPr>
                        <a:t>90</a:t>
                      </a:r>
                      <a:r>
                        <a:rPr kumimoji="1" lang="ja-JP" altLang="en-US" sz="1000" dirty="0">
                          <a:latin typeface="+mn-ea"/>
                          <a:ea typeface="+mn-ea"/>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mj-ea"/>
                          <a:ea typeface="+mj-ea"/>
                        </a:rPr>
                        <a:t>健康に過ごすための栄養と運動の話や実技を参加者の年代や希望に応じてお伝えします。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06069">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どんなときも美味しく</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安全に食べよう　</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　　　　　　　</a:t>
                      </a:r>
                      <a:r>
                        <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30</a:t>
                      </a:r>
                      <a:r>
                        <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a:t>
                      </a:r>
                      <a:r>
                        <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mj-ea"/>
                          <a:ea typeface="+mj-ea"/>
                        </a:rPr>
                        <a:t>災害時にも美味しく安全に食べられるよう年代、状態に応じた食事と運動のポイントをお伝えします。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26758599"/>
                  </a:ext>
                </a:extLst>
              </a:tr>
              <a:tr h="190139">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190139">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290917">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平日・土曜日・日曜日（午前・午後）</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665487">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（人数や時間など相談に応じます）</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あり</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調理実習や試食をした際の食材費負担）</a:t>
                      </a:r>
                      <a:endParaRPr kumimoji="1" lang="en-US" altLang="zh-TW"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62659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参加者希望の内容により必要時にプロジェクター、調理実習室等</a:t>
                      </a:r>
                      <a:endParaRPr kumimoji="1" lang="en-US" altLang="ja-JP" sz="1000" dirty="0">
                        <a:latin typeface="ＭＳ Ｐゴシック" pitchFamily="50" charset="-128"/>
                        <a:ea typeface="ＭＳ Ｐゴシック"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sp>
        <p:nvSpPr>
          <p:cNvPr id="3" name="テキスト ボックス 2"/>
          <p:cNvSpPr txBox="1"/>
          <p:nvPr/>
        </p:nvSpPr>
        <p:spPr>
          <a:xfrm>
            <a:off x="3245085" y="8831505"/>
            <a:ext cx="654763" cy="276999"/>
          </a:xfrm>
          <a:prstGeom prst="rect">
            <a:avLst/>
          </a:prstGeom>
          <a:noFill/>
        </p:spPr>
        <p:txBody>
          <a:bodyPr wrap="square" rtlCol="0">
            <a:spAutoFit/>
          </a:bodyPr>
          <a:lstStyle/>
          <a:p>
            <a:pPr algn="ctr"/>
            <a:r>
              <a:rPr kumimoji="1" lang="en-US" altLang="ja-JP" sz="1200" dirty="0"/>
              <a:t>P15</a:t>
            </a:r>
            <a:endParaRPr kumimoji="1" lang="ja-JP" altLang="en-US" sz="1200"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80" y="2771800"/>
            <a:ext cx="1944216" cy="1944216"/>
          </a:xfrm>
          <a:prstGeom prst="rect">
            <a:avLst/>
          </a:prstGeom>
        </p:spPr>
      </p:pic>
      <p:graphicFrame>
        <p:nvGraphicFramePr>
          <p:cNvPr id="5" name="図プレースホルダー 5"/>
          <p:cNvGraphicFramePr>
            <a:graphicFrameLocks/>
          </p:cNvGraphicFramePr>
          <p:nvPr>
            <p:extLst>
              <p:ext uri="{D42A27DB-BD31-4B8C-83A1-F6EECF244321}">
                <p14:modId xmlns:p14="http://schemas.microsoft.com/office/powerpoint/2010/main" val="98046734"/>
              </p:ext>
            </p:extLst>
          </p:nvPr>
        </p:nvGraphicFramePr>
        <p:xfrm>
          <a:off x="332655" y="4808085"/>
          <a:ext cx="6192691" cy="4023421"/>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9497">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22</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n-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n-ea"/>
                          <a:cs typeface="+mn-cs"/>
                        </a:rPr>
                        <a:t>食事・栄養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83880">
                <a:tc rowSpan="2" gridSpan="2">
                  <a:txBody>
                    <a:bodyPr/>
                    <a:lstStyle/>
                    <a:p>
                      <a:pPr algn="ctr"/>
                      <a:r>
                        <a:rPr kumimoji="1" lang="ja-JP" altLang="en-US" sz="1600" b="0" dirty="0">
                          <a:latin typeface="HGS創英角ﾎﾟｯﾌﾟ体" pitchFamily="50" charset="-128"/>
                          <a:ea typeface="HGS創英角ﾎﾟｯﾌﾟ体" pitchFamily="50" charset="-128"/>
                        </a:rPr>
                        <a:t>伊賀市食生活改善</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推進協議会</a:t>
                      </a:r>
                      <a:endParaRPr kumimoji="1" lang="en-US" altLang="ja-JP"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b="0" dirty="0">
                          <a:latin typeface="HGS創英角ﾎﾟｯﾌﾟ体" pitchFamily="50" charset="-128"/>
                          <a:ea typeface="HGS創英角ﾎﾟｯﾌﾟ体" pitchFamily="50" charset="-128"/>
                        </a:rPr>
                        <a:t>生活習慣病予防料理</a:t>
                      </a:r>
                      <a:endParaRPr kumimoji="1" lang="en-US" altLang="ja-JP" sz="1200" b="0" dirty="0">
                        <a:latin typeface="HGS創英角ﾎﾟｯﾌﾟ体" pitchFamily="50" charset="-128"/>
                        <a:ea typeface="HGS創英角ﾎﾟｯﾌﾟ体" pitchFamily="50" charset="-128"/>
                      </a:endParaRPr>
                    </a:p>
                    <a:p>
                      <a:pPr algn="r"/>
                      <a:r>
                        <a:rPr kumimoji="1" lang="en-US" altLang="ja-JP" sz="1050" dirty="0">
                          <a:latin typeface="+mn-ea"/>
                          <a:ea typeface="+mn-ea"/>
                        </a:rPr>
                        <a:t>90</a:t>
                      </a:r>
                      <a:r>
                        <a:rPr kumimoji="1" lang="ja-JP" altLang="en-US" sz="105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食生活の傾きによって起こる生活習慣病を改善しながら食していただく実習</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385480">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j-ea"/>
                        <a:ea typeface="+mj-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rPr>
                        <a:t>やさしい在宅介護食教室</a:t>
                      </a:r>
                      <a:endParaRPr kumimoji="1" lang="en-US" altLang="zh-TW" sz="12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90</a:t>
                      </a:r>
                      <a:r>
                        <a:rPr kumimoji="1" lang="ja-JP" altLang="en-US" sz="105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a:t>
                      </a:r>
                      <a:endParaRPr kumimoji="1" lang="zh-TW" altLang="en-US" sz="105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r>
                        <a:rPr kumimoji="1" lang="ja-JP" altLang="en-US" sz="900" dirty="0">
                          <a:latin typeface="+mj-ea"/>
                          <a:ea typeface="+mj-ea"/>
                        </a:rPr>
                        <a:t>在宅介護で食事を作る上での注意点や介護食の実習</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2"/>
                  </a:ext>
                </a:extLst>
              </a:tr>
              <a:tr h="198400">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食生活改善推進員の一人ひとりが「自分の健康は自分で守る」という自覚と認識を高めるとともに、正しい食生活の普及浸透を図り、地域住民の健康保持、増進を積極的に推進を目的に活動を行っています。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723515">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j-ea"/>
                          <a:ea typeface="+mj-ea"/>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rPr>
                        <a:t>男性料理教室</a:t>
                      </a:r>
                      <a:endParaRPr kumimoji="1" lang="en-US" altLang="ja-JP" sz="900" b="0" i="0" u="none" strike="noStrike" kern="1200" cap="none" spc="0" normalizeH="0" baseline="0" noProof="0" dirty="0">
                        <a:ln>
                          <a:noFill/>
                        </a:ln>
                        <a:solidFill>
                          <a:prstClr val="black"/>
                        </a:solidFill>
                        <a:effectLst/>
                        <a:uLnTx/>
                        <a:uFillTx/>
                        <a:latin typeface="+mn-e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j-ea"/>
                          <a:ea typeface="+mj-ea"/>
                          <a:cs typeface="+mn-cs"/>
                        </a:rPr>
                        <a:t>30</a:t>
                      </a:r>
                      <a:r>
                        <a:rPr kumimoji="1" lang="ja-JP" altLang="en-US" sz="1000" b="0" i="0" u="none" strike="noStrike" kern="1200" cap="none" spc="0" normalizeH="0" baseline="0" noProof="0" dirty="0">
                          <a:ln>
                            <a:noFill/>
                          </a:ln>
                          <a:solidFill>
                            <a:prstClr val="black"/>
                          </a:solidFill>
                          <a:effectLst/>
                          <a:uLnTx/>
                          <a:uFillTx/>
                          <a:latin typeface="+mj-ea"/>
                          <a:ea typeface="+mj-ea"/>
                          <a:cs typeface="+mn-cs"/>
                        </a:rPr>
                        <a:t>分～</a:t>
                      </a:r>
                      <a:r>
                        <a:rPr kumimoji="1" lang="en-US" altLang="ja-JP" sz="1000" b="0" i="0" u="none" strike="noStrike" kern="1200" cap="none" spc="0" normalizeH="0" baseline="0" noProof="0" dirty="0">
                          <a:ln>
                            <a:noFill/>
                          </a:ln>
                          <a:solidFill>
                            <a:prstClr val="black"/>
                          </a:solidFill>
                          <a:effectLst/>
                          <a:uLnTx/>
                          <a:uFillTx/>
                          <a:latin typeface="+mj-ea"/>
                          <a:ea typeface="+mj-ea"/>
                          <a:cs typeface="+mn-cs"/>
                        </a:rPr>
                        <a:t>1</a:t>
                      </a:r>
                      <a:r>
                        <a:rPr kumimoji="1" lang="ja-JP" altLang="en-US" sz="1000" b="0" i="0" u="none" strike="noStrike" kern="1200" cap="none" spc="0" normalizeH="0" baseline="0" noProof="0" dirty="0">
                          <a:ln>
                            <a:noFill/>
                          </a:ln>
                          <a:solidFill>
                            <a:prstClr val="black"/>
                          </a:solidFill>
                          <a:effectLst/>
                          <a:uLnTx/>
                          <a:uFillTx/>
                          <a:latin typeface="+mj-ea"/>
                          <a:ea typeface="+mj-ea"/>
                          <a:cs typeface="+mn-cs"/>
                        </a:rPr>
                        <a:t>時間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自分の食事を自分で作れるようになることは自らの健康や元気に暮らしていくことにつながります。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60001">
                <a:tc rowSpan="5" gridSpan="2">
                  <a:txBody>
                    <a:bodyPr/>
                    <a:lstStyle/>
                    <a:p>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6000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en-US" altLang="ja-JP" sz="1000" dirty="0">
                          <a:latin typeface="ＭＳ Ｐゴシック" pitchFamily="50" charset="-128"/>
                          <a:ea typeface="ＭＳ Ｐゴシック" pitchFamily="50" charset="-128"/>
                        </a:rPr>
                        <a:t>30</a:t>
                      </a:r>
                      <a:r>
                        <a:rPr kumimoji="1" lang="ja-JP" altLang="en-US" sz="1000" dirty="0">
                          <a:latin typeface="ＭＳ Ｐゴシック" pitchFamily="50" charset="-128"/>
                          <a:ea typeface="ＭＳ Ｐゴシック" pitchFamily="50" charset="-128"/>
                        </a:rPr>
                        <a:t>人まで</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6000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平日の午前（水曜日以外）</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53149">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食材費ひとり</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600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円程度</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,000</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9497">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調理実習室、エプロン、三角巾、手拭きタオル、</a:t>
                      </a:r>
                      <a:r>
                        <a:rPr kumimoji="1" lang="ja-JP" altLang="en-US" sz="1000" dirty="0" err="1">
                          <a:latin typeface="ＭＳ Ｐゴシック" pitchFamily="50" charset="-128"/>
                          <a:ea typeface="ＭＳ Ｐゴシック" pitchFamily="50" charset="-128"/>
                        </a:rPr>
                        <a:t>ふきん</a:t>
                      </a:r>
                      <a:r>
                        <a:rPr kumimoji="1" lang="ja-JP" altLang="en-US" sz="1000" dirty="0">
                          <a:latin typeface="ＭＳ Ｐゴシック" pitchFamily="50" charset="-128"/>
                          <a:ea typeface="ＭＳ Ｐゴシック" pitchFamily="50" charset="-128"/>
                        </a:rPr>
                        <a:t>用新しいタオル１枚</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329" y="7164288"/>
            <a:ext cx="2247118" cy="1667217"/>
          </a:xfrm>
          <a:prstGeom prst="rect">
            <a:avLst/>
          </a:prstGeom>
        </p:spPr>
      </p:pic>
    </p:spTree>
    <p:extLst>
      <p:ext uri="{BB962C8B-B14F-4D97-AF65-F5344CB8AC3E}">
        <p14:creationId xmlns:p14="http://schemas.microsoft.com/office/powerpoint/2010/main" val="2321026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プレースホルダー 5"/>
          <p:cNvGraphicFramePr>
            <a:graphicFrameLocks/>
          </p:cNvGraphicFramePr>
          <p:nvPr>
            <p:extLst>
              <p:ext uri="{D42A27DB-BD31-4B8C-83A1-F6EECF244321}">
                <p14:modId xmlns:p14="http://schemas.microsoft.com/office/powerpoint/2010/main" val="41589587"/>
              </p:ext>
            </p:extLst>
          </p:nvPr>
        </p:nvGraphicFramePr>
        <p:xfrm>
          <a:off x="332656" y="251521"/>
          <a:ext cx="6192691" cy="4328280"/>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82016">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23</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9863">
                <a:tc rowSpan="2" gridSpan="2">
                  <a:txBody>
                    <a:bodyPr/>
                    <a:lstStyle/>
                    <a:p>
                      <a:pPr algn="ctr"/>
                      <a:r>
                        <a:rPr kumimoji="1" lang="en-US" altLang="ja-JP" sz="1100" b="0" dirty="0">
                          <a:latin typeface="HGS創英角ﾎﾟｯﾌﾟ体" pitchFamily="50" charset="-128"/>
                          <a:ea typeface="HGS創英角ﾎﾟｯﾌﾟ体" pitchFamily="50" charset="-128"/>
                        </a:rPr>
                        <a:t>SARAYA</a:t>
                      </a:r>
                      <a:r>
                        <a:rPr kumimoji="1" lang="ja-JP" altLang="en-US" sz="1100" b="0" dirty="0">
                          <a:latin typeface="HGS創英角ﾎﾟｯﾌﾟ体" pitchFamily="50" charset="-128"/>
                          <a:ea typeface="HGS創英角ﾎﾟｯﾌﾟ体" pitchFamily="50" charset="-128"/>
                        </a:rPr>
                        <a:t>メディカルフィットネス</a:t>
                      </a:r>
                      <a:endParaRPr kumimoji="1" lang="en-US" altLang="ja-JP" sz="1100" b="0" dirty="0">
                        <a:latin typeface="HGS創英角ﾎﾟｯﾌﾟ体" pitchFamily="50" charset="-128"/>
                        <a:ea typeface="HGS創英角ﾎﾟｯﾌﾟ体" pitchFamily="50" charset="-128"/>
                      </a:endParaRPr>
                    </a:p>
                    <a:p>
                      <a:pPr algn="ctr"/>
                      <a:r>
                        <a:rPr kumimoji="1" lang="ja-JP" altLang="en-US" sz="1200" b="0" dirty="0">
                          <a:latin typeface="HGS創英角ﾎﾟｯﾌﾟ体" pitchFamily="50" charset="-128"/>
                          <a:ea typeface="HGS創英角ﾎﾟｯﾌﾟ体" pitchFamily="50" charset="-128"/>
                        </a:rPr>
                        <a:t>ビタレーザ</a:t>
                      </a:r>
                      <a:endParaRPr kumimoji="1" lang="en-US" altLang="ja-JP" sz="12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代表　岩田 寛紀</a:t>
                      </a:r>
                      <a:endParaRPr kumimoji="1" lang="en-US" altLang="ja-JP" sz="1600" b="0" dirty="0">
                        <a:latin typeface="HGS創英角ﾎﾟｯﾌﾟ体" pitchFamily="50" charset="-128"/>
                        <a:ea typeface="HGS創英角ﾎﾟｯﾌﾟ体" pitchFamily="50" charset="-128"/>
                      </a:endParaRPr>
                    </a:p>
                    <a:p>
                      <a:pPr algn="ctr"/>
                      <a:r>
                        <a:rPr kumimoji="1" lang="ja-JP" altLang="en-US" sz="900" b="0" dirty="0">
                          <a:latin typeface="HGS創英角ﾎﾟｯﾌﾟ体" pitchFamily="50" charset="-128"/>
                          <a:ea typeface="HGS創英角ﾎﾟｯﾌﾟ体" pitchFamily="50" charset="-128"/>
                        </a:rPr>
                        <a:t>　　　　　（いわた　ひろき）</a:t>
                      </a:r>
                      <a:endParaRPr kumimoji="1" lang="ja-JP" altLang="en-US"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いきいきウォーキング</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90</a:t>
                      </a:r>
                      <a:r>
                        <a:rPr kumimoji="1" lang="ja-JP" altLang="en-US" sz="1000" dirty="0">
                          <a:latin typeface="+mn-ea"/>
                          <a:ea typeface="+mn-ea"/>
                        </a:rPr>
                        <a:t>分</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歩き方・姿勢改善・ウォーキングに関するエクササイズなどを行います。</a:t>
                      </a:r>
                      <a:endParaRPr kumimoji="1" lang="en-US" altLang="ja-JP" sz="900" dirty="0">
                        <a:latin typeface="+mj-ea"/>
                        <a:ea typeface="+mj-ea"/>
                      </a:endParaRPr>
                    </a:p>
                    <a:p>
                      <a:r>
                        <a:rPr kumimoji="1" lang="ja-JP" altLang="en-US" sz="900" dirty="0">
                          <a:latin typeface="+mj-ea"/>
                          <a:ea typeface="+mj-ea"/>
                        </a:rPr>
                        <a:t>靴選び、靴の履き方も教えます。</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175321">
                <a:tc gridSpan="2" vMerge="1">
                  <a:txBody>
                    <a:bodyPr/>
                    <a:lstStyle/>
                    <a:p>
                      <a:endParaRPr kumimoji="1" lang="ja-JP" altLang="en-US"/>
                    </a:p>
                  </a:txBody>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生涯現役！肩・腰・膝</a:t>
                      </a:r>
                      <a:endParaRPr kumimoji="1" lang="en-US" altLang="ja-JP" sz="1200" dirty="0">
                        <a:latin typeface="HG創英角ﾎﾟｯﾌﾟ体" pitchFamily="49" charset="-128"/>
                        <a:ea typeface="HG創英角ﾎﾟｯﾌﾟ体" pitchFamily="49"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90</a:t>
                      </a:r>
                      <a:r>
                        <a:rPr kumimoji="1" lang="ja-JP" altLang="en-US" sz="1000" dirty="0">
                          <a:latin typeface="+mn-ea"/>
                          <a:ea typeface="+mn-ea"/>
                        </a:rPr>
                        <a:t>分</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9EDF4"/>
                    </a:solidFill>
                  </a:tcPr>
                </a:tc>
                <a:tc rowSpan="2" hMerge="1">
                  <a:txBody>
                    <a:bodyPr/>
                    <a:lstStyle/>
                    <a:p>
                      <a:endParaRPr kumimoji="1" lang="ja-JP" altLang="en-US"/>
                    </a:p>
                  </a:txBody>
                  <a:tcPr/>
                </a:tc>
                <a:tc rowSpan="2">
                  <a:txBody>
                    <a:bodyPr/>
                    <a:lstStyle/>
                    <a:p>
                      <a:r>
                        <a:rPr kumimoji="1" lang="ja-JP" altLang="en-US" sz="900" dirty="0">
                          <a:latin typeface="+mj-ea"/>
                          <a:ea typeface="+mj-ea"/>
                        </a:rPr>
                        <a:t>肩・腰・膝に痛みがある、不安があるという人にお勧めです。一生涯付き合っていく自分の身体を現役の状態に保ちましょう。</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3786689793"/>
                  </a:ext>
                </a:extLst>
              </a:tr>
              <a:tr h="364975">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メディカルフィットネスとして、子ども、高齢者、アスリート、企業など皆様の健康を専門性の高いスタッフが知識と技術でしっかりサポートしています。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予防医学の観点から、より多くの人に健康や運動の重要性をお伝えします。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vMerge="1">
                  <a:txBody>
                    <a:bodyPr/>
                    <a:lstStyle/>
                    <a:p>
                      <a:endParaRPr kumimoji="1" lang="ja-JP" altLang="en-US"/>
                    </a:p>
                  </a:txBody>
                  <a:tcPr/>
                </a:tc>
                <a:tc vMerge="1">
                  <a:txBody>
                    <a:bodyPr/>
                    <a:lstStyle/>
                    <a:p>
                      <a:endParaRPr kumimoji="1" lang="ja-JP" altLang="en-US" sz="9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60039">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健康はまず呼吸から　</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私たちは１日に</a:t>
                      </a:r>
                      <a:r>
                        <a:rPr kumimoji="1" lang="en-US" altLang="ja-JP" sz="900" dirty="0">
                          <a:latin typeface="+mj-ea"/>
                          <a:ea typeface="+mj-ea"/>
                        </a:rPr>
                        <a:t>20,000</a:t>
                      </a:r>
                      <a:r>
                        <a:rPr kumimoji="1" lang="ja-JP" altLang="en-US" sz="900" dirty="0">
                          <a:latin typeface="+mj-ea"/>
                          <a:ea typeface="+mj-ea"/>
                        </a:rPr>
                        <a:t>回以上呼吸をしています。間違った筋肉を使い呼吸をすれば、身体に不具合が出ます。身体能力を最大限に活かすための呼吸を教えます。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726758599"/>
                  </a:ext>
                </a:extLst>
              </a:tr>
              <a:tr h="235087">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235087">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en-US" altLang="ja-JP" sz="1000" dirty="0">
                          <a:latin typeface="ＭＳ Ｐゴシック" pitchFamily="50" charset="-128"/>
                          <a:ea typeface="ＭＳ Ｐゴシック" pitchFamily="50" charset="-128"/>
                        </a:rPr>
                        <a:t>5</a:t>
                      </a:r>
                      <a:r>
                        <a:rPr kumimoji="1" lang="ja-JP" altLang="en-US" sz="1000" dirty="0">
                          <a:latin typeface="ＭＳ Ｐゴシック" pitchFamily="50" charset="-128"/>
                          <a:ea typeface="ＭＳ Ｐゴシック" pitchFamily="50" charset="-128"/>
                        </a:rPr>
                        <a:t>～</a:t>
                      </a:r>
                      <a:r>
                        <a:rPr kumimoji="1" lang="en-US" altLang="ja-JP" sz="1000" dirty="0">
                          <a:latin typeface="ＭＳ Ｐゴシック" pitchFamily="50" charset="-128"/>
                          <a:ea typeface="ＭＳ Ｐゴシック" pitchFamily="50" charset="-128"/>
                        </a:rPr>
                        <a:t>20</a:t>
                      </a:r>
                      <a:r>
                        <a:rPr kumimoji="1" lang="ja-JP" altLang="en-US" sz="1000" dirty="0">
                          <a:latin typeface="ＭＳ Ｐゴシック" pitchFamily="50" charset="-128"/>
                          <a:ea typeface="ＭＳ Ｐゴシック" pitchFamily="50" charset="-128"/>
                        </a:rPr>
                        <a:t>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268894">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いつでも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615109">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579157">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動きやすい服装</a:t>
                      </a:r>
                      <a:endParaRPr kumimoji="1" lang="en-US" altLang="ja-JP" sz="1000" dirty="0">
                        <a:latin typeface="ＭＳ Ｐゴシック" pitchFamily="50" charset="-128"/>
                        <a:ea typeface="ＭＳ Ｐゴシック"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sp>
        <p:nvSpPr>
          <p:cNvPr id="3" name="テキスト ボックス 2"/>
          <p:cNvSpPr txBox="1"/>
          <p:nvPr/>
        </p:nvSpPr>
        <p:spPr>
          <a:xfrm>
            <a:off x="3245085" y="8831505"/>
            <a:ext cx="654763" cy="276999"/>
          </a:xfrm>
          <a:prstGeom prst="rect">
            <a:avLst/>
          </a:prstGeom>
          <a:noFill/>
        </p:spPr>
        <p:txBody>
          <a:bodyPr wrap="square" rtlCol="0">
            <a:spAutoFit/>
          </a:bodyPr>
          <a:lstStyle/>
          <a:p>
            <a:pPr algn="ctr"/>
            <a:r>
              <a:rPr kumimoji="1" lang="en-US" altLang="ja-JP" sz="1200" dirty="0"/>
              <a:t>P16</a:t>
            </a:r>
            <a:endParaRPr kumimoji="1" lang="ja-JP" altLang="en-US" sz="1200"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0768" y="2699347"/>
            <a:ext cx="1374770" cy="1031077"/>
          </a:xfrm>
          <a:prstGeom prst="rect">
            <a:avLst/>
          </a:prstGeom>
          <a:ln>
            <a:noFill/>
          </a:ln>
          <a:effectLst>
            <a:softEdge rad="112500"/>
          </a:effectLst>
        </p:spPr>
      </p:pic>
      <p:pic>
        <p:nvPicPr>
          <p:cNvPr id="6" name="図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04664" y="3275856"/>
            <a:ext cx="1657300" cy="1242975"/>
          </a:xfrm>
          <a:prstGeom prst="rect">
            <a:avLst/>
          </a:prstGeom>
          <a:effectLst>
            <a:softEdge rad="31750"/>
          </a:effectLst>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088" y="2666989"/>
            <a:ext cx="641226" cy="641226"/>
          </a:xfrm>
          <a:prstGeom prst="rect">
            <a:avLst/>
          </a:prstGeom>
        </p:spPr>
      </p:pic>
      <p:sp>
        <p:nvSpPr>
          <p:cNvPr id="12" name="星 5 11"/>
          <p:cNvSpPr/>
          <p:nvPr/>
        </p:nvSpPr>
        <p:spPr>
          <a:xfrm rot="803005">
            <a:off x="2072584" y="3802606"/>
            <a:ext cx="377300" cy="415925"/>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星 5 12"/>
          <p:cNvSpPr/>
          <p:nvPr/>
        </p:nvSpPr>
        <p:spPr>
          <a:xfrm rot="803005">
            <a:off x="2379211" y="4152274"/>
            <a:ext cx="288032" cy="314617"/>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4" name="図プレースホルダー 5"/>
          <p:cNvGraphicFramePr>
            <a:graphicFrameLocks/>
          </p:cNvGraphicFramePr>
          <p:nvPr>
            <p:extLst>
              <p:ext uri="{D42A27DB-BD31-4B8C-83A1-F6EECF244321}">
                <p14:modId xmlns:p14="http://schemas.microsoft.com/office/powerpoint/2010/main" val="3126446238"/>
              </p:ext>
            </p:extLst>
          </p:nvPr>
        </p:nvGraphicFramePr>
        <p:xfrm>
          <a:off x="375191" y="4687786"/>
          <a:ext cx="6192691" cy="4139310"/>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82016">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24</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792230">
                <a:tc gridSpan="2">
                  <a:txBody>
                    <a:bodyPr/>
                    <a:lstStyle/>
                    <a:p>
                      <a:pPr algn="ctr"/>
                      <a:r>
                        <a:rPr kumimoji="1" lang="ja-JP" altLang="en-US" sz="1600" b="0" dirty="0">
                          <a:latin typeface="HGS創英角ﾎﾟｯﾌﾟ体" pitchFamily="50" charset="-128"/>
                          <a:ea typeface="HGS創英角ﾎﾟｯﾌﾟ体" pitchFamily="50" charset="-128"/>
                        </a:rPr>
                        <a:t>心ヨーガ</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福森　麻美</a:t>
                      </a:r>
                      <a:endParaRPr kumimoji="1" lang="en-US" altLang="ja-JP" sz="1600" b="0" dirty="0">
                        <a:latin typeface="HGS創英角ﾎﾟｯﾌﾟ体" pitchFamily="50" charset="-128"/>
                        <a:ea typeface="HGS創英角ﾎﾟｯﾌﾟ体" pitchFamily="50" charset="-128"/>
                      </a:endParaRPr>
                    </a:p>
                    <a:p>
                      <a:pPr algn="ctr"/>
                      <a:r>
                        <a:rPr kumimoji="1" lang="ja-JP" altLang="en-US" sz="900" b="0" dirty="0">
                          <a:latin typeface="HGS創英角ﾎﾟｯﾌﾟ体" pitchFamily="50" charset="-128"/>
                          <a:ea typeface="HGS創英角ﾎﾟｯﾌﾟ体" pitchFamily="50" charset="-128"/>
                        </a:rPr>
                        <a:t>（ふくもり　まみ）</a:t>
                      </a:r>
                      <a:endParaRPr kumimoji="1" lang="en-US" altLang="ja-JP" sz="900" b="0" dirty="0">
                        <a:latin typeface="HGS創英角ﾎﾟｯﾌﾟ体" pitchFamily="50" charset="-128"/>
                        <a:ea typeface="HGS創英角ﾎﾟｯﾌﾟ体"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ヨーガ指導歴１０年以上。ヨーガセラピーはインドの伝統的なヨーガ技法を基本とした健康促進法で、持病のある方、体力に不安な方も安心して実習可能です。自己コントロール力や体力を高めるお手伝いをさせていただき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ヨーガセラピー</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70</a:t>
                      </a:r>
                      <a:r>
                        <a:rPr kumimoji="1" lang="ja-JP" altLang="en-US" sz="1000" dirty="0">
                          <a:latin typeface="+mn-ea"/>
                          <a:ea typeface="+mn-ea"/>
                        </a:rPr>
                        <a:t>分</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伝統的なヨーガ技法（対位法・呼吸法）で心身に適度な負荷をかけることで、あらゆる感覚器の自己客観視力を高め、ストレス対処能力を向上し、病気を予防しましょう！</a:t>
                      </a:r>
                      <a:endParaRPr kumimoji="1" lang="en-US" altLang="ja-JP" sz="900" dirty="0">
                        <a:latin typeface="+mj-ea"/>
                        <a:ea typeface="+mj-ea"/>
                      </a:endParaRP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35087">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一般成人、高齢者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235087">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en-US" altLang="ja-JP" sz="1000" dirty="0">
                          <a:latin typeface="ＭＳ Ｐゴシック" pitchFamily="50" charset="-128"/>
                          <a:ea typeface="ＭＳ Ｐゴシック" pitchFamily="50" charset="-128"/>
                        </a:rPr>
                        <a:t>5</a:t>
                      </a:r>
                      <a:r>
                        <a:rPr kumimoji="1" lang="ja-JP" altLang="en-US" sz="1000" dirty="0">
                          <a:latin typeface="ＭＳ Ｐゴシック" pitchFamily="50" charset="-128"/>
                          <a:ea typeface="ＭＳ Ｐゴシック" pitchFamily="50" charset="-128"/>
                        </a:rPr>
                        <a:t>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268894">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木曜日以外要相談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615109">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7</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579157">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ヨガマット、なければバスタオル</a:t>
                      </a:r>
                      <a:endParaRPr kumimoji="1" lang="en-US" altLang="ja-JP" sz="1000" dirty="0">
                        <a:latin typeface="ＭＳ Ｐゴシック" pitchFamily="50" charset="-128"/>
                        <a:ea typeface="ＭＳ Ｐゴシック"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pic>
        <p:nvPicPr>
          <p:cNvPr id="4" name="図 3"/>
          <p:cNvPicPr>
            <a:picLocks noChangeAspect="1"/>
          </p:cNvPicPr>
          <p:nvPr/>
        </p:nvPicPr>
        <p:blipFill rotWithShape="1">
          <a:blip r:embed="rId6" cstate="print">
            <a:extLst>
              <a:ext uri="{28A0092B-C50C-407E-A947-70E740481C1C}">
                <a14:useLocalDpi xmlns:a14="http://schemas.microsoft.com/office/drawing/2010/main" val="0"/>
              </a:ext>
            </a:extLst>
          </a:blip>
          <a:srcRect l="13374" t="45936" r="22351" b="32094"/>
          <a:stretch/>
        </p:blipFill>
        <p:spPr>
          <a:xfrm>
            <a:off x="368742" y="6917089"/>
            <a:ext cx="1482873" cy="816637"/>
          </a:xfrm>
          <a:prstGeom prst="rect">
            <a:avLst/>
          </a:prstGeom>
        </p:spPr>
      </p:pic>
      <p:pic>
        <p:nvPicPr>
          <p:cNvPr id="7" name="図 6"/>
          <p:cNvPicPr>
            <a:picLocks noChangeAspect="1"/>
          </p:cNvPicPr>
          <p:nvPr/>
        </p:nvPicPr>
        <p:blipFill rotWithShape="1">
          <a:blip r:embed="rId7" cstate="print">
            <a:extLst>
              <a:ext uri="{28A0092B-C50C-407E-A947-70E740481C1C}">
                <a14:useLocalDpi xmlns:a14="http://schemas.microsoft.com/office/drawing/2010/main" val="0"/>
              </a:ext>
            </a:extLst>
          </a:blip>
          <a:srcRect l="16800" t="27563" r="9401" b="40937"/>
          <a:stretch/>
        </p:blipFill>
        <p:spPr>
          <a:xfrm>
            <a:off x="1412776" y="7751175"/>
            <a:ext cx="1286968" cy="1078126"/>
          </a:xfrm>
          <a:prstGeom prst="rect">
            <a:avLst/>
          </a:prstGeom>
        </p:spPr>
      </p:pic>
    </p:spTree>
    <p:extLst>
      <p:ext uri="{BB962C8B-B14F-4D97-AF65-F5344CB8AC3E}">
        <p14:creationId xmlns:p14="http://schemas.microsoft.com/office/powerpoint/2010/main" val="101641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プレースホルダー 5"/>
          <p:cNvGraphicFramePr>
            <a:graphicFrameLocks/>
          </p:cNvGraphicFramePr>
          <p:nvPr>
            <p:extLst>
              <p:ext uri="{D42A27DB-BD31-4B8C-83A1-F6EECF244321}">
                <p14:modId xmlns:p14="http://schemas.microsoft.com/office/powerpoint/2010/main" val="3676288724"/>
              </p:ext>
            </p:extLst>
          </p:nvPr>
        </p:nvGraphicFramePr>
        <p:xfrm>
          <a:off x="245916" y="164847"/>
          <a:ext cx="6425113" cy="4842791"/>
        </p:xfrm>
        <a:graphic>
          <a:graphicData uri="http://schemas.openxmlformats.org/drawingml/2006/table">
            <a:tbl>
              <a:tblPr firstRow="1" bandRow="1">
                <a:tableStyleId>{5C22544A-7EE6-4342-B048-85BDC9FD1C3A}</a:tableStyleId>
              </a:tblPr>
              <a:tblGrid>
                <a:gridCol w="1298805">
                  <a:extLst>
                    <a:ext uri="{9D8B030D-6E8A-4147-A177-3AD203B41FA5}">
                      <a16:colId xmlns:a16="http://schemas.microsoft.com/office/drawing/2014/main" val="20000"/>
                    </a:ext>
                  </a:extLst>
                </a:gridCol>
                <a:gridCol w="1298805">
                  <a:extLst>
                    <a:ext uri="{9D8B030D-6E8A-4147-A177-3AD203B41FA5}">
                      <a16:colId xmlns:a16="http://schemas.microsoft.com/office/drawing/2014/main" val="20001"/>
                    </a:ext>
                  </a:extLst>
                </a:gridCol>
                <a:gridCol w="1702191">
                  <a:extLst>
                    <a:ext uri="{9D8B030D-6E8A-4147-A177-3AD203B41FA5}">
                      <a16:colId xmlns:a16="http://schemas.microsoft.com/office/drawing/2014/main" val="20002"/>
                    </a:ext>
                  </a:extLst>
                </a:gridCol>
                <a:gridCol w="2125312">
                  <a:extLst>
                    <a:ext uri="{9D8B030D-6E8A-4147-A177-3AD203B41FA5}">
                      <a16:colId xmlns:a16="http://schemas.microsoft.com/office/drawing/2014/main" val="20004"/>
                    </a:ext>
                  </a:extLst>
                </a:gridCol>
              </a:tblGrid>
              <a:tr h="379955">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25</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13774">
                <a:tc rowSpan="4" gridSpan="2">
                  <a:txBody>
                    <a:bodyPr/>
                    <a:lstStyle/>
                    <a:p>
                      <a:pPr algn="ctr"/>
                      <a:r>
                        <a:rPr kumimoji="1" lang="ja-JP" altLang="en-US" sz="1400" b="0" dirty="0">
                          <a:latin typeface="HGS創英角ﾎﾟｯﾌﾟ体" pitchFamily="50" charset="-128"/>
                          <a:ea typeface="HGS創英角ﾎﾟｯﾌﾟ体" pitchFamily="50" charset="-128"/>
                        </a:rPr>
                        <a:t>ヨガリコ</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石橋　ゆかり</a:t>
                      </a:r>
                      <a:endParaRPr kumimoji="1" lang="en-US" altLang="ja-JP" sz="1600" b="0" dirty="0">
                        <a:latin typeface="HGS創英角ﾎﾟｯﾌﾟ体" pitchFamily="50" charset="-128"/>
                        <a:ea typeface="HGS創英角ﾎﾟｯﾌﾟ体" pitchFamily="50" charset="-128"/>
                      </a:endParaRPr>
                    </a:p>
                    <a:p>
                      <a:pPr algn="ctr"/>
                      <a:r>
                        <a:rPr kumimoji="1" lang="ja-JP" altLang="en-US" sz="900" b="0" dirty="0">
                          <a:latin typeface="HGS創英角ﾎﾟｯﾌﾟ体" pitchFamily="50" charset="-128"/>
                          <a:ea typeface="HGS創英角ﾎﾟｯﾌﾟ体" pitchFamily="50" charset="-128"/>
                        </a:rPr>
                        <a:t>（いしばし　ゆかり）</a:t>
                      </a:r>
                      <a:endParaRPr kumimoji="1" lang="en-US" altLang="ja-JP" sz="900" b="0" dirty="0">
                        <a:latin typeface="HGS創英角ﾎﾟｯﾌﾟ体" pitchFamily="50" charset="-128"/>
                        <a:ea typeface="HGS創英角ﾎﾟｯﾌﾟ体" pitchFamily="50" charset="-128"/>
                      </a:endParaRPr>
                    </a:p>
                    <a:p>
                      <a:pPr algn="ctr"/>
                      <a:endParaRPr kumimoji="1" lang="en-US" altLang="ja-JP" sz="900" b="0" dirty="0">
                        <a:latin typeface="HGS創英角ﾎﾟｯﾌﾟ体" pitchFamily="50" charset="-128"/>
                        <a:ea typeface="HGS創英角ﾎﾟｯﾌﾟ体" pitchFamily="50" charset="-128"/>
                      </a:endParaRPr>
                    </a:p>
                    <a:p>
                      <a:pPr algn="ctr"/>
                      <a:endParaRPr kumimoji="1" lang="ja-JP" altLang="en-US" sz="1600" b="0" dirty="0">
                        <a:latin typeface="HGS創英角ﾎﾟｯﾌﾟ体" pitchFamily="50" charset="-128"/>
                        <a:ea typeface="HGS創英角ﾎﾟｯﾌﾟ体"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28</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歳でバセドウ病、</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31</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歳で乳がんになり、この頃、長いうつ状態に。</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治療中に、ヨガやシルクタッチ整体に出会い、笑顔を取り戻していきました。</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その後、出産に至る道のりや産後の経験など、私が元気になるためにしてきたことを活かし、レッスンいたします♪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アナタも元気になる体験をしてみませんか。</a:t>
                      </a:r>
                      <a:endParaRPr kumimoji="1" lang="ja-JP" alt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4" hMerge="1">
                  <a:txBody>
                    <a:bodyPr/>
                    <a:lstStyle/>
                    <a:p>
                      <a:endParaRPr kumimoji="1" lang="ja-JP" altLang="en-US"/>
                    </a:p>
                  </a:txBody>
                  <a:tcPr/>
                </a:tc>
                <a:tc>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しあわせヨガ</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en-US" altLang="ja-JP" sz="900" dirty="0">
                          <a:latin typeface="+mj-ea"/>
                          <a:ea typeface="+mj-ea"/>
                        </a:rPr>
                        <a:t>【</a:t>
                      </a:r>
                      <a:r>
                        <a:rPr kumimoji="1" lang="ja-JP" altLang="en-US" sz="900" dirty="0">
                          <a:latin typeface="+mj-ea"/>
                          <a:ea typeface="+mj-ea"/>
                        </a:rPr>
                        <a:t>まずは優しく深呼吸</a:t>
                      </a:r>
                      <a:r>
                        <a:rPr kumimoji="1" lang="en-US" altLang="ja-JP" sz="900" dirty="0">
                          <a:latin typeface="+mj-ea"/>
                          <a:ea typeface="+mj-ea"/>
                        </a:rPr>
                        <a:t>】</a:t>
                      </a:r>
                    </a:p>
                    <a:p>
                      <a:r>
                        <a:rPr kumimoji="1" lang="ja-JP" altLang="en-US" sz="900" dirty="0">
                          <a:latin typeface="+mj-ea"/>
                          <a:ea typeface="+mj-ea"/>
                        </a:rPr>
                        <a:t>あらゆるところを伸ばしたり、縮めたり、ゆったりと体を動かしていきます。リフレッシュ＆リラックス♪</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2066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en-US" altLang="ja-JP" sz="900" kern="1200" dirty="0">
                          <a:solidFill>
                            <a:schemeClr val="dk1"/>
                          </a:solidFill>
                          <a:latin typeface="+mj-ea"/>
                          <a:ea typeface="+mn-ea"/>
                          <a:cs typeface="+mn-cs"/>
                        </a:rPr>
                        <a:t>No2</a:t>
                      </a:r>
                      <a:endParaRPr kumimoji="1" lang="en-US" altLang="ja-JP" sz="900" kern="1200" dirty="0">
                        <a:solidFill>
                          <a:schemeClr val="dk1"/>
                        </a:solidFill>
                        <a:latin typeface="HGP創英角ﾎﾟｯﾌﾟ体" panose="040B0A00000000000000" pitchFamily="50" charset="-128"/>
                        <a:ea typeface="HGP創英角ﾎﾟｯﾌﾟ体" panose="040B0A00000000000000" pitchFamily="50" charset="-128"/>
                        <a:cs typeface="+mn-cs"/>
                      </a:endParaRPr>
                    </a:p>
                    <a:p>
                      <a:r>
                        <a:rPr kumimoji="1" lang="ja-JP" altLang="en-US" sz="1200" dirty="0">
                          <a:latin typeface="HG創英角ﾎﾟｯﾌﾟ体" panose="040B0A09000000000000" pitchFamily="49" charset="-128"/>
                          <a:ea typeface="HG創英角ﾎﾟｯﾌﾟ体" panose="040B0A09000000000000" pitchFamily="49" charset="-128"/>
                        </a:rPr>
                        <a:t>「未来のお守り」</a:t>
                      </a:r>
                      <a:endParaRPr kumimoji="1" lang="en-US" altLang="ja-JP" sz="1200" dirty="0">
                        <a:latin typeface="HG創英角ﾎﾟｯﾌﾟ体" panose="040B0A09000000000000" pitchFamily="49" charset="-128"/>
                        <a:ea typeface="HG創英角ﾎﾟｯﾌﾟ体" panose="040B0A09000000000000" pitchFamily="49" charset="-128"/>
                      </a:endParaRPr>
                    </a:p>
                    <a:p>
                      <a:pPr algn="l"/>
                      <a:r>
                        <a:rPr kumimoji="1" lang="ja-JP" altLang="en-US" sz="1000" dirty="0">
                          <a:latin typeface="HG創英角ﾎﾟｯﾌﾟ体" panose="040B0A09000000000000" pitchFamily="49" charset="-128"/>
                          <a:ea typeface="HG創英角ﾎﾟｯﾌﾟ体" panose="040B0A09000000000000" pitchFamily="49" charset="-128"/>
                        </a:rPr>
                        <a:t>～乳がんになった</a:t>
                      </a:r>
                      <a:endParaRPr kumimoji="1" lang="en-US" altLang="ja-JP" sz="1000" dirty="0">
                        <a:latin typeface="HG創英角ﾎﾟｯﾌﾟ体" panose="040B0A09000000000000" pitchFamily="49" charset="-128"/>
                        <a:ea typeface="HG創英角ﾎﾟｯﾌﾟ体" panose="040B0A09000000000000" pitchFamily="49" charset="-128"/>
                      </a:endParaRPr>
                    </a:p>
                    <a:p>
                      <a:pPr algn="l"/>
                      <a:r>
                        <a:rPr kumimoji="1" lang="ja-JP" altLang="en-US" sz="1000" dirty="0">
                          <a:latin typeface="HG創英角ﾎﾟｯﾌﾟ体" panose="040B0A09000000000000" pitchFamily="49" charset="-128"/>
                          <a:ea typeface="HG創英角ﾎﾟｯﾌﾟ体" panose="040B0A09000000000000" pitchFamily="49" charset="-128"/>
                        </a:rPr>
                        <a:t>　　　　私の希望の道～</a:t>
                      </a:r>
                      <a:endParaRPr kumimoji="1" lang="en-US" altLang="ja-JP" sz="1000" dirty="0">
                        <a:latin typeface="HG創英角ﾎﾟｯﾌﾟ体" panose="040B0A09000000000000" pitchFamily="49" charset="-128"/>
                        <a:ea typeface="HG創英角ﾎﾟｯﾌﾟ体" panose="040B0A09000000000000" pitchFamily="49" charset="-128"/>
                      </a:endParaRPr>
                    </a:p>
                    <a:p>
                      <a:pPr algn="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r>
                        <a:rPr kumimoji="1" lang="en-US" altLang="ja-JP" sz="900" dirty="0">
                          <a:latin typeface="+mj-ea"/>
                          <a:ea typeface="+mj-ea"/>
                        </a:rPr>
                        <a:t>【</a:t>
                      </a:r>
                      <a:r>
                        <a:rPr kumimoji="1" lang="ja-JP" altLang="en-US" sz="900" dirty="0">
                          <a:latin typeface="+mj-ea"/>
                          <a:ea typeface="+mj-ea"/>
                        </a:rPr>
                        <a:t>病になっても夢は諦めたくない！</a:t>
                      </a:r>
                      <a:r>
                        <a:rPr kumimoji="1" lang="en-US" altLang="ja-JP" sz="900" dirty="0">
                          <a:latin typeface="+mj-ea"/>
                          <a:ea typeface="+mj-ea"/>
                        </a:rPr>
                        <a:t>】</a:t>
                      </a:r>
                    </a:p>
                    <a:p>
                      <a:r>
                        <a:rPr kumimoji="1" lang="ja-JP" altLang="en-US" sz="900" dirty="0">
                          <a:latin typeface="+mj-ea"/>
                          <a:ea typeface="+mj-ea"/>
                        </a:rPr>
                        <a:t>２度の大病を経験し、その後の結婚や出産への道のりを体験談を交えたお話会でお伝えします。</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4085073952"/>
                  </a:ext>
                </a:extLst>
              </a:tr>
              <a:tr h="540706">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親子</a:t>
                      </a:r>
                      <a:r>
                        <a:rPr kumimoji="1" lang="en-US" altLang="ja-JP" sz="1200" dirty="0">
                          <a:latin typeface="HG創英角ﾎﾟｯﾌﾟ体" pitchFamily="49" charset="-128"/>
                          <a:ea typeface="HG創英角ﾎﾟｯﾌﾟ体" pitchFamily="49" charset="-128"/>
                        </a:rPr>
                        <a:t>de</a:t>
                      </a:r>
                      <a:r>
                        <a:rPr kumimoji="1" lang="ja-JP" altLang="en-US" sz="1200" dirty="0">
                          <a:latin typeface="HG創英角ﾎﾟｯﾌﾟ体" pitchFamily="49" charset="-128"/>
                          <a:ea typeface="HG創英角ﾎﾟｯﾌﾟ体" pitchFamily="49" charset="-128"/>
                        </a:rPr>
                        <a:t>ヨガ</a:t>
                      </a:r>
                      <a:endParaRPr kumimoji="1" lang="en-US" altLang="ja-JP" sz="1200" dirty="0">
                        <a:latin typeface="HG創英角ﾎﾟｯﾌﾟ体" pitchFamily="49" charset="-128"/>
                        <a:ea typeface="HG創英角ﾎﾟｯﾌﾟ体" pitchFamily="49"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en-US" altLang="ja-JP" sz="900" dirty="0">
                          <a:latin typeface="+mj-ea"/>
                          <a:ea typeface="+mj-ea"/>
                        </a:rPr>
                        <a:t>【</a:t>
                      </a:r>
                      <a:r>
                        <a:rPr kumimoji="1" lang="ja-JP" altLang="en-US" sz="900" dirty="0">
                          <a:latin typeface="+mj-ea"/>
                          <a:ea typeface="+mj-ea"/>
                        </a:rPr>
                        <a:t>親子のとっておきのコミュニケーション</a:t>
                      </a:r>
                      <a:r>
                        <a:rPr kumimoji="1" lang="en-US" altLang="ja-JP" sz="900" dirty="0">
                          <a:latin typeface="+mj-ea"/>
                          <a:ea typeface="+mj-ea"/>
                        </a:rPr>
                        <a:t>】</a:t>
                      </a:r>
                    </a:p>
                    <a:p>
                      <a:r>
                        <a:rPr kumimoji="1" lang="ja-JP" altLang="en-US" sz="900" dirty="0">
                          <a:latin typeface="+mj-ea"/>
                          <a:ea typeface="+mj-ea"/>
                        </a:rPr>
                        <a:t>体と体が触れる安心感。あたたかいスキンシップの時間を作ります。</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786689793"/>
                  </a:ext>
                </a:extLst>
              </a:tr>
              <a:tr h="730683">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No4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シルクタッチ</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　　　セルフ整体　</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r>
                        <a:rPr kumimoji="1" lang="ja-JP" altLang="en-US" sz="900" dirty="0">
                          <a:latin typeface="+mj-ea"/>
                          <a:ea typeface="+mj-ea"/>
                        </a:rPr>
                        <a:t>「硬いところはありませんか？」</a:t>
                      </a:r>
                      <a:endParaRPr kumimoji="1" lang="en-US" altLang="ja-JP" sz="900" dirty="0">
                        <a:latin typeface="+mj-ea"/>
                        <a:ea typeface="+mj-ea"/>
                      </a:endParaRPr>
                    </a:p>
                    <a:p>
                      <a:r>
                        <a:rPr kumimoji="1" lang="ja-JP" altLang="en-US" sz="900" dirty="0">
                          <a:latin typeface="+mj-ea"/>
                          <a:ea typeface="+mj-ea"/>
                        </a:rPr>
                        <a:t>自分で自分を緩めほぐし、柔らかく整えていく「シルクタッチケア」の秘訣を伝授します！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2726758599"/>
                  </a:ext>
                </a:extLst>
              </a:tr>
              <a:tr h="233819">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kumimoji="1" lang="ja-JP" altLang="en-US" sz="10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どなたでも</a:t>
                      </a:r>
                      <a:endParaRPr kumimoji="1" lang="ja-JP" altLang="en-US" sz="9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264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kumimoji="1" lang="ja-JP" altLang="en-US" sz="1000" dirty="0">
                          <a:latin typeface="ＭＳ Ｐゴシック" pitchFamily="50" charset="-128"/>
                          <a:ea typeface="ＭＳ Ｐゴシック" pitchFamily="50" charset="-128"/>
                        </a:rPr>
                        <a:t>制限なし</a:t>
                      </a:r>
                      <a:endParaRPr kumimoji="1" lang="ja-JP" altLang="en-US" sz="9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3819">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endParaRPr kumimoji="1" lang="ja-JP" altLang="en-US" sz="9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3819">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endParaRPr kumimoji="1" lang="ja-JP" altLang="en-US" sz="9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612985">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kumimoji="1" lang="ja-JP" altLang="en-US" sz="1000" dirty="0">
                          <a:latin typeface="ＭＳ Ｐゴシック" pitchFamily="50" charset="-128"/>
                          <a:ea typeface="ＭＳ Ｐゴシック" pitchFamily="50" charset="-128"/>
                        </a:rPr>
                        <a:t>内容により後日連絡</a:t>
                      </a:r>
                      <a:endParaRPr kumimoji="1" lang="en-US" altLang="ja-JP" sz="1000" dirty="0">
                        <a:latin typeface="ＭＳ Ｐゴシック" pitchFamily="50" charset="-128"/>
                        <a:ea typeface="ＭＳ Ｐゴシック"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3" name="テキスト ボックス 2"/>
          <p:cNvSpPr txBox="1"/>
          <p:nvPr/>
        </p:nvSpPr>
        <p:spPr>
          <a:xfrm>
            <a:off x="3245085" y="8831505"/>
            <a:ext cx="654763" cy="276999"/>
          </a:xfrm>
          <a:prstGeom prst="rect">
            <a:avLst/>
          </a:prstGeom>
          <a:noFill/>
        </p:spPr>
        <p:txBody>
          <a:bodyPr wrap="square" rtlCol="0">
            <a:spAutoFit/>
          </a:bodyPr>
          <a:lstStyle/>
          <a:p>
            <a:pPr algn="ctr"/>
            <a:r>
              <a:rPr kumimoji="1" lang="en-US" altLang="ja-JP" sz="1200" dirty="0"/>
              <a:t>P1</a:t>
            </a:r>
            <a:r>
              <a:rPr lang="en-US" altLang="ja-JP" sz="1200" dirty="0"/>
              <a:t>7</a:t>
            </a:r>
            <a:endParaRPr kumimoji="1" lang="ja-JP" altLang="en-US" sz="1200"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753" y="3351108"/>
            <a:ext cx="1728192" cy="1296416"/>
          </a:xfrm>
          <a:prstGeom prst="rect">
            <a:avLst/>
          </a:prstGeom>
          <a:effectLst>
            <a:softEdge rad="63500"/>
          </a:effectLst>
        </p:spPr>
      </p:pic>
      <p:graphicFrame>
        <p:nvGraphicFramePr>
          <p:cNvPr id="6" name="表 5"/>
          <p:cNvGraphicFramePr>
            <a:graphicFrameLocks noGrp="1"/>
          </p:cNvGraphicFramePr>
          <p:nvPr>
            <p:extLst>
              <p:ext uri="{D42A27DB-BD31-4B8C-83A1-F6EECF244321}">
                <p14:modId xmlns:p14="http://schemas.microsoft.com/office/powerpoint/2010/main" val="3155934908"/>
              </p:ext>
            </p:extLst>
          </p:nvPr>
        </p:nvGraphicFramePr>
        <p:xfrm>
          <a:off x="258426" y="4742412"/>
          <a:ext cx="6425112" cy="4152608"/>
        </p:xfrm>
        <a:graphic>
          <a:graphicData uri="http://schemas.openxmlformats.org/drawingml/2006/table">
            <a:tbl>
              <a:tblPr firstRow="1" bandRow="1">
                <a:tableStyleId>{5C22544A-7EE6-4342-B048-85BDC9FD1C3A}</a:tableStyleId>
              </a:tblPr>
              <a:tblGrid>
                <a:gridCol w="1232727">
                  <a:extLst>
                    <a:ext uri="{9D8B030D-6E8A-4147-A177-3AD203B41FA5}">
                      <a16:colId xmlns:a16="http://schemas.microsoft.com/office/drawing/2014/main" val="692316615"/>
                    </a:ext>
                  </a:extLst>
                </a:gridCol>
                <a:gridCol w="1232727">
                  <a:extLst>
                    <a:ext uri="{9D8B030D-6E8A-4147-A177-3AD203B41FA5}">
                      <a16:colId xmlns:a16="http://schemas.microsoft.com/office/drawing/2014/main" val="2002494709"/>
                    </a:ext>
                  </a:extLst>
                </a:gridCol>
                <a:gridCol w="1419496">
                  <a:extLst>
                    <a:ext uri="{9D8B030D-6E8A-4147-A177-3AD203B41FA5}">
                      <a16:colId xmlns:a16="http://schemas.microsoft.com/office/drawing/2014/main" val="1374000927"/>
                    </a:ext>
                  </a:extLst>
                </a:gridCol>
                <a:gridCol w="522978">
                  <a:extLst>
                    <a:ext uri="{9D8B030D-6E8A-4147-A177-3AD203B41FA5}">
                      <a16:colId xmlns:a16="http://schemas.microsoft.com/office/drawing/2014/main" val="2718611991"/>
                    </a:ext>
                  </a:extLst>
                </a:gridCol>
                <a:gridCol w="2017184">
                  <a:extLst>
                    <a:ext uri="{9D8B030D-6E8A-4147-A177-3AD203B41FA5}">
                      <a16:colId xmlns:a16="http://schemas.microsoft.com/office/drawing/2014/main" val="2488062109"/>
                    </a:ext>
                  </a:extLst>
                </a:gridCol>
              </a:tblGrid>
              <a:tr h="291483">
                <a:tc>
                  <a:txBody>
                    <a:bodyPr/>
                    <a:lstStyle/>
                    <a:p>
                      <a:pPr algn="ctr"/>
                      <a:r>
                        <a:rPr kumimoji="1" lang="ja-JP" altLang="en-US" sz="800" b="1" i="0" u="none" strike="noStrike" kern="1200" cap="none" spc="0" normalizeH="0" baseline="0" noProof="0" dirty="0">
                          <a:ln>
                            <a:noFill/>
                          </a:ln>
                          <a:solidFill>
                            <a:schemeClr val="bg1"/>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bg1"/>
                          </a:solidFill>
                          <a:effectLst/>
                          <a:uLnTx/>
                          <a:uFillTx/>
                          <a:latin typeface="+mj-ea"/>
                          <a:ea typeface="+mj-ea"/>
                          <a:cs typeface="+mn-cs"/>
                        </a:rPr>
                        <a:t>26</a:t>
                      </a:r>
                      <a:endParaRPr kumimoji="1" lang="ja-JP" altLang="en-US" sz="2000" b="1" dirty="0">
                        <a:solidFill>
                          <a:schemeClr val="bg1"/>
                        </a:solidFill>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185873405"/>
                  </a:ext>
                </a:extLst>
              </a:tr>
              <a:tr h="414803">
                <a:tc rowSpan="4" gridSpan="2">
                  <a:txBody>
                    <a:bodyPr/>
                    <a:lstStyle/>
                    <a:p>
                      <a:pPr algn="ctr"/>
                      <a:r>
                        <a:rPr kumimoji="1" lang="ja-JP" altLang="en-US" sz="1500" b="0" dirty="0">
                          <a:latin typeface="HGS創英角ﾎﾟｯﾌﾟ体" pitchFamily="50" charset="-128"/>
                          <a:ea typeface="HGS創英角ﾎﾟｯﾌﾟ体" pitchFamily="50" charset="-128"/>
                        </a:rPr>
                        <a:t>ウエストスポーツクラブ</a:t>
                      </a:r>
                      <a:endParaRPr kumimoji="1" lang="en-US" altLang="ja-JP" sz="1500" b="0" dirty="0">
                        <a:latin typeface="HGS創英角ﾎﾟｯﾌﾟ体" pitchFamily="50" charset="-128"/>
                        <a:ea typeface="HGS創英角ﾎﾟｯﾌﾟ体" pitchFamily="50" charset="-128"/>
                      </a:endParaRPr>
                    </a:p>
                    <a:p>
                      <a:pPr algn="ctr"/>
                      <a:endParaRPr kumimoji="1" lang="en-US" altLang="ja-JP" sz="1500" b="0" dirty="0">
                        <a:latin typeface="HGS創英角ﾎﾟｯﾌﾟ体" pitchFamily="50" charset="-128"/>
                        <a:ea typeface="HGS創英角ﾎﾟｯﾌﾟ体" pitchFamily="50" charset="-128"/>
                      </a:endParaRPr>
                    </a:p>
                    <a:p>
                      <a:pPr algn="ctr"/>
                      <a:endParaRPr kumimoji="1" lang="en-US" altLang="ja-JP" sz="1500" b="0" dirty="0">
                        <a:latin typeface="HGS創英角ﾎﾟｯﾌﾟ体" pitchFamily="50" charset="-128"/>
                        <a:ea typeface="HGS創英角ﾎﾟｯﾌﾟ体"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総合型スポーツクラブとして、子ども世代の体力づくりから高齢者運動教室及びアスリート、部活動、企業様の健康増進を専門家がサポート致します。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4"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dirty="0">
                          <a:latin typeface="HG創英角ﾎﾟｯﾌﾟ体" pitchFamily="49" charset="-128"/>
                          <a:ea typeface="HG創英角ﾎﾟｯﾌﾟ体" pitchFamily="49" charset="-128"/>
                        </a:rPr>
                        <a:t>健康体操（介護予防）</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ピラティスやヨガ等、体力に自信の持てない人までトータルにサポートします。</a:t>
                      </a:r>
                    </a:p>
                  </a:txBody>
                  <a:tcPr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677201715"/>
                  </a:ext>
                </a:extLst>
              </a:tr>
              <a:tr h="414803">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ダンスエクササイズ</a:t>
                      </a:r>
                      <a:endParaRPr kumimoji="1" lang="en-US" altLang="ja-JP" sz="1200" dirty="0">
                        <a:latin typeface="HG創英角ﾎﾟｯﾌﾟ体" pitchFamily="49" charset="-128"/>
                        <a:ea typeface="HG創英角ﾎﾟｯﾌﾟ体" pitchFamily="49"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60</a:t>
                      </a:r>
                      <a:r>
                        <a:rPr kumimoji="1" lang="ja-JP" altLang="en-US" sz="1000" dirty="0">
                          <a:latin typeface="+mn-ea"/>
                          <a:ea typeface="+mn-ea"/>
                        </a:rPr>
                        <a:t>分</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r>
                        <a:rPr kumimoji="1" lang="ja-JP" altLang="en-US" sz="900" dirty="0">
                          <a:latin typeface="+mj-ea"/>
                          <a:ea typeface="+mj-ea"/>
                        </a:rPr>
                        <a:t>エアロビクスからＺＵＭＢＡ等、幅広いジャンルを音楽に合わせてエクササイズします。</a:t>
                      </a: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827536185"/>
                  </a:ext>
                </a:extLst>
              </a:tr>
              <a:tr h="437225">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健康に筋力アップエクササイズ　　　　　　</a:t>
                      </a:r>
                      <a:r>
                        <a:rPr kumimoji="1" lang="en-US" altLang="ja-JP"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ストレッチを行いながらダンベルやチューブを使い体幹トレーニングや若返りエクササイズを行います。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63677975"/>
                  </a:ext>
                </a:extLst>
              </a:tr>
              <a:tr h="470857">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rPr>
                        <a:t>No4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S創英角ﾎﾟｯﾌﾟ体" panose="040B0A00000000000000" pitchFamily="50" charset="-128"/>
                          <a:ea typeface="HGS創英角ﾎﾟｯﾌﾟ体" panose="040B0A00000000000000" pitchFamily="50" charset="-128"/>
                          <a:cs typeface="+mn-cs"/>
                        </a:rPr>
                        <a:t>アクア教室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r>
                        <a:rPr kumimoji="1" lang="ja-JP" altLang="en-US" sz="900" dirty="0">
                          <a:latin typeface="+mj-ea"/>
                          <a:ea typeface="+mj-ea"/>
                        </a:rPr>
                        <a:t>施設のトレーニングプールを使用し、ウォーキングや健康体操、腰痛・膝痛予防などができます。　　　　　　　（</a:t>
                      </a:r>
                      <a:r>
                        <a:rPr kumimoji="1" lang="en-US" altLang="ja-JP" sz="900" dirty="0">
                          <a:latin typeface="+mj-ea"/>
                          <a:ea typeface="+mj-ea"/>
                        </a:rPr>
                        <a:t>10</a:t>
                      </a:r>
                      <a:r>
                        <a:rPr kumimoji="1" lang="ja-JP" altLang="en-US" sz="900" dirty="0">
                          <a:latin typeface="+mj-ea"/>
                          <a:ea typeface="+mj-ea"/>
                        </a:rPr>
                        <a:t>名以上の団体のみ）</a:t>
                      </a:r>
                      <a:endParaRPr kumimoji="1" lang="en-US" altLang="ja-JP" sz="9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4071188545"/>
                  </a:ext>
                </a:extLst>
              </a:tr>
              <a:tr h="179374">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3715504616"/>
                  </a:ext>
                </a:extLst>
              </a:tr>
              <a:tr h="17937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１０～１５人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618844291"/>
                  </a:ext>
                </a:extLst>
              </a:tr>
              <a:tr h="179374">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平日、土曜日</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295388927"/>
                  </a:ext>
                </a:extLst>
              </a:tr>
              <a:tr h="403592">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8,000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：距離</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により要相談</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612769966"/>
                  </a:ext>
                </a:extLst>
              </a:tr>
              <a:tr h="25905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内容により事前打ち合わせ有り</a:t>
                      </a:r>
                      <a:endParaRPr kumimoji="1" lang="en-US" altLang="ja-JP" sz="1000" dirty="0">
                        <a:latin typeface="ＭＳ Ｐゴシック" pitchFamily="50" charset="-128"/>
                        <a:ea typeface="ＭＳ Ｐゴシック"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57171440"/>
                  </a:ext>
                </a:extLst>
              </a:tr>
            </a:tbl>
          </a:graphicData>
        </a:graphic>
      </p:graphicFrame>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1" y="7491802"/>
            <a:ext cx="1151928" cy="1434674"/>
          </a:xfrm>
          <a:prstGeom prst="rect">
            <a:avLst/>
          </a:prstGeom>
        </p:spPr>
      </p:pic>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b="37262"/>
          <a:stretch/>
        </p:blipFill>
        <p:spPr>
          <a:xfrm>
            <a:off x="245916" y="3677117"/>
            <a:ext cx="1393742" cy="619020"/>
          </a:xfrm>
          <a:prstGeom prst="rect">
            <a:avLst/>
          </a:prstGeom>
          <a:effectLst>
            <a:softEdge rad="63500"/>
          </a:effectLst>
        </p:spPr>
      </p:pic>
    </p:spTree>
    <p:extLst>
      <p:ext uri="{BB962C8B-B14F-4D97-AF65-F5344CB8AC3E}">
        <p14:creationId xmlns:p14="http://schemas.microsoft.com/office/powerpoint/2010/main" val="2510199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P18</a:t>
            </a:r>
            <a:endParaRPr kumimoji="1" lang="ja-JP" altLang="en-US" sz="1200" dirty="0"/>
          </a:p>
        </p:txBody>
      </p:sp>
      <p:graphicFrame>
        <p:nvGraphicFramePr>
          <p:cNvPr id="3" name="図プレースホルダー 5"/>
          <p:cNvGraphicFramePr>
            <a:graphicFrameLocks/>
          </p:cNvGraphicFramePr>
          <p:nvPr>
            <p:extLst>
              <p:ext uri="{D42A27DB-BD31-4B8C-83A1-F6EECF244321}">
                <p14:modId xmlns:p14="http://schemas.microsoft.com/office/powerpoint/2010/main" val="2500191265"/>
              </p:ext>
            </p:extLst>
          </p:nvPr>
        </p:nvGraphicFramePr>
        <p:xfrm>
          <a:off x="332655" y="107507"/>
          <a:ext cx="6192691" cy="4485349"/>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3933">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27</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子育て</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577D1"/>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72714">
                <a:tc gridSpan="2">
                  <a:txBody>
                    <a:bodyPr/>
                    <a:lstStyle/>
                    <a:p>
                      <a:pPr algn="ctr"/>
                      <a:r>
                        <a:rPr kumimoji="1" lang="ja-JP" altLang="en-US" sz="1600" b="0" dirty="0">
                          <a:latin typeface="HGP創英角ﾎﾟｯﾌﾟ体" pitchFamily="50" charset="-128"/>
                          <a:ea typeface="HGP創英角ﾎﾟｯﾌﾟ体" pitchFamily="50" charset="-128"/>
                        </a:rPr>
                        <a:t>山田　雅子</a:t>
                      </a:r>
                      <a:r>
                        <a:rPr kumimoji="1" lang="ja-JP" altLang="en-US" sz="900" b="0" dirty="0">
                          <a:latin typeface="HGP創英角ﾎﾟｯﾌﾟ体" pitchFamily="50" charset="-128"/>
                          <a:ea typeface="HGP創英角ﾎﾟｯﾌﾟ体" pitchFamily="50" charset="-128"/>
                        </a:rPr>
                        <a:t>（やまだ　まさこ）</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r>
                        <a:rPr kumimoji="1" lang="ja-JP" altLang="en-US" sz="1100" dirty="0">
                          <a:latin typeface="HG創英角ﾎﾟｯﾌﾟ体" pitchFamily="49" charset="-128"/>
                          <a:ea typeface="HG創英角ﾎﾟｯﾌﾟ体" pitchFamily="49" charset="-128"/>
                        </a:rPr>
                        <a:t>アタッチメント</a:t>
                      </a:r>
                      <a:endParaRPr kumimoji="1" lang="en-US" altLang="ja-JP" sz="1100" dirty="0">
                        <a:latin typeface="HG創英角ﾎﾟｯﾌﾟ体" pitchFamily="49" charset="-128"/>
                        <a:ea typeface="HG創英角ﾎﾟｯﾌﾟ体" pitchFamily="49" charset="-128"/>
                      </a:endParaRPr>
                    </a:p>
                    <a:p>
                      <a:pPr algn="r"/>
                      <a:r>
                        <a:rPr kumimoji="1" lang="ja-JP" altLang="en-US" sz="1100" dirty="0">
                          <a:latin typeface="HG創英角ﾎﾟｯﾌﾟ体" pitchFamily="49" charset="-128"/>
                          <a:ea typeface="HG創英角ﾎﾟｯﾌﾟ体" pitchFamily="49" charset="-128"/>
                        </a:rPr>
                        <a:t>ベビーマッサージ　　　　　　　　　</a:t>
                      </a:r>
                      <a:r>
                        <a:rPr kumimoji="1" lang="en-US" altLang="ja-JP" sz="1000" dirty="0">
                          <a:latin typeface="+mn-ea"/>
                          <a:ea typeface="+mn-ea"/>
                        </a:rPr>
                        <a:t>30</a:t>
                      </a:r>
                      <a:r>
                        <a:rPr kumimoji="1" lang="ja-JP" altLang="en-US" sz="1000" dirty="0">
                          <a:latin typeface="+mn-ea"/>
                          <a:ea typeface="+mn-ea"/>
                        </a:rPr>
                        <a:t>分～</a:t>
                      </a:r>
                      <a:r>
                        <a:rPr kumimoji="1" lang="en-US" altLang="ja-JP" sz="1000" dirty="0">
                          <a:latin typeface="+mn-ea"/>
                          <a:ea typeface="+mn-ea"/>
                        </a:rPr>
                        <a:t>50</a:t>
                      </a:r>
                      <a:r>
                        <a:rPr kumimoji="1" lang="ja-JP" altLang="en-US" sz="1000" dirty="0">
                          <a:latin typeface="+mn-ea"/>
                          <a:ea typeface="+mn-ea"/>
                        </a:rPr>
                        <a:t>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en-US" altLang="ja-JP" sz="900" dirty="0">
                          <a:latin typeface="ＭＳ Ｐゴシック" pitchFamily="50" charset="-128"/>
                          <a:ea typeface="ＭＳ Ｐゴシック" pitchFamily="50" charset="-128"/>
                        </a:rPr>
                        <a:t>0</a:t>
                      </a:r>
                      <a:r>
                        <a:rPr kumimoji="1" lang="ja-JP" altLang="en-US" sz="900" dirty="0">
                          <a:latin typeface="ＭＳ Ｐゴシック" pitchFamily="50" charset="-128"/>
                          <a:ea typeface="ＭＳ Ｐゴシック" pitchFamily="50" charset="-128"/>
                        </a:rPr>
                        <a:t>歳児、生後</a:t>
                      </a:r>
                      <a:r>
                        <a:rPr kumimoji="1" lang="en-US" altLang="ja-JP" sz="900" dirty="0">
                          <a:latin typeface="ＭＳ Ｐゴシック" pitchFamily="50" charset="-128"/>
                          <a:ea typeface="ＭＳ Ｐゴシック" pitchFamily="50" charset="-128"/>
                        </a:rPr>
                        <a:t>2</a:t>
                      </a:r>
                      <a:r>
                        <a:rPr kumimoji="1" lang="ja-JP" altLang="en-US" sz="900" dirty="0">
                          <a:latin typeface="ＭＳ Ｐゴシック" pitchFamily="50" charset="-128"/>
                          <a:ea typeface="ＭＳ Ｐゴシック" pitchFamily="50" charset="-128"/>
                        </a:rPr>
                        <a:t>か月頃～</a:t>
                      </a:r>
                      <a:r>
                        <a:rPr kumimoji="1" lang="ja-JP" altLang="en-US" sz="900" dirty="0" err="1">
                          <a:latin typeface="ＭＳ Ｐゴシック" pitchFamily="50" charset="-128"/>
                          <a:ea typeface="ＭＳ Ｐゴシック" pitchFamily="50" charset="-128"/>
                        </a:rPr>
                        <a:t>の</a:t>
                      </a:r>
                      <a:r>
                        <a:rPr kumimoji="1" lang="ja-JP" altLang="en-US" sz="900" dirty="0">
                          <a:latin typeface="ＭＳ Ｐゴシック" pitchFamily="50" charset="-128"/>
                          <a:ea typeface="ＭＳ Ｐゴシック" pitchFamily="50" charset="-128"/>
                        </a:rPr>
                        <a:t>ベビーマッサージ</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ママやパパ親子でのふれあいを通して赤ちゃんの発育や自己肯定感をはぐくみます。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742411">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保育士・幼稚園教諭を</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20</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年以上経験、継続中。ベビーマッサージインストラクター、育児セラピストとして</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8</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年目。たくさんの赤ちゃんやこども達とかかわり、体の成長、発育の大切さと共に心の成長を形成することをお伝えしたいと思っています。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子育てが楽しく笑顔あふれるものであるために多くの人に体験して欲しいと思います。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じいじ、</a:t>
                      </a:r>
                      <a:r>
                        <a:rPr kumimoji="1" lang="ja-JP" altLang="en-US" sz="1200" b="0" i="0" u="none" strike="noStrike" kern="1200" cap="none" spc="0" normalizeH="0" baseline="0" noProof="0" dirty="0" err="1">
                          <a:ln>
                            <a:noFill/>
                          </a:ln>
                          <a:solidFill>
                            <a:prstClr val="black"/>
                          </a:solidFill>
                          <a:effectLst/>
                          <a:uLnTx/>
                          <a:uFillTx/>
                          <a:latin typeface="HG創英角ﾎﾟｯﾌﾟ体" pitchFamily="49" charset="-128"/>
                          <a:ea typeface="HG創英角ﾎﾟｯﾌﾟ体" pitchFamily="49" charset="-128"/>
                          <a:cs typeface="+mn-cs"/>
                        </a:rPr>
                        <a:t>ばあば</a:t>
                      </a: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と</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マッサージ</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30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50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お孫さんと一緒にベビーマッサージ、歌や手遊びを取り入れながら楽しくふれあいの時間の提案をします。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12109">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育児セラピー</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30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子育てに携わる人に、育児の専門家として、より楽しく快適な育児ライフのアドバイスをします。</a:t>
                      </a:r>
                      <a:endParaRPr kumimoji="1" lang="en-US" altLang="ja-JP" sz="9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3"/>
                  </a:ext>
                </a:extLst>
              </a:tr>
              <a:tr h="273513">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a:latin typeface="ＭＳ Ｐゴシック" pitchFamily="50" charset="-128"/>
                          <a:ea typeface="ＭＳ Ｐゴシック" pitchFamily="50" charset="-128"/>
                        </a:rPr>
                        <a:t>●対象者</a:t>
                      </a:r>
                      <a:endParaRPr lang="ja-JP" altLang="en-US" sz="1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乳児とその保護者、幼児、乳児と関わる方</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93933">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endParaRPr kumimoji="1" lang="en-US" altLang="ja-JP" sz="1000" dirty="0">
                        <a:latin typeface="ＭＳ Ｐゴシック" pitchFamily="50" charset="-128"/>
                        <a:ea typeface="ＭＳ Ｐゴシック" pitchFamily="50" charset="-128"/>
                      </a:endParaRPr>
                    </a:p>
                    <a:p>
                      <a:r>
                        <a:rPr kumimoji="1" lang="en-US" altLang="ja-JP" sz="1000" dirty="0">
                          <a:latin typeface="ＭＳ Ｐゴシック" pitchFamily="50" charset="-128"/>
                          <a:ea typeface="ＭＳ Ｐゴシック" pitchFamily="50" charset="-128"/>
                        </a:rPr>
                        <a:t>※</a:t>
                      </a:r>
                      <a:r>
                        <a:rPr kumimoji="1" lang="ja-JP" altLang="en-US" sz="1000" dirty="0">
                          <a:latin typeface="ＭＳ Ｐゴシック" pitchFamily="50" charset="-128"/>
                          <a:ea typeface="ＭＳ Ｐゴシック" pitchFamily="50" charset="-128"/>
                        </a:rPr>
                        <a:t>人数が多い場合は複数回に分けて実施</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73513">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545445">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交通費：あり</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356923">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バスタオル、水分補給できるもの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bl>
          </a:graphicData>
        </a:graphic>
      </p:graphicFrame>
      <p:pic>
        <p:nvPicPr>
          <p:cNvPr id="4" name="図 3"/>
          <p:cNvPicPr/>
          <p:nvPr/>
        </p:nvPicPr>
        <p:blipFill rotWithShape="1">
          <a:blip r:embed="rId3"/>
          <a:srcRect l="16258" t="27933" r="50465" b="14935"/>
          <a:stretch/>
        </p:blipFill>
        <p:spPr bwMode="auto">
          <a:xfrm>
            <a:off x="476672" y="2699792"/>
            <a:ext cx="2016224" cy="1926132"/>
          </a:xfrm>
          <a:prstGeom prst="rect">
            <a:avLst/>
          </a:prstGeom>
          <a:ln>
            <a:noFill/>
          </a:ln>
          <a:effectLst>
            <a:softEdge rad="127000"/>
          </a:effectLst>
          <a:extLst>
            <a:ext uri="{53640926-AAD7-44D8-BBD7-CCE9431645EC}">
              <a14:shadowObscured xmlns:a14="http://schemas.microsoft.com/office/drawing/2010/main"/>
            </a:ext>
          </a:extLst>
        </p:spPr>
      </p:pic>
      <p:graphicFrame>
        <p:nvGraphicFramePr>
          <p:cNvPr id="2" name="図プレースホルダー 5">
            <a:extLst>
              <a:ext uri="{FF2B5EF4-FFF2-40B4-BE49-F238E27FC236}">
                <a16:creationId xmlns:a16="http://schemas.microsoft.com/office/drawing/2014/main" id="{FC1F3763-537A-5F95-6615-D9E8C7730C74}"/>
              </a:ext>
            </a:extLst>
          </p:cNvPr>
          <p:cNvGraphicFramePr>
            <a:graphicFrameLocks/>
          </p:cNvGraphicFramePr>
          <p:nvPr>
            <p:extLst>
              <p:ext uri="{D42A27DB-BD31-4B8C-83A1-F6EECF244321}">
                <p14:modId xmlns:p14="http://schemas.microsoft.com/office/powerpoint/2010/main" val="2059214628"/>
              </p:ext>
            </p:extLst>
          </p:nvPr>
        </p:nvGraphicFramePr>
        <p:xfrm>
          <a:off x="332655" y="4592858"/>
          <a:ext cx="6192690" cy="4351712"/>
        </p:xfrm>
        <a:graphic>
          <a:graphicData uri="http://schemas.openxmlformats.org/drawingml/2006/table">
            <a:tbl>
              <a:tblPr firstRow="1" bandRow="1">
                <a:tableStyleId>{5C22544A-7EE6-4342-B048-85BDC9FD1C3A}</a:tableStyleId>
              </a:tblPr>
              <a:tblGrid>
                <a:gridCol w="1188133">
                  <a:extLst>
                    <a:ext uri="{9D8B030D-6E8A-4147-A177-3AD203B41FA5}">
                      <a16:colId xmlns:a16="http://schemas.microsoft.com/office/drawing/2014/main" val="20000"/>
                    </a:ext>
                  </a:extLst>
                </a:gridCol>
                <a:gridCol w="126014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360042">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84162">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28</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94447">
                <a:tc rowSpan="2" gridSpan="2">
                  <a:txBody>
                    <a:bodyPr/>
                    <a:lstStyle/>
                    <a:p>
                      <a:pPr algn="ctr"/>
                      <a:r>
                        <a:rPr kumimoji="1" lang="ja-JP" altLang="en-US" sz="1600" b="0" dirty="0">
                          <a:latin typeface="HGP創英角ﾎﾟｯﾌﾟ体" pitchFamily="50" charset="-128"/>
                          <a:ea typeface="HGP創英角ﾎﾟｯﾌﾟ体" pitchFamily="50" charset="-128"/>
                        </a:rPr>
                        <a:t>一般社団法人</a:t>
                      </a:r>
                      <a:br>
                        <a:rPr kumimoji="1" lang="en-US" altLang="ja-JP" sz="1600" b="0" dirty="0">
                          <a:latin typeface="HGP創英角ﾎﾟｯﾌﾟ体" pitchFamily="50" charset="-128"/>
                          <a:ea typeface="HGP創英角ﾎﾟｯﾌﾟ体" pitchFamily="50" charset="-128"/>
                        </a:rPr>
                      </a:br>
                      <a:r>
                        <a:rPr kumimoji="1" lang="ja-JP" altLang="en-US" sz="1600" b="0" dirty="0">
                          <a:latin typeface="HGP創英角ﾎﾟｯﾌﾟ体" pitchFamily="50" charset="-128"/>
                          <a:ea typeface="HGP創英角ﾎﾟｯﾌﾟ体" pitchFamily="50" charset="-128"/>
                        </a:rPr>
                        <a:t>伊賀薬剤師会</a:t>
                      </a:r>
                      <a:endParaRPr kumimoji="1" lang="en-US" altLang="ja-JP"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pPr algn="l"/>
                      <a:r>
                        <a:rPr kumimoji="1" lang="ja-JP" altLang="en-US" sz="1100" dirty="0">
                          <a:latin typeface="HGS創英角ﾎﾟｯﾌﾟ体" panose="040B0A00000000000000" pitchFamily="50" charset="-128"/>
                          <a:ea typeface="HGS創英角ﾎﾟｯﾌﾟ体" panose="040B0A00000000000000" pitchFamily="50" charset="-128"/>
                        </a:rPr>
                        <a:t>お薬の正しい使い方</a:t>
                      </a:r>
                      <a:endParaRPr kumimoji="1" lang="en-US" altLang="ja-JP" sz="1100" dirty="0">
                        <a:latin typeface="HGS創英角ﾎﾟｯﾌﾟ体" panose="040B0A00000000000000" pitchFamily="50" charset="-128"/>
                        <a:ea typeface="HGS創英角ﾎﾟｯﾌﾟ体" panose="040B0A00000000000000" pitchFamily="50" charset="-128"/>
                      </a:endParaRPr>
                    </a:p>
                    <a:p>
                      <a:pPr algn="r"/>
                      <a:r>
                        <a:rPr kumimoji="1" lang="ja-JP" altLang="en-US" sz="1100" dirty="0">
                          <a:latin typeface="HGS創英角ﾎﾟｯﾌﾟ体" panose="040B0A00000000000000" pitchFamily="50" charset="-128"/>
                          <a:ea typeface="HGS創英角ﾎﾟｯﾌﾟ体" panose="040B0A00000000000000" pitchFamily="50" charset="-128"/>
                        </a:rPr>
                        <a:t>　　　　　　　　　　　　　　　</a:t>
                      </a: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お薬をお使いいただく上でご注意いただく一般的なことについてのお話とお薬手帳や服薬管理に便利なことについてのお話</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21632">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P創英角ﾎﾟｯﾌﾟ体" panose="040B0A00000000000000" pitchFamily="50" charset="-128"/>
                          <a:ea typeface="HGP創英角ﾎﾟｯﾌﾟ体" panose="040B0A00000000000000" pitchFamily="50" charset="-128"/>
                          <a:cs typeface="+mn-cs"/>
                        </a:rPr>
                        <a:t>身近な薬草について　</a:t>
                      </a:r>
                      <a:endParaRPr kumimoji="1" lang="en-US" altLang="ja-JP" sz="1100" b="0" i="0" u="none" strike="noStrike" kern="1200" cap="none" spc="0" normalizeH="0" baseline="0" noProof="0" dirty="0">
                        <a:ln>
                          <a:noFill/>
                        </a:ln>
                        <a:solidFill>
                          <a:prstClr val="black"/>
                        </a:solidFill>
                        <a:effectLst/>
                        <a:uLnTx/>
                        <a:uFillTx/>
                        <a:latin typeface="HGP創英角ﾎﾟｯﾌﾟ体" panose="040B0A00000000000000" pitchFamily="50" charset="-128"/>
                        <a:ea typeface="HGP創英角ﾎﾟｯﾌﾟ体" panose="040B0A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伊賀地区に自生する薬草についてのお話。また、気軽にできる民間療法についてのお話</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2"/>
                  </a:ext>
                </a:extLst>
              </a:tr>
              <a:tr h="443264">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伊賀薬剤師会は、気軽に相談できる身近な「くすり」の専門家として「くすり」に関する情報をお伝えし、皆さまが適正かつ安心して医薬品を使用いただけるよう日々努めております。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694447">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薬物乱用防止について</a:t>
                      </a:r>
                      <a:endParaRPr kumimoji="1" lang="en-US" altLang="ja-JP"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　　　　　　　　　　　　　　　</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オーバードラッグなど社会的問題となりうる薬についてのお話</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49465">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384162">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49465">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平日の夜間、日曜・祝日の午前・午後</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29812">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40538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5" name="図 4">
            <a:extLst>
              <a:ext uri="{FF2B5EF4-FFF2-40B4-BE49-F238E27FC236}">
                <a16:creationId xmlns:a16="http://schemas.microsoft.com/office/drawing/2014/main" id="{485EE8E1-AA72-617E-F41C-8AD8E178CBC9}"/>
              </a:ext>
            </a:extLst>
          </p:cNvPr>
          <p:cNvPicPr>
            <a:picLocks noChangeAspect="1"/>
          </p:cNvPicPr>
          <p:nvPr/>
        </p:nvPicPr>
        <p:blipFill>
          <a:blip r:embed="rId4"/>
          <a:stretch>
            <a:fillRect/>
          </a:stretch>
        </p:blipFill>
        <p:spPr>
          <a:xfrm>
            <a:off x="476672" y="7110361"/>
            <a:ext cx="2046515" cy="1926132"/>
          </a:xfrm>
          <a:prstGeom prst="rect">
            <a:avLst/>
          </a:prstGeom>
          <a:effectLst>
            <a:softEdge rad="63500"/>
          </a:effectLst>
        </p:spPr>
      </p:pic>
    </p:spTree>
    <p:extLst>
      <p:ext uri="{BB962C8B-B14F-4D97-AF65-F5344CB8AC3E}">
        <p14:creationId xmlns:p14="http://schemas.microsoft.com/office/powerpoint/2010/main" val="2536232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309419" y="2087723"/>
            <a:ext cx="3009900" cy="2124237"/>
          </a:xfrm>
          <a:prstGeom prst="rect">
            <a:avLst/>
          </a:prstGeom>
          <a:pattFill prst="dotGrid">
            <a:fgClr>
              <a:srgbClr val="FF9999"/>
            </a:fgClr>
            <a:bgClr>
              <a:schemeClr val="bg1"/>
            </a:bgClr>
          </a:pattFill>
          <a:ln w="19050">
            <a:solidFill>
              <a:srgbClr val="FF9999"/>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marL="66675" marR="98425" algn="just">
              <a:spcAft>
                <a:spcPts val="0"/>
              </a:spcAft>
            </a:pPr>
            <a:r>
              <a:rPr lang="ja-JP" sz="1200" kern="100" dirty="0">
                <a:effectLst/>
                <a:ea typeface="ＭＳ ゴシック"/>
                <a:cs typeface="Times New Roman"/>
              </a:rPr>
              <a:t>伊賀市保健センターの保健師や栄養士が、健康に関する講話や簡単な体操などを行います。</a:t>
            </a:r>
            <a:endParaRPr lang="ja-JP" sz="1050" kern="100" dirty="0">
              <a:effectLst/>
              <a:ea typeface="ＭＳ 明朝"/>
              <a:cs typeface="Times New Roman"/>
            </a:endParaRPr>
          </a:p>
          <a:p>
            <a:pPr marL="152400" indent="-152400"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algn="just">
              <a:spcAft>
                <a:spcPts val="0"/>
              </a:spcAft>
            </a:pPr>
            <a:r>
              <a:rPr lang="ja-JP" sz="1200" kern="100" dirty="0">
                <a:effectLst/>
                <a:ea typeface="ＭＳ ゴシック"/>
                <a:cs typeface="Times New Roman"/>
              </a:rPr>
              <a:t>【利用料】無料</a:t>
            </a:r>
            <a:r>
              <a:rPr lang="ja-JP" sz="900" kern="100" dirty="0">
                <a:effectLst/>
                <a:ea typeface="ＭＳ ゴシック"/>
                <a:cs typeface="Times New Roman"/>
              </a:rPr>
              <a:t>（謝礼等は一切必要ありません）</a:t>
            </a:r>
            <a:endParaRPr lang="ja-JP" sz="1050" kern="100" dirty="0">
              <a:effectLst/>
              <a:ea typeface="ＭＳ 明朝"/>
              <a:cs typeface="Times New Roman"/>
            </a:endParaRPr>
          </a:p>
          <a:p>
            <a:pPr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algn="just">
              <a:spcAft>
                <a:spcPts val="0"/>
              </a:spcAft>
            </a:pPr>
            <a:r>
              <a:rPr lang="ja-JP" sz="1200" kern="100" dirty="0">
                <a:effectLst/>
                <a:ea typeface="ＭＳ ゴシック"/>
                <a:cs typeface="Times New Roman"/>
              </a:rPr>
              <a:t>【日　時】平日</a:t>
            </a:r>
            <a:r>
              <a:rPr lang="en-US" altLang="ja-JP" sz="1400" kern="100" dirty="0">
                <a:effectLst/>
                <a:ea typeface="ＭＳ ゴシック"/>
                <a:cs typeface="Times New Roman"/>
              </a:rPr>
              <a:t>  </a:t>
            </a:r>
            <a:r>
              <a:rPr lang="en-US" altLang="ja-JP" sz="1400" kern="100" dirty="0">
                <a:ea typeface="ＭＳ ゴシック"/>
                <a:cs typeface="Times New Roman"/>
              </a:rPr>
              <a:t>9</a:t>
            </a:r>
            <a:r>
              <a:rPr lang="ja-JP" altLang="en-US" sz="1400" kern="100" dirty="0">
                <a:ea typeface="ＭＳ ゴシック"/>
                <a:cs typeface="Times New Roman"/>
              </a:rPr>
              <a:t>：</a:t>
            </a:r>
            <a:r>
              <a:rPr lang="en-US" altLang="ja-JP" sz="1400" kern="100" dirty="0">
                <a:ea typeface="ＭＳ ゴシック"/>
                <a:cs typeface="Times New Roman"/>
              </a:rPr>
              <a:t>00</a:t>
            </a:r>
            <a:r>
              <a:rPr lang="ja-JP" altLang="en-US" sz="1400" kern="100" dirty="0">
                <a:ea typeface="ＭＳ ゴシック"/>
                <a:cs typeface="Times New Roman"/>
              </a:rPr>
              <a:t>～</a:t>
            </a:r>
            <a:r>
              <a:rPr lang="en-US" altLang="ja-JP" sz="1400" kern="100" dirty="0">
                <a:ea typeface="ＭＳ ゴシック"/>
                <a:cs typeface="Times New Roman"/>
              </a:rPr>
              <a:t>11</a:t>
            </a:r>
            <a:r>
              <a:rPr lang="ja-JP" altLang="en-US" sz="1400" kern="100" dirty="0">
                <a:ea typeface="ＭＳ ゴシック"/>
                <a:cs typeface="Times New Roman"/>
              </a:rPr>
              <a:t>：</a:t>
            </a:r>
            <a:r>
              <a:rPr lang="en-US" altLang="ja-JP" sz="1400" kern="100" dirty="0">
                <a:ea typeface="ＭＳ ゴシック"/>
                <a:cs typeface="Times New Roman"/>
              </a:rPr>
              <a:t>30</a:t>
            </a:r>
          </a:p>
          <a:p>
            <a:pPr algn="just">
              <a:spcAft>
                <a:spcPts val="0"/>
              </a:spcAft>
            </a:pPr>
            <a:r>
              <a:rPr lang="ja-JP" altLang="en-US" sz="1200" kern="100" dirty="0">
                <a:ea typeface="ＭＳ ゴシック"/>
                <a:cs typeface="Times New Roman"/>
              </a:rPr>
              <a:t>　　　　　　　</a:t>
            </a:r>
            <a:r>
              <a:rPr lang="en-US" altLang="ja-JP" sz="1400" kern="100" dirty="0">
                <a:ea typeface="ＭＳ ゴシック"/>
                <a:cs typeface="Times New Roman"/>
              </a:rPr>
              <a:t>13</a:t>
            </a:r>
            <a:r>
              <a:rPr lang="ja-JP" altLang="en-US" sz="1400" kern="100" dirty="0">
                <a:ea typeface="ＭＳ ゴシック"/>
                <a:cs typeface="Times New Roman"/>
              </a:rPr>
              <a:t>：</a:t>
            </a:r>
            <a:r>
              <a:rPr lang="en-US" altLang="ja-JP" sz="1400" kern="100" dirty="0">
                <a:ea typeface="ＭＳ ゴシック"/>
                <a:cs typeface="Times New Roman"/>
              </a:rPr>
              <a:t>30</a:t>
            </a:r>
            <a:r>
              <a:rPr lang="ja-JP" altLang="en-US" sz="1400" kern="100" dirty="0">
                <a:ea typeface="ＭＳ ゴシック"/>
                <a:cs typeface="Times New Roman"/>
              </a:rPr>
              <a:t>～</a:t>
            </a:r>
            <a:r>
              <a:rPr lang="en-US" altLang="ja-JP" sz="1400" kern="100" dirty="0">
                <a:ea typeface="ＭＳ ゴシック"/>
                <a:cs typeface="Times New Roman"/>
              </a:rPr>
              <a:t>16</a:t>
            </a:r>
            <a:r>
              <a:rPr lang="ja-JP" altLang="en-US" sz="1400" kern="100" dirty="0">
                <a:ea typeface="ＭＳ ゴシック"/>
                <a:cs typeface="Times New Roman"/>
              </a:rPr>
              <a:t>：</a:t>
            </a:r>
            <a:r>
              <a:rPr lang="en-US" altLang="ja-JP" sz="1400" kern="100" dirty="0">
                <a:ea typeface="ＭＳ ゴシック"/>
                <a:cs typeface="Times New Roman"/>
              </a:rPr>
              <a:t>00</a:t>
            </a:r>
            <a:endParaRPr lang="ja-JP" sz="1400" kern="100" dirty="0">
              <a:effectLst/>
              <a:ea typeface="ＭＳ 明朝"/>
              <a:cs typeface="Times New Roman"/>
            </a:endParaRPr>
          </a:p>
          <a:p>
            <a:pPr indent="762000" algn="just">
              <a:spcAft>
                <a:spcPts val="0"/>
              </a:spcAft>
            </a:pPr>
            <a:r>
              <a:rPr lang="ja-JP" sz="1200" kern="100" dirty="0">
                <a:effectLst/>
                <a:ea typeface="ＭＳ ゴシック"/>
                <a:cs typeface="Times New Roman"/>
              </a:rPr>
              <a:t>（１回あたり１時間程度）</a:t>
            </a:r>
            <a:endParaRPr lang="ja-JP" sz="1050" kern="100" dirty="0">
              <a:effectLst/>
              <a:ea typeface="ＭＳ 明朝"/>
              <a:cs typeface="Times New Roman"/>
            </a:endParaRPr>
          </a:p>
        </p:txBody>
      </p:sp>
      <p:sp>
        <p:nvSpPr>
          <p:cNvPr id="17" name="角丸四角形 16"/>
          <p:cNvSpPr/>
          <p:nvPr/>
        </p:nvSpPr>
        <p:spPr>
          <a:xfrm>
            <a:off x="429995" y="1835696"/>
            <a:ext cx="2710973" cy="504056"/>
          </a:xfrm>
          <a:prstGeom prst="roundRect">
            <a:avLst>
              <a:gd name="adj" fmla="val 28049"/>
            </a:avLst>
          </a:prstGeom>
          <a:solidFill>
            <a:srgbClr val="FF9999"/>
          </a:solidFill>
          <a:ln w="9525">
            <a:solidFill>
              <a:schemeClr val="accent6">
                <a:lumMod val="7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1800" kern="100" dirty="0">
                <a:ln w="9208" cap="flat" cmpd="sng" algn="ctr">
                  <a:solidFill>
                    <a:schemeClr val="tx2">
                      <a:lumMod val="60000"/>
                      <a:lumOff val="40000"/>
                    </a:schemeClr>
                  </a:solidFill>
                  <a:prstDash val="solid"/>
                  <a:round/>
                </a:ln>
                <a:solidFill>
                  <a:srgbClr val="FFFFFF"/>
                </a:solidFill>
                <a:effectLst>
                  <a:outerShdw blurRad="63500" dir="3600000" algn="tl">
                    <a:srgbClr val="000000">
                      <a:alpha val="70000"/>
                    </a:srgbClr>
                  </a:outerShdw>
                </a:effectLst>
                <a:ea typeface="HG創英角ｺﾞｼｯｸUB"/>
                <a:cs typeface="Times New Roman"/>
              </a:rPr>
              <a:t>行政保健師・栄養士編</a:t>
            </a:r>
            <a:endParaRPr lang="ja-JP" sz="1050" kern="100" dirty="0">
              <a:ln w="9208" cap="flat" cmpd="sng" algn="ctr">
                <a:solidFill>
                  <a:schemeClr val="tx2">
                    <a:lumMod val="60000"/>
                    <a:lumOff val="40000"/>
                  </a:schemeClr>
                </a:solidFill>
                <a:prstDash val="solid"/>
                <a:round/>
              </a:ln>
              <a:effectLst/>
              <a:ea typeface="ＭＳ 明朝"/>
              <a:cs typeface="Times New Roman"/>
            </a:endParaRPr>
          </a:p>
        </p:txBody>
      </p:sp>
      <p:sp>
        <p:nvSpPr>
          <p:cNvPr id="22" name="正方形/長方形 21"/>
          <p:cNvSpPr/>
          <p:nvPr/>
        </p:nvSpPr>
        <p:spPr>
          <a:xfrm>
            <a:off x="3579708" y="2087724"/>
            <a:ext cx="2971800" cy="2124236"/>
          </a:xfrm>
          <a:prstGeom prst="rect">
            <a:avLst/>
          </a:prstGeom>
          <a:pattFill prst="dotGrid">
            <a:fgClr>
              <a:srgbClr val="FF9999"/>
            </a:fgClr>
            <a:bgClr>
              <a:schemeClr val="bg1"/>
            </a:bgClr>
          </a:pattFill>
          <a:ln w="19050">
            <a:solidFill>
              <a:srgbClr val="FF9999"/>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marL="66675" marR="61595" algn="just">
              <a:spcAft>
                <a:spcPts val="0"/>
              </a:spcAft>
            </a:pPr>
            <a:r>
              <a:rPr lang="ja-JP" sz="1200" kern="100" dirty="0">
                <a:effectLst/>
                <a:ea typeface="ＭＳ ゴシック"/>
                <a:cs typeface="Times New Roman"/>
              </a:rPr>
              <a:t>健康づくりに関する資格や知識を持った講師が、さまざまな講座を行います。</a:t>
            </a:r>
            <a:endParaRPr lang="ja-JP" sz="1050" kern="100" dirty="0">
              <a:effectLst/>
              <a:ea typeface="ＭＳ 明朝"/>
              <a:cs typeface="Times New Roman"/>
            </a:endParaRPr>
          </a:p>
          <a:p>
            <a:pPr marL="152400" indent="-152400"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marL="1047115" indent="-1047115"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marL="1047115" indent="-1047115" algn="just">
              <a:spcAft>
                <a:spcPts val="0"/>
              </a:spcAft>
            </a:pPr>
            <a:r>
              <a:rPr lang="ja-JP" sz="1200" kern="100" dirty="0">
                <a:effectLst/>
                <a:ea typeface="ＭＳ ゴシック"/>
                <a:cs typeface="Times New Roman"/>
              </a:rPr>
              <a:t>【利用料】講師料、材料費、交通費等</a:t>
            </a:r>
            <a:endParaRPr lang="ja-JP" sz="1050" kern="100" dirty="0">
              <a:effectLst/>
              <a:ea typeface="ＭＳ 明朝"/>
              <a:cs typeface="Times New Roman"/>
            </a:endParaRPr>
          </a:p>
          <a:p>
            <a:pPr algn="just">
              <a:spcAft>
                <a:spcPts val="0"/>
              </a:spcAft>
            </a:pPr>
            <a:r>
              <a:rPr lang="en-US" sz="1200" kern="100" dirty="0">
                <a:effectLst/>
                <a:latin typeface="ＭＳ ゴシック"/>
                <a:ea typeface="ＭＳ 明朝"/>
                <a:cs typeface="Times New Roman"/>
              </a:rPr>
              <a:t> </a:t>
            </a:r>
            <a:endParaRPr lang="ja-JP" sz="1050" kern="100" dirty="0">
              <a:effectLst/>
              <a:ea typeface="ＭＳ 明朝"/>
              <a:cs typeface="Times New Roman"/>
            </a:endParaRPr>
          </a:p>
          <a:p>
            <a:pPr algn="just">
              <a:spcAft>
                <a:spcPts val="0"/>
              </a:spcAft>
            </a:pPr>
            <a:r>
              <a:rPr lang="ja-JP" sz="1200" kern="100" dirty="0">
                <a:effectLst/>
                <a:ea typeface="ＭＳ ゴシック"/>
                <a:cs typeface="Times New Roman"/>
              </a:rPr>
              <a:t>【日　時】講師により異なる</a:t>
            </a:r>
            <a:endParaRPr lang="ja-JP" sz="1050" kern="100" dirty="0">
              <a:effectLst/>
              <a:ea typeface="ＭＳ 明朝"/>
              <a:cs typeface="Times New Roman"/>
            </a:endParaRPr>
          </a:p>
          <a:p>
            <a:pPr algn="just">
              <a:spcAft>
                <a:spcPts val="0"/>
              </a:spcAft>
            </a:pPr>
            <a:r>
              <a:rPr lang="en-US" sz="900" kern="100" dirty="0">
                <a:effectLst/>
                <a:latin typeface="ＭＳ ゴシック"/>
                <a:ea typeface="ＭＳ 明朝"/>
                <a:cs typeface="Times New Roman"/>
              </a:rPr>
              <a:t> </a:t>
            </a:r>
            <a:endParaRPr lang="ja-JP" sz="1050" kern="100" dirty="0">
              <a:effectLst/>
              <a:ea typeface="ＭＳ 明朝"/>
              <a:cs typeface="Times New Roman"/>
            </a:endParaRPr>
          </a:p>
          <a:p>
            <a:pPr indent="114300" algn="just">
              <a:spcAft>
                <a:spcPts val="0"/>
              </a:spcAft>
            </a:pPr>
            <a:r>
              <a:rPr lang="ja-JP" sz="900" kern="100" dirty="0">
                <a:effectLst/>
                <a:ea typeface="ＭＳ ゴシック"/>
                <a:cs typeface="Times New Roman"/>
              </a:rPr>
              <a:t>※詳細はメニュー表をご覧ください</a:t>
            </a:r>
            <a:endParaRPr lang="ja-JP" sz="1050" kern="100" dirty="0">
              <a:effectLst/>
              <a:ea typeface="ＭＳ 明朝"/>
              <a:cs typeface="Times New Roman"/>
            </a:endParaRPr>
          </a:p>
        </p:txBody>
      </p:sp>
      <p:sp>
        <p:nvSpPr>
          <p:cNvPr id="23" name="角丸四角形 22"/>
          <p:cNvSpPr/>
          <p:nvPr/>
        </p:nvSpPr>
        <p:spPr>
          <a:xfrm>
            <a:off x="3713279" y="1855178"/>
            <a:ext cx="2704658" cy="501427"/>
          </a:xfrm>
          <a:prstGeom prst="roundRect">
            <a:avLst>
              <a:gd name="adj" fmla="val 28049"/>
            </a:avLst>
          </a:prstGeom>
          <a:solidFill>
            <a:srgbClr val="FF9999"/>
          </a:solidFill>
          <a:ln w="9525">
            <a:solidFill>
              <a:srgbClr val="C01E92"/>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altLang="en-US" kern="100" dirty="0">
                <a:ln w="9208" cap="flat" cmpd="sng" algn="ctr">
                  <a:solidFill>
                    <a:schemeClr val="tx2">
                      <a:lumMod val="60000"/>
                      <a:lumOff val="40000"/>
                    </a:schemeClr>
                  </a:solidFill>
                  <a:prstDash val="solid"/>
                  <a:round/>
                </a:ln>
                <a:solidFill>
                  <a:srgbClr val="FFFFFF"/>
                </a:solidFill>
                <a:effectLst>
                  <a:outerShdw blurRad="63500" dir="3600000" algn="tl">
                    <a:srgbClr val="000000">
                      <a:alpha val="70000"/>
                    </a:srgbClr>
                  </a:outerShdw>
                </a:effectLst>
                <a:ea typeface="HG創英角ｺﾞｼｯｸUB"/>
                <a:cs typeface="Times New Roman"/>
              </a:rPr>
              <a:t>まちの</a:t>
            </a:r>
            <a:r>
              <a:rPr lang="ja-JP" sz="1800" kern="100" dirty="0">
                <a:ln w="9208" cap="flat" cmpd="sng" algn="ctr">
                  <a:solidFill>
                    <a:schemeClr val="tx2">
                      <a:lumMod val="60000"/>
                      <a:lumOff val="40000"/>
                    </a:schemeClr>
                  </a:solidFill>
                  <a:prstDash val="solid"/>
                  <a:round/>
                </a:ln>
                <a:solidFill>
                  <a:srgbClr val="FFFFFF"/>
                </a:solidFill>
                <a:effectLst>
                  <a:outerShdw blurRad="63500" dir="3600000" algn="tl">
                    <a:srgbClr val="000000">
                      <a:alpha val="70000"/>
                    </a:srgbClr>
                  </a:outerShdw>
                </a:effectLst>
                <a:ea typeface="HG創英角ｺﾞｼｯｸUB"/>
                <a:cs typeface="Times New Roman"/>
              </a:rPr>
              <a:t>講師編</a:t>
            </a:r>
            <a:endParaRPr lang="ja-JP" sz="1050" kern="100" dirty="0">
              <a:ln w="9208" cap="flat" cmpd="sng" algn="ctr">
                <a:solidFill>
                  <a:schemeClr val="tx2">
                    <a:lumMod val="60000"/>
                    <a:lumOff val="40000"/>
                  </a:schemeClr>
                </a:solidFill>
                <a:prstDash val="solid"/>
                <a:round/>
              </a:ln>
              <a:effectLst/>
              <a:ea typeface="ＭＳ 明朝"/>
              <a:cs typeface="Times New Roman"/>
            </a:endParaRPr>
          </a:p>
        </p:txBody>
      </p:sp>
      <p:sp>
        <p:nvSpPr>
          <p:cNvPr id="10" name="正方形/長方形 9"/>
          <p:cNvSpPr/>
          <p:nvPr/>
        </p:nvSpPr>
        <p:spPr>
          <a:xfrm>
            <a:off x="309419" y="4329233"/>
            <a:ext cx="4756190" cy="1200329"/>
          </a:xfrm>
          <a:prstGeom prst="rect">
            <a:avLst/>
          </a:prstGeom>
          <a:ln>
            <a:noFill/>
            <a:prstDash val="sysDash"/>
          </a:ln>
        </p:spPr>
        <p:txBody>
          <a:bodyPr wrap="square">
            <a:spAutoFit/>
          </a:bodyPr>
          <a:lstStyle/>
          <a:p>
            <a:r>
              <a:rPr lang="ja-JP" altLang="ja-JP" sz="1200" dirty="0">
                <a:latin typeface="+mj-ea"/>
                <a:ea typeface="+mj-ea"/>
              </a:rPr>
              <a:t>【 対 象 者 】 伊賀市在住、在勤、在学の</a:t>
            </a:r>
            <a:r>
              <a:rPr lang="ja-JP" altLang="en-US" sz="1200" dirty="0">
                <a:latin typeface="+mj-ea"/>
                <a:ea typeface="+mj-ea"/>
              </a:rPr>
              <a:t>５</a:t>
            </a:r>
            <a:r>
              <a:rPr lang="ja-JP" altLang="ja-JP" sz="1200" dirty="0">
                <a:latin typeface="+mj-ea"/>
                <a:ea typeface="+mj-ea"/>
              </a:rPr>
              <a:t>人以上のグループ</a:t>
            </a:r>
          </a:p>
          <a:p>
            <a:r>
              <a:rPr lang="en-US" altLang="ja-JP" sz="1200" dirty="0">
                <a:latin typeface="+mj-ea"/>
                <a:ea typeface="+mj-ea"/>
              </a:rPr>
              <a:t> </a:t>
            </a:r>
            <a:endParaRPr lang="ja-JP" altLang="ja-JP" sz="1200" dirty="0">
              <a:latin typeface="+mj-ea"/>
              <a:ea typeface="+mj-ea"/>
            </a:endParaRPr>
          </a:p>
          <a:p>
            <a:r>
              <a:rPr lang="ja-JP" altLang="ja-JP" sz="1200" dirty="0">
                <a:latin typeface="+mj-ea"/>
                <a:ea typeface="+mj-ea"/>
              </a:rPr>
              <a:t>【 会　　場 】 市内の公共施設、会議室など</a:t>
            </a:r>
          </a:p>
          <a:p>
            <a:r>
              <a:rPr lang="ja-JP" altLang="en-US" sz="1200" dirty="0">
                <a:latin typeface="+mj-ea"/>
                <a:ea typeface="+mj-ea"/>
              </a:rPr>
              <a:t>　　　　　　　　</a:t>
            </a:r>
            <a:r>
              <a:rPr lang="ja-JP" altLang="ja-JP" sz="1200" dirty="0">
                <a:latin typeface="+mj-ea"/>
                <a:ea typeface="+mj-ea"/>
              </a:rPr>
              <a:t>※会場の手配、準備、片付けは申込者で</a:t>
            </a:r>
            <a:r>
              <a:rPr lang="ja-JP" altLang="en-US" sz="1200" dirty="0">
                <a:latin typeface="+mj-ea"/>
                <a:ea typeface="+mj-ea"/>
              </a:rPr>
              <a:t>行ってください</a:t>
            </a:r>
            <a:r>
              <a:rPr lang="ja-JP" altLang="ja-JP" sz="1200" dirty="0">
                <a:latin typeface="+mj-ea"/>
                <a:ea typeface="+mj-ea"/>
              </a:rPr>
              <a:t>。</a:t>
            </a:r>
          </a:p>
          <a:p>
            <a:r>
              <a:rPr lang="en-US" altLang="ja-JP" sz="1200" dirty="0">
                <a:latin typeface="+mj-ea"/>
                <a:ea typeface="+mj-ea"/>
              </a:rPr>
              <a:t> </a:t>
            </a:r>
            <a:endParaRPr lang="ja-JP" altLang="ja-JP" sz="1200" dirty="0">
              <a:latin typeface="+mj-ea"/>
              <a:ea typeface="+mj-ea"/>
            </a:endParaRPr>
          </a:p>
          <a:p>
            <a:r>
              <a:rPr lang="ja-JP" altLang="ja-JP" sz="1200" dirty="0">
                <a:latin typeface="+mj-ea"/>
                <a:ea typeface="+mj-ea"/>
              </a:rPr>
              <a:t>【 開設までの流れ 】 希望日の</a:t>
            </a:r>
            <a:r>
              <a:rPr lang="ja-JP" altLang="en-US" sz="1200" u="sng" dirty="0">
                <a:latin typeface="HGP創英角ｺﾞｼｯｸUB" pitchFamily="50" charset="-128"/>
                <a:ea typeface="HGP創英角ｺﾞｼｯｸUB" pitchFamily="50" charset="-128"/>
              </a:rPr>
              <a:t>１か月</a:t>
            </a:r>
            <a:r>
              <a:rPr lang="ja-JP" altLang="ja-JP" sz="1200" u="sng" dirty="0">
                <a:latin typeface="HGP創英角ｺﾞｼｯｸUB" pitchFamily="50" charset="-128"/>
                <a:ea typeface="HGP創英角ｺﾞｼｯｸUB" pitchFamily="50" charset="-128"/>
              </a:rPr>
              <a:t>前まで</a:t>
            </a:r>
            <a:r>
              <a:rPr lang="ja-JP" altLang="ja-JP" sz="1200" dirty="0">
                <a:latin typeface="+mj-ea"/>
                <a:ea typeface="+mj-ea"/>
              </a:rPr>
              <a:t>にお申し込みください。</a:t>
            </a:r>
          </a:p>
        </p:txBody>
      </p:sp>
      <p:sp>
        <p:nvSpPr>
          <p:cNvPr id="25" name="角丸四角形 24"/>
          <p:cNvSpPr/>
          <p:nvPr/>
        </p:nvSpPr>
        <p:spPr>
          <a:xfrm>
            <a:off x="309419" y="5689720"/>
            <a:ext cx="1857375" cy="1562100"/>
          </a:xfrm>
          <a:prstGeom prst="roundRect">
            <a:avLst>
              <a:gd name="adj" fmla="val 37761"/>
            </a:avLst>
          </a:prstGeom>
          <a:solidFill>
            <a:srgbClr val="FFCC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000000"/>
                </a:solidFill>
                <a:effectLst/>
                <a:ea typeface="HG創英角ｺﾞｼｯｸUB"/>
                <a:cs typeface="Times New Roman"/>
              </a:rPr>
              <a:t>①申し込み</a:t>
            </a:r>
            <a:endParaRPr lang="ja-JP" sz="1050" kern="100" dirty="0">
              <a:effectLst/>
              <a:ea typeface="ＭＳ 明朝"/>
              <a:cs typeface="Times New Roman"/>
            </a:endParaRPr>
          </a:p>
          <a:p>
            <a:pPr algn="just">
              <a:spcAft>
                <a:spcPts val="0"/>
              </a:spcAft>
            </a:pPr>
            <a:endParaRPr lang="en-US" altLang="ja-JP" sz="1000" kern="100" dirty="0">
              <a:solidFill>
                <a:srgbClr val="000000"/>
              </a:solidFill>
              <a:ea typeface="ＭＳ ゴシック"/>
              <a:cs typeface="Times New Roman"/>
            </a:endParaRPr>
          </a:p>
          <a:p>
            <a:pPr algn="just">
              <a:spcAft>
                <a:spcPts val="0"/>
              </a:spcAft>
            </a:pPr>
            <a:r>
              <a:rPr lang="ja-JP" sz="1000" kern="100" dirty="0">
                <a:solidFill>
                  <a:srgbClr val="000000"/>
                </a:solidFill>
                <a:effectLst/>
                <a:ea typeface="ＭＳ ゴシック"/>
                <a:cs typeface="Times New Roman"/>
              </a:rPr>
              <a:t>希望の講座を選</a:t>
            </a:r>
            <a:r>
              <a:rPr lang="ja-JP" altLang="en-US" sz="1000" kern="100" dirty="0">
                <a:solidFill>
                  <a:srgbClr val="000000"/>
                </a:solidFill>
                <a:ea typeface="ＭＳ ゴシック"/>
                <a:cs typeface="Times New Roman"/>
              </a:rPr>
              <a:t>び、</a:t>
            </a:r>
            <a:r>
              <a:rPr lang="ja-JP" altLang="en-US" sz="1000" kern="100" dirty="0">
                <a:solidFill>
                  <a:srgbClr val="000000"/>
                </a:solidFill>
                <a:effectLst/>
                <a:latin typeface="HG創英角ｺﾞｼｯｸUB"/>
                <a:ea typeface="ＭＳ ゴシック"/>
                <a:cs typeface="Times New Roman"/>
              </a:rPr>
              <a:t>希望日</a:t>
            </a:r>
            <a:r>
              <a:rPr lang="ja-JP" altLang="en-US" sz="1000" kern="100">
                <a:solidFill>
                  <a:srgbClr val="000000"/>
                </a:solidFill>
                <a:effectLst/>
                <a:latin typeface="HG創英角ｺﾞｼｯｸUB"/>
                <a:ea typeface="ＭＳ ゴシック"/>
                <a:cs typeface="Times New Roman"/>
              </a:rPr>
              <a:t>の</a:t>
            </a:r>
            <a:r>
              <a:rPr lang="ja-JP" altLang="en-US" sz="1000" kern="100">
                <a:solidFill>
                  <a:srgbClr val="000000"/>
                </a:solidFill>
                <a:latin typeface="HG創英角ｺﾞｼｯｸUB"/>
                <a:ea typeface="ＭＳ ゴシック"/>
                <a:cs typeface="Times New Roman"/>
              </a:rPr>
              <a:t>１か月</a:t>
            </a:r>
            <a:r>
              <a:rPr lang="ja-JP" altLang="en-US" sz="1000" kern="100">
                <a:solidFill>
                  <a:srgbClr val="000000"/>
                </a:solidFill>
                <a:effectLst/>
                <a:latin typeface="HG創英角ｺﾞｼｯｸUB"/>
                <a:ea typeface="ＭＳ ゴシック"/>
                <a:cs typeface="Times New Roman"/>
              </a:rPr>
              <a:t>前</a:t>
            </a:r>
            <a:r>
              <a:rPr lang="ja-JP" altLang="en-US" sz="1000" kern="100" dirty="0">
                <a:solidFill>
                  <a:srgbClr val="000000"/>
                </a:solidFill>
                <a:effectLst/>
                <a:latin typeface="HG創英角ｺﾞｼｯｸUB"/>
                <a:ea typeface="ＭＳ ゴシック"/>
                <a:cs typeface="Times New Roman"/>
              </a:rPr>
              <a:t>までに健康推進課に申込書を提出してください。</a:t>
            </a:r>
            <a:endParaRPr lang="ja-JP" sz="1000" kern="100" dirty="0">
              <a:effectLst/>
              <a:ea typeface="ＭＳ 明朝"/>
              <a:cs typeface="Times New Roman"/>
            </a:endParaRPr>
          </a:p>
        </p:txBody>
      </p:sp>
      <p:sp>
        <p:nvSpPr>
          <p:cNvPr id="26" name="二等辺三角形 25"/>
          <p:cNvSpPr/>
          <p:nvPr/>
        </p:nvSpPr>
        <p:spPr>
          <a:xfrm rot="5400000">
            <a:off x="2136355" y="6241701"/>
            <a:ext cx="485775" cy="409575"/>
          </a:xfrm>
          <a:prstGeom prst="triangl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8" name="角丸四角形 27"/>
          <p:cNvSpPr/>
          <p:nvPr/>
        </p:nvSpPr>
        <p:spPr>
          <a:xfrm>
            <a:off x="2584030" y="5689720"/>
            <a:ext cx="1857375" cy="1562100"/>
          </a:xfrm>
          <a:prstGeom prst="roundRect">
            <a:avLst>
              <a:gd name="adj" fmla="val 37761"/>
            </a:avLst>
          </a:prstGeom>
          <a:solidFill>
            <a:srgbClr val="66FFCC"/>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000000"/>
                </a:solidFill>
                <a:effectLst/>
                <a:ea typeface="HG創英角ｺﾞｼｯｸUB"/>
                <a:cs typeface="Times New Roman"/>
              </a:rPr>
              <a:t>②</a:t>
            </a:r>
            <a:r>
              <a:rPr lang="ja-JP" altLang="en-US" sz="1200" kern="100" dirty="0">
                <a:solidFill>
                  <a:srgbClr val="000000"/>
                </a:solidFill>
                <a:effectLst/>
                <a:ea typeface="HG創英角ｺﾞｼｯｸUB"/>
                <a:cs typeface="Times New Roman"/>
              </a:rPr>
              <a:t>決定連絡</a:t>
            </a:r>
            <a:endParaRPr lang="ja-JP" sz="1050" kern="100" dirty="0">
              <a:effectLst/>
              <a:ea typeface="ＭＳ 明朝"/>
              <a:cs typeface="Times New Roman"/>
            </a:endParaRPr>
          </a:p>
          <a:p>
            <a:pPr algn="just">
              <a:spcAft>
                <a:spcPts val="0"/>
              </a:spcAft>
            </a:pPr>
            <a:endParaRPr lang="en-US" altLang="ja-JP" sz="1000" kern="100" dirty="0">
              <a:solidFill>
                <a:srgbClr val="000000"/>
              </a:solidFill>
              <a:effectLst/>
              <a:ea typeface="ＭＳ ゴシック"/>
              <a:cs typeface="Times New Roman"/>
            </a:endParaRPr>
          </a:p>
          <a:p>
            <a:pPr algn="just"/>
            <a:r>
              <a:rPr lang="ja-JP" altLang="en-US" sz="1000" kern="100" dirty="0">
                <a:solidFill>
                  <a:schemeClr val="tx1"/>
                </a:solidFill>
                <a:latin typeface="+mj-ea"/>
                <a:cs typeface="Times New Roman"/>
              </a:rPr>
              <a:t>後日、希望する講師より申込者へ連絡が入ります。（日程や内容、準備物品などについて説明があります。）</a:t>
            </a:r>
            <a:endParaRPr lang="ja-JP" sz="1000" kern="100" dirty="0">
              <a:effectLst/>
              <a:ea typeface="ＭＳ 明朝"/>
              <a:cs typeface="Times New Roman"/>
            </a:endParaRPr>
          </a:p>
        </p:txBody>
      </p:sp>
      <p:sp>
        <p:nvSpPr>
          <p:cNvPr id="29" name="二等辺三角形 28"/>
          <p:cNvSpPr/>
          <p:nvPr/>
        </p:nvSpPr>
        <p:spPr>
          <a:xfrm rot="5400000">
            <a:off x="4371431" y="6251226"/>
            <a:ext cx="485775" cy="409575"/>
          </a:xfrm>
          <a:prstGeom prst="triangl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0" name="角丸四角形 29"/>
          <p:cNvSpPr/>
          <p:nvPr/>
        </p:nvSpPr>
        <p:spPr>
          <a:xfrm>
            <a:off x="4821188" y="5665438"/>
            <a:ext cx="1857375" cy="1562100"/>
          </a:xfrm>
          <a:prstGeom prst="roundRect">
            <a:avLst>
              <a:gd name="adj" fmla="val 37761"/>
            </a:avLst>
          </a:prstGeom>
          <a:solidFill>
            <a:schemeClr val="accent4">
              <a:lumMod val="60000"/>
              <a:lumOff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000000"/>
                </a:solidFill>
                <a:effectLst/>
                <a:ea typeface="HG創英角ｺﾞｼｯｸUB"/>
                <a:cs typeface="Times New Roman"/>
              </a:rPr>
              <a:t>③</a:t>
            </a:r>
            <a:r>
              <a:rPr lang="ja-JP" altLang="en-US" sz="1200" kern="100" dirty="0">
                <a:solidFill>
                  <a:srgbClr val="000000"/>
                </a:solidFill>
                <a:effectLst/>
                <a:ea typeface="HG創英角ｺﾞｼｯｸUB"/>
                <a:cs typeface="Times New Roman"/>
              </a:rPr>
              <a:t>健康教室開催</a:t>
            </a:r>
            <a:endParaRPr lang="ja-JP" sz="1050" kern="100" dirty="0">
              <a:effectLst/>
              <a:ea typeface="ＭＳ 明朝"/>
              <a:cs typeface="Times New Roman"/>
            </a:endParaRPr>
          </a:p>
          <a:p>
            <a:pPr algn="just">
              <a:spcAft>
                <a:spcPts val="0"/>
              </a:spcAft>
            </a:pPr>
            <a:endParaRPr lang="en-US" altLang="ja-JP" sz="1000" kern="100" dirty="0">
              <a:solidFill>
                <a:schemeClr val="tx1"/>
              </a:solidFill>
              <a:latin typeface="+mj-ea"/>
              <a:ea typeface="+mj-ea"/>
              <a:cs typeface="Times New Roman"/>
            </a:endParaRPr>
          </a:p>
          <a:p>
            <a:pPr algn="just"/>
            <a:r>
              <a:rPr lang="ja-JP" altLang="en-US" sz="1000" kern="100" dirty="0">
                <a:solidFill>
                  <a:schemeClr val="tx1"/>
                </a:solidFill>
                <a:latin typeface="+mj-ea"/>
                <a:cs typeface="Times New Roman"/>
              </a:rPr>
              <a:t>講師料等は、開催当日に講師へ直接お支払いください。</a:t>
            </a:r>
            <a:endParaRPr lang="ja-JP" sz="1000" kern="100" dirty="0">
              <a:solidFill>
                <a:schemeClr val="tx1"/>
              </a:solidFill>
              <a:effectLst/>
              <a:latin typeface="+mj-ea"/>
              <a:ea typeface="+mj-ea"/>
              <a:cs typeface="Times New Roman"/>
            </a:endParaRPr>
          </a:p>
        </p:txBody>
      </p:sp>
      <p:cxnSp>
        <p:nvCxnSpPr>
          <p:cNvPr id="31" name="直線コネクタ 30"/>
          <p:cNvCxnSpPr/>
          <p:nvPr/>
        </p:nvCxnSpPr>
        <p:spPr>
          <a:xfrm>
            <a:off x="518968" y="6109468"/>
            <a:ext cx="143827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2761655" y="6113411"/>
            <a:ext cx="143827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5065609" y="6109468"/>
            <a:ext cx="143827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488212" y="7841977"/>
            <a:ext cx="6049010" cy="646331"/>
          </a:xfrm>
          <a:prstGeom prst="rect">
            <a:avLst/>
          </a:prstGeom>
        </p:spPr>
        <p:txBody>
          <a:bodyPr wrap="square">
            <a:spAutoFit/>
          </a:bodyPr>
          <a:lstStyle/>
          <a:p>
            <a:r>
              <a:rPr lang="ja-JP" altLang="ja-JP" sz="900" dirty="0"/>
              <a:t>【 注意事項 】 </a:t>
            </a:r>
            <a:r>
              <a:rPr lang="ja-JP" altLang="en-US" sz="900" dirty="0"/>
              <a:t>　</a:t>
            </a:r>
            <a:r>
              <a:rPr lang="ja-JP" altLang="ja-JP" sz="900" dirty="0"/>
              <a:t>１．</a:t>
            </a:r>
            <a:r>
              <a:rPr lang="en-US" altLang="ja-JP" sz="900" dirty="0"/>
              <a:t> </a:t>
            </a:r>
            <a:r>
              <a:rPr lang="ja-JP" altLang="ja-JP" sz="900" dirty="0"/>
              <a:t>開催日時や内容などは、講師の都合でご希望にそえない場合もあります。</a:t>
            </a:r>
          </a:p>
          <a:p>
            <a:r>
              <a:rPr lang="ja-JP" altLang="en-US" sz="900" dirty="0"/>
              <a:t>　　　　　　　　　  ２</a:t>
            </a:r>
            <a:r>
              <a:rPr lang="ja-JP" altLang="ja-JP" sz="900" dirty="0"/>
              <a:t>．</a:t>
            </a:r>
            <a:r>
              <a:rPr lang="en-US" altLang="ja-JP" sz="900" dirty="0"/>
              <a:t> </a:t>
            </a:r>
            <a:r>
              <a:rPr lang="ja-JP" altLang="ja-JP" sz="900" dirty="0"/>
              <a:t>次のものは出前講座のお引き受けができません。</a:t>
            </a:r>
          </a:p>
          <a:p>
            <a:r>
              <a:rPr lang="ja-JP" altLang="en-US" sz="900" dirty="0"/>
              <a:t>　　　　　　　　　　　　　</a:t>
            </a:r>
            <a:r>
              <a:rPr lang="ja-JP" altLang="ja-JP" sz="900" dirty="0"/>
              <a:t>・政治、宗教、または営利などを目的とした集会であると認められるとき</a:t>
            </a:r>
          </a:p>
          <a:p>
            <a:r>
              <a:rPr lang="ja-JP" altLang="en-US" sz="900" dirty="0"/>
              <a:t>　　　　　　　　　　　　　</a:t>
            </a:r>
            <a:r>
              <a:rPr lang="ja-JP" altLang="ja-JP" sz="900" dirty="0"/>
              <a:t>・出前講座の目的に反すると認められるとき</a:t>
            </a:r>
          </a:p>
        </p:txBody>
      </p:sp>
      <p:sp>
        <p:nvSpPr>
          <p:cNvPr id="24" name="テキスト ボックス 23"/>
          <p:cNvSpPr txBox="1"/>
          <p:nvPr/>
        </p:nvSpPr>
        <p:spPr>
          <a:xfrm>
            <a:off x="309419" y="251520"/>
            <a:ext cx="6267450" cy="1231106"/>
          </a:xfrm>
          <a:prstGeom prst="rect">
            <a:avLst/>
          </a:prstGeom>
          <a:noFill/>
          <a:ln w="19050">
            <a:solidFill>
              <a:schemeClr val="accent5"/>
            </a:solidFill>
            <a:prstDash val="sysDot"/>
          </a:ln>
        </p:spPr>
        <p:txBody>
          <a:bodyPr wrap="square" rtlCol="0">
            <a:spAutoFit/>
          </a:bodyPr>
          <a:lstStyle/>
          <a:p>
            <a:r>
              <a:rPr lang="ja-JP" altLang="ja-JP" sz="1100" b="1" dirty="0">
                <a:latin typeface="HG丸ｺﾞｼｯｸM-PRO" pitchFamily="50" charset="-128"/>
                <a:ea typeface="HG丸ｺﾞｼｯｸM-PRO" pitchFamily="50" charset="-128"/>
              </a:rPr>
              <a:t>【</a:t>
            </a:r>
            <a:r>
              <a:rPr lang="ja-JP" altLang="ja-JP" sz="1050" b="1" dirty="0">
                <a:latin typeface="+mn-ea"/>
              </a:rPr>
              <a:t>趣旨・概要】</a:t>
            </a:r>
            <a:endParaRPr lang="ja-JP" altLang="ja-JP" sz="1050" dirty="0">
              <a:latin typeface="+mn-ea"/>
            </a:endParaRPr>
          </a:p>
          <a:p>
            <a:r>
              <a:rPr lang="ja-JP" altLang="ja-JP" sz="1050" dirty="0">
                <a:latin typeface="+mn-ea"/>
              </a:rPr>
              <a:t>　伊賀市が実施している「健康づくり出前講座」は、自治会、事業所、子育てサークルなど様々な方にご利用いただいています。</a:t>
            </a:r>
          </a:p>
          <a:p>
            <a:r>
              <a:rPr lang="ja-JP" altLang="ja-JP" sz="1050" dirty="0">
                <a:latin typeface="+mn-ea"/>
              </a:rPr>
              <a:t>　今までは、行政の保健師や栄養士だけで実施してきましたが、様々なニーズに応じた魅力ある健康づくりを推進するため、「まちの講師編」を設けることになりました。</a:t>
            </a:r>
          </a:p>
          <a:p>
            <a:r>
              <a:rPr lang="ja-JP" altLang="ja-JP" sz="1050" dirty="0">
                <a:latin typeface="+mn-ea"/>
              </a:rPr>
              <a:t>　子どもから高齢者まで、幅広い年代</a:t>
            </a:r>
            <a:r>
              <a:rPr lang="ja-JP" altLang="en-US" sz="1050" dirty="0">
                <a:latin typeface="+mn-ea"/>
              </a:rPr>
              <a:t>の方々</a:t>
            </a:r>
            <a:r>
              <a:rPr lang="ja-JP" altLang="ja-JP" sz="1050" dirty="0">
                <a:latin typeface="+mn-ea"/>
              </a:rPr>
              <a:t>に応じたテーマがあります。健康づくりや食事に興味のある方、子育てのコツを知りたい方など、お気軽にお申し込みください！</a:t>
            </a:r>
            <a:endParaRPr lang="en-US" altLang="ja-JP" sz="1050" dirty="0">
              <a:latin typeface="+mn-ea"/>
            </a:endParaRPr>
          </a:p>
        </p:txBody>
      </p:sp>
      <p:sp>
        <p:nvSpPr>
          <p:cNvPr id="27" name="テキスト ボックス 26"/>
          <p:cNvSpPr txBox="1"/>
          <p:nvPr/>
        </p:nvSpPr>
        <p:spPr>
          <a:xfrm>
            <a:off x="479084" y="7251820"/>
            <a:ext cx="4926282" cy="338554"/>
          </a:xfrm>
          <a:prstGeom prst="rect">
            <a:avLst/>
          </a:prstGeom>
          <a:noFill/>
        </p:spPr>
        <p:txBody>
          <a:bodyPr wrap="square" rtlCol="0">
            <a:spAutoFit/>
          </a:bodyPr>
          <a:lstStyle/>
          <a:p>
            <a:r>
              <a:rPr lang="en-US" altLang="ja-JP" sz="800" dirty="0">
                <a:latin typeface="+mn-ea"/>
              </a:rPr>
              <a:t>※</a:t>
            </a:r>
            <a:r>
              <a:rPr lang="ja-JP" altLang="en-US" sz="800" dirty="0">
                <a:latin typeface="+mn-ea"/>
              </a:rPr>
              <a:t>申込書は健康推進課窓口にて受け取っていただくか、巻末の様式をコピーしてご使用ください。</a:t>
            </a:r>
            <a:endParaRPr lang="en-US" altLang="ja-JP" sz="800" dirty="0">
              <a:latin typeface="+mn-ea"/>
            </a:endParaRPr>
          </a:p>
          <a:p>
            <a:r>
              <a:rPr lang="ja-JP" altLang="en-US" sz="800" dirty="0">
                <a:latin typeface="+mn-ea"/>
              </a:rPr>
              <a:t>    また、ホームページからもダウンロードできます。</a:t>
            </a:r>
            <a:endParaRPr lang="en-US" altLang="ja-JP" sz="800" dirty="0">
              <a:latin typeface="+mn-ea"/>
            </a:endParaRPr>
          </a:p>
        </p:txBody>
      </p:sp>
      <p:pic>
        <p:nvPicPr>
          <p:cNvPr id="35" name="図 34"/>
          <p:cNvPicPr/>
          <p:nvPr/>
        </p:nvPicPr>
        <p:blipFill>
          <a:blip r:embed="rId2">
            <a:extLst>
              <a:ext uri="{28A0092B-C50C-407E-A947-70E740481C1C}">
                <a14:useLocalDpi xmlns:a14="http://schemas.microsoft.com/office/drawing/2010/main" val="0"/>
              </a:ext>
            </a:extLst>
          </a:blip>
          <a:stretch>
            <a:fillRect/>
          </a:stretch>
        </p:blipFill>
        <p:spPr>
          <a:xfrm>
            <a:off x="348512" y="8488308"/>
            <a:ext cx="6188710" cy="492125"/>
          </a:xfrm>
          <a:prstGeom prst="rect">
            <a:avLst/>
          </a:prstGeom>
        </p:spPr>
      </p:pic>
      <p:pic>
        <p:nvPicPr>
          <p:cNvPr id="36" name="図 35" descr="http://1.bp.blogspot.com/-CjfJHrc6EaU/UsZt-Iu9EWI/AAAAAAAAc1E/jZmkaDYalP8/s800/friends_man_woman.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0483" y="4520762"/>
            <a:ext cx="1263707" cy="817269"/>
          </a:xfrm>
          <a:prstGeom prst="rect">
            <a:avLst/>
          </a:prstGeom>
          <a:noFill/>
          <a:ln>
            <a:noFill/>
          </a:ln>
        </p:spPr>
      </p:pic>
      <p:sp>
        <p:nvSpPr>
          <p:cNvPr id="20" name="テキスト ボックス 1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P1</a:t>
            </a:r>
          </a:p>
        </p:txBody>
      </p:sp>
    </p:spTree>
    <p:extLst>
      <p:ext uri="{BB962C8B-B14F-4D97-AF65-F5344CB8AC3E}">
        <p14:creationId xmlns:p14="http://schemas.microsoft.com/office/powerpoint/2010/main" val="1471150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4BB15E-DDA3-DE44-EF5D-BD5C7EC542A8}"/>
              </a:ext>
            </a:extLst>
          </p:cNvPr>
          <p:cNvSpPr>
            <a:spLocks noGrp="1"/>
          </p:cNvSpPr>
          <p:nvPr>
            <p:ph type="title"/>
          </p:nvPr>
        </p:nvSpPr>
        <p:spPr>
          <a:xfrm>
            <a:off x="0" y="0"/>
            <a:ext cx="6858000" cy="457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br>
              <a:rPr kumimoji="1" lang="en-US" altLang="ja-JP" sz="44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br>
            <a:r>
              <a:rPr kumimoji="1" lang="ja-JP" altLang="en-US" sz="7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br>
              <a:rPr kumimoji="1" lang="ja-JP" altLang="en-US" sz="7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br>
            <a:r>
              <a:rPr kumimoji="1" lang="ja-JP" altLang="en-US" sz="44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カー</a:t>
            </a:r>
            <a:br>
              <a:rPr kumimoji="1" lang="en-US" altLang="ja-JP" sz="44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br>
            <a:r>
              <a:rPr kumimoji="1" lang="ja-JP" altLang="en-US" sz="7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br>
              <a:rPr kumimoji="1" lang="ja-JP" altLang="en-US" sz="7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br>
            <a:endParaRPr kumimoji="1" lang="ja-JP" altLang="en-US" dirty="0"/>
          </a:p>
        </p:txBody>
      </p:sp>
      <p:graphicFrame>
        <p:nvGraphicFramePr>
          <p:cNvPr id="13" name="表 13">
            <a:extLst>
              <a:ext uri="{FF2B5EF4-FFF2-40B4-BE49-F238E27FC236}">
                <a16:creationId xmlns:a16="http://schemas.microsoft.com/office/drawing/2014/main" id="{9C7B457E-ED6A-5AB4-CAEE-DA8F71424775}"/>
              </a:ext>
            </a:extLst>
          </p:cNvPr>
          <p:cNvGraphicFramePr>
            <a:graphicFrameLocks noGrp="1"/>
          </p:cNvGraphicFramePr>
          <p:nvPr>
            <p:ph idx="1"/>
            <p:extLst>
              <p:ext uri="{D42A27DB-BD31-4B8C-83A1-F6EECF244321}">
                <p14:modId xmlns:p14="http://schemas.microsoft.com/office/powerpoint/2010/main" val="1747268072"/>
              </p:ext>
            </p:extLst>
          </p:nvPr>
        </p:nvGraphicFramePr>
        <p:xfrm>
          <a:off x="337778" y="126709"/>
          <a:ext cx="6182444" cy="4642011"/>
        </p:xfrm>
        <a:graphic>
          <a:graphicData uri="http://schemas.openxmlformats.org/drawingml/2006/table">
            <a:tbl>
              <a:tblPr firstRow="1" bandRow="1">
                <a:tableStyleId>{5C22544A-7EE6-4342-B048-85BDC9FD1C3A}</a:tableStyleId>
              </a:tblPr>
              <a:tblGrid>
                <a:gridCol w="1152128">
                  <a:extLst>
                    <a:ext uri="{9D8B030D-6E8A-4147-A177-3AD203B41FA5}">
                      <a16:colId xmlns:a16="http://schemas.microsoft.com/office/drawing/2014/main" val="418148140"/>
                    </a:ext>
                  </a:extLst>
                </a:gridCol>
                <a:gridCol w="1296144">
                  <a:extLst>
                    <a:ext uri="{9D8B030D-6E8A-4147-A177-3AD203B41FA5}">
                      <a16:colId xmlns:a16="http://schemas.microsoft.com/office/drawing/2014/main" val="2275256994"/>
                    </a:ext>
                  </a:extLst>
                </a:gridCol>
                <a:gridCol w="1872208">
                  <a:extLst>
                    <a:ext uri="{9D8B030D-6E8A-4147-A177-3AD203B41FA5}">
                      <a16:colId xmlns:a16="http://schemas.microsoft.com/office/drawing/2014/main" val="984732011"/>
                    </a:ext>
                  </a:extLst>
                </a:gridCol>
                <a:gridCol w="1861964">
                  <a:extLst>
                    <a:ext uri="{9D8B030D-6E8A-4147-A177-3AD203B41FA5}">
                      <a16:colId xmlns:a16="http://schemas.microsoft.com/office/drawing/2014/main" val="1217839970"/>
                    </a:ext>
                  </a:extLst>
                </a:gridCol>
              </a:tblGrid>
              <a:tr h="373146">
                <a:tc>
                  <a:txBody>
                    <a:bodyPr/>
                    <a:lstStyle/>
                    <a:p>
                      <a:r>
                        <a:rPr kumimoji="1" lang="ja-JP" altLang="en-US" sz="800" dirty="0">
                          <a:latin typeface="+mn-ea"/>
                          <a:ea typeface="+mn-ea"/>
                        </a:rPr>
                        <a:t>   　</a:t>
                      </a:r>
                      <a:r>
                        <a:rPr kumimoji="1" lang="ja-JP" altLang="en-US" sz="800" dirty="0">
                          <a:latin typeface="+mj-ea"/>
                          <a:ea typeface="+mj-ea"/>
                        </a:rPr>
                        <a:t>講師番号 </a:t>
                      </a:r>
                      <a:r>
                        <a:rPr kumimoji="1" lang="en-US" altLang="ja-JP" sz="2000" dirty="0">
                          <a:latin typeface="+mj-ea"/>
                          <a:ea typeface="+mj-ea"/>
                        </a:rPr>
                        <a:t>29</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r>
                        <a:rPr kumimoji="1" lang="ja-JP" altLang="en-US" sz="800" dirty="0">
                          <a:latin typeface="+mj-ea"/>
                          <a:ea typeface="+mj-ea"/>
                        </a:rPr>
                        <a:t>　カテゴリー</a:t>
                      </a:r>
                      <a:endParaRPr kumimoji="1" lang="en-US" altLang="ja-JP" sz="800" dirty="0">
                        <a:latin typeface="+mj-ea"/>
                        <a:ea typeface="+mj-ea"/>
                      </a:endParaRPr>
                    </a:p>
                    <a:p>
                      <a:r>
                        <a:rPr kumimoji="1" lang="ja-JP" altLang="en-US" sz="1000" dirty="0">
                          <a:latin typeface="+mj-ea"/>
                          <a:ea typeface="+mj-ea"/>
                        </a:rPr>
                        <a:t>　　　</a:t>
                      </a:r>
                      <a:r>
                        <a:rPr kumimoji="1" lang="ja-JP" altLang="en-US" sz="1200" dirty="0">
                          <a:latin typeface="+mj-ea"/>
                          <a:ea typeface="+mj-ea"/>
                        </a:rPr>
                        <a:t>健康づくり</a:t>
                      </a:r>
                      <a:endParaRPr kumimoji="1" lang="ja-JP" altLang="en-US" sz="1000" dirty="0">
                        <a:latin typeface="+mj-ea"/>
                        <a:ea typeface="+mj-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kumimoji="1" lang="ja-JP" altLang="en-US" sz="900" dirty="0"/>
                        <a:t>講座タイトル</a:t>
                      </a:r>
                      <a:endParaRPr kumimoji="1" lang="en-US" altLang="ja-JP" sz="900" dirty="0"/>
                    </a:p>
                    <a:p>
                      <a:pPr algn="ctr"/>
                      <a:r>
                        <a:rPr kumimoji="1" lang="ja-JP" altLang="en-US" sz="900" dirty="0"/>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ja-JP" altLang="en-US" sz="1000" dirty="0"/>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341717606"/>
                  </a:ext>
                </a:extLst>
              </a:tr>
              <a:tr h="688885">
                <a:tc gridSpan="2">
                  <a:txBody>
                    <a:bodyPr/>
                    <a:lstStyle/>
                    <a:p>
                      <a:pPr algn="ctr"/>
                      <a:r>
                        <a:rPr kumimoji="1" lang="ja-JP" altLang="en-US" sz="1400" dirty="0">
                          <a:latin typeface="HGP創英角ﾎﾟｯﾌﾟ体" panose="040B0A00000000000000" pitchFamily="50" charset="-128"/>
                          <a:ea typeface="HGP創英角ﾎﾟｯﾌﾟ体" panose="040B0A00000000000000" pitchFamily="50" charset="-128"/>
                        </a:rPr>
                        <a:t>暮らしの保健室い～な</a:t>
                      </a:r>
                      <a:endParaRPr kumimoji="1" lang="en-US" altLang="ja-JP" sz="1400" dirty="0">
                        <a:latin typeface="HGP創英角ﾎﾟｯﾌﾟ体" panose="040B0A00000000000000" pitchFamily="50" charset="-128"/>
                        <a:ea typeface="HGP創英角ﾎﾟｯﾌﾟ体" panose="040B0A00000000000000" pitchFamily="50" charset="-128"/>
                      </a:endParaRPr>
                    </a:p>
                    <a:p>
                      <a:pPr algn="ctr"/>
                      <a:r>
                        <a:rPr kumimoji="1" lang="ja-JP" altLang="en-US" sz="1400" dirty="0">
                          <a:latin typeface="HGP創英角ﾎﾟｯﾌﾟ体" panose="040B0A00000000000000" pitchFamily="50" charset="-128"/>
                          <a:ea typeface="HGP創英角ﾎﾟｯﾌﾟ体" panose="040B0A00000000000000" pitchFamily="50" charset="-128"/>
                        </a:rPr>
                        <a:t>（一般社団法人カルタス）</a:t>
                      </a:r>
                      <a:endParaRPr kumimoji="1" lang="en-US" altLang="ja-JP" sz="1400" dirty="0">
                        <a:latin typeface="HGP創英角ﾎﾟｯﾌﾟ体" panose="040B0A00000000000000" pitchFamily="50" charset="-128"/>
                        <a:ea typeface="HGP創英角ﾎﾟｯﾌﾟ体" panose="040B0A00000000000000" pitchFamily="50" charset="-128"/>
                      </a:endParaRPr>
                    </a:p>
                    <a:p>
                      <a:pPr algn="ctr"/>
                      <a:r>
                        <a:rPr kumimoji="1" lang="ja-JP" altLang="en-US" sz="1400" dirty="0">
                          <a:latin typeface="HGP創英角ﾎﾟｯﾌﾟ体" panose="040B0A00000000000000" pitchFamily="50" charset="-128"/>
                          <a:ea typeface="HGP創英角ﾎﾟｯﾌﾟ体" panose="040B0A00000000000000" pitchFamily="50" charset="-128"/>
                        </a:rPr>
                        <a:t>代表：山﨑　直美</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sz="1000" dirty="0"/>
                    </a:p>
                  </a:txBody>
                  <a:tcPr/>
                </a:tc>
                <a:tc>
                  <a:txBody>
                    <a:bodyPr/>
                    <a:lstStyle/>
                    <a:p>
                      <a:r>
                        <a:rPr kumimoji="1" lang="en-US" altLang="ja-JP" sz="900" dirty="0">
                          <a:latin typeface="+mj-ea"/>
                          <a:ea typeface="+mj-ea"/>
                        </a:rPr>
                        <a:t>No1</a:t>
                      </a:r>
                    </a:p>
                    <a:p>
                      <a:r>
                        <a:rPr kumimoji="1" lang="ja-JP" altLang="en-US" sz="1100" b="0" dirty="0">
                          <a:latin typeface="HGP創英角ﾎﾟｯﾌﾟ体" panose="040B0A00000000000000" pitchFamily="50" charset="-128"/>
                          <a:ea typeface="HGP創英角ﾎﾟｯﾌﾟ体" panose="040B0A00000000000000" pitchFamily="50" charset="-128"/>
                        </a:rPr>
                        <a:t>健康（お悩み）相談会</a:t>
                      </a:r>
                      <a:endParaRPr kumimoji="1" lang="en-US" altLang="ja-JP" sz="1100" b="0" dirty="0">
                        <a:latin typeface="HGP創英角ﾎﾟｯﾌﾟ体" panose="040B0A00000000000000" pitchFamily="50" charset="-128"/>
                        <a:ea typeface="HGP創英角ﾎﾟｯﾌﾟ体" panose="040B0A00000000000000" pitchFamily="50" charset="-128"/>
                      </a:endParaRPr>
                    </a:p>
                    <a:p>
                      <a:endParaRPr kumimoji="1" lang="en-US" altLang="ja-JP" sz="1000" dirty="0">
                        <a:latin typeface="+mn-ea"/>
                        <a:ea typeface="+mn-ea"/>
                      </a:endParaRPr>
                    </a:p>
                    <a:p>
                      <a:r>
                        <a:rPr kumimoji="1" lang="en-US" altLang="ja-JP" sz="1000" dirty="0">
                          <a:latin typeface="+mn-ea"/>
                          <a:ea typeface="+mn-ea"/>
                        </a:rPr>
                        <a:t>                                   60</a:t>
                      </a:r>
                      <a:r>
                        <a:rPr kumimoji="1" lang="ja-JP" altLang="en-US" sz="1000" dirty="0">
                          <a:latin typeface="+mn-ea"/>
                          <a:ea typeface="+mn-ea"/>
                        </a:rPr>
                        <a:t>分</a:t>
                      </a:r>
                      <a:endParaRPr kumimoji="1" lang="en-US" altLang="ja-JP" sz="1000" dirty="0">
                        <a:latin typeface="+mn-ea"/>
                        <a:ea typeface="+mn-ea"/>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en-US" sz="900" dirty="0"/>
                        <a:t>子どもの事、自分の事、家族の事。体の悩みはもちろん、女性特有の悩み、認知症や介護の悩み等ざっくばらんに相談できる場を提供します。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71647218"/>
                  </a:ext>
                </a:extLst>
              </a:tr>
              <a:tr h="660181">
                <a:tc rowSpan="2" gridSpan="2">
                  <a:txBody>
                    <a:bodyPr/>
                    <a:lstStyle/>
                    <a:p>
                      <a:r>
                        <a:rPr kumimoji="1" lang="en-US" altLang="ja-JP" sz="900" dirty="0"/>
                        <a:t>《</a:t>
                      </a:r>
                      <a:r>
                        <a:rPr kumimoji="1" lang="ja-JP" altLang="en-US" sz="900" dirty="0"/>
                        <a:t>講師</a:t>
                      </a:r>
                      <a:r>
                        <a:rPr kumimoji="1" lang="en-US" altLang="ja-JP" sz="900" dirty="0"/>
                        <a:t>PR》</a:t>
                      </a:r>
                    </a:p>
                    <a:p>
                      <a:r>
                        <a:rPr kumimoji="1" lang="en-US" altLang="ja-JP" sz="900" dirty="0"/>
                        <a:t>3</a:t>
                      </a:r>
                      <a:r>
                        <a:rPr kumimoji="1" lang="ja-JP" altLang="en-US" sz="900" dirty="0"/>
                        <a:t>年前、結婚を機に伊賀へ移住してきました。</a:t>
                      </a:r>
                      <a:r>
                        <a:rPr kumimoji="1" lang="en-US" altLang="ja-JP" sz="900" dirty="0"/>
                        <a:t>5</a:t>
                      </a:r>
                      <a:r>
                        <a:rPr kumimoji="1" lang="ja-JP" altLang="en-US" sz="900" dirty="0"/>
                        <a:t>年程前より仕事の傍らドクターズカフェをスタートし、この伊賀の地でも、少しでも気軽に「病院へ行くほどでもないけど、ちょっとした身体の悩み</a:t>
                      </a:r>
                      <a:r>
                        <a:rPr kumimoji="1" lang="en-US" altLang="ja-JP" sz="900" dirty="0"/>
                        <a:t>/</a:t>
                      </a:r>
                      <a:r>
                        <a:rPr kumimoji="1" lang="ja-JP" altLang="en-US" sz="900" dirty="0"/>
                        <a:t>生活の悩み」を相談できる場をつくりたいと思い、</a:t>
                      </a:r>
                      <a:r>
                        <a:rPr kumimoji="1" lang="en-US" altLang="ja-JP" sz="900" dirty="0"/>
                        <a:t>2024</a:t>
                      </a:r>
                      <a:r>
                        <a:rPr kumimoji="1" lang="ja-JP" altLang="en-US" sz="900" dirty="0"/>
                        <a:t>年～暮らしの保健室を始めています。安心して暮らせるまちづくりに貢献していきたいと思います。医師免許を持っているので身体のこと何でもご相談下さい。</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sz="1000" dirty="0"/>
                    </a:p>
                  </a:txBody>
                  <a:tcPr/>
                </a:tc>
                <a:tc>
                  <a:txBody>
                    <a:bodyPr/>
                    <a:lstStyle/>
                    <a:p>
                      <a:r>
                        <a:rPr kumimoji="1" lang="en-US" altLang="ja-JP" sz="900" dirty="0">
                          <a:latin typeface="+mj-ea"/>
                          <a:ea typeface="+mj-ea"/>
                        </a:rPr>
                        <a:t>No2</a:t>
                      </a:r>
                    </a:p>
                    <a:p>
                      <a:r>
                        <a:rPr kumimoji="1" lang="ja-JP" altLang="en-US" sz="1100" dirty="0">
                          <a:latin typeface="HGP創英角ﾎﾟｯﾌﾟ体" panose="040B0A00000000000000" pitchFamily="50" charset="-128"/>
                          <a:ea typeface="HGP創英角ﾎﾟｯﾌﾟ体" panose="040B0A00000000000000" pitchFamily="50" charset="-128"/>
                        </a:rPr>
                        <a:t>お口のフレイル体操</a:t>
                      </a:r>
                      <a:endParaRPr kumimoji="1" lang="en-US" altLang="ja-JP" sz="1100" dirty="0">
                        <a:latin typeface="HGP創英角ﾎﾟｯﾌﾟ体" panose="040B0A00000000000000" pitchFamily="50" charset="-128"/>
                        <a:ea typeface="HGP創英角ﾎﾟｯﾌﾟ体" panose="040B0A00000000000000" pitchFamily="50" charset="-128"/>
                      </a:endParaRPr>
                    </a:p>
                    <a:p>
                      <a:r>
                        <a:rPr kumimoji="1" lang="ja-JP" altLang="en-US" sz="1000" dirty="0"/>
                        <a:t>　　　　　　　　</a:t>
                      </a:r>
                      <a:endParaRPr kumimoji="1" lang="en-US" altLang="ja-JP" sz="1000" dirty="0"/>
                    </a:p>
                    <a:p>
                      <a:r>
                        <a:rPr kumimoji="1" lang="ja-JP" altLang="en-US" sz="1000" dirty="0"/>
                        <a:t>　　　　　　　　　　　　　　　　</a:t>
                      </a:r>
                      <a:r>
                        <a:rPr kumimoji="1" lang="en-US" altLang="ja-JP" sz="1000" dirty="0">
                          <a:latin typeface="+mn-ea"/>
                          <a:ea typeface="+mn-ea"/>
                        </a:rPr>
                        <a:t>60</a:t>
                      </a:r>
                      <a:r>
                        <a:rPr kumimoji="1" lang="ja-JP" altLang="en-US" sz="1000" dirty="0">
                          <a:latin typeface="+mn-ea"/>
                          <a:ea typeface="+mn-ea"/>
                        </a:rPr>
                        <a:t>分</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r>
                        <a:rPr kumimoji="1" lang="ja-JP" altLang="en-US" sz="900" dirty="0"/>
                        <a:t>講義も交えながら皆でお口の体操をします。人数が多い場合、選手権のような遊びも交えた取組もできます。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7691948"/>
                  </a:ext>
                </a:extLst>
              </a:tr>
              <a:tr h="717588">
                <a:tc gridSpan="2" vMerge="1">
                  <a:txBody>
                    <a:bodyPr/>
                    <a:lstStyle/>
                    <a:p>
                      <a:endParaRPr kumimoji="1" lang="ja-JP" altLang="en-US" sz="1000" dirty="0"/>
                    </a:p>
                  </a:txBody>
                  <a:tcPr/>
                </a:tc>
                <a:tc hMerge="1" vMerge="1">
                  <a:txBody>
                    <a:bodyPr/>
                    <a:lstStyle/>
                    <a:p>
                      <a:endParaRPr kumimoji="1" lang="ja-JP" altLang="en-US" sz="1000" dirty="0"/>
                    </a:p>
                  </a:txBody>
                  <a:tcPr/>
                </a:tc>
                <a:tc>
                  <a:txBody>
                    <a:bodyPr/>
                    <a:lstStyle/>
                    <a:p>
                      <a:r>
                        <a:rPr kumimoji="1" lang="en-US" altLang="ja-JP" sz="900" dirty="0">
                          <a:latin typeface="+mj-ea"/>
                          <a:ea typeface="+mj-ea"/>
                        </a:rPr>
                        <a:t>No3</a:t>
                      </a:r>
                    </a:p>
                    <a:p>
                      <a:r>
                        <a:rPr kumimoji="1" lang="ja-JP" altLang="en-US" sz="1100" dirty="0">
                          <a:latin typeface="HGP創英角ﾎﾟｯﾌﾟ体" panose="040B0A00000000000000" pitchFamily="50" charset="-128"/>
                          <a:ea typeface="HGP創英角ﾎﾟｯﾌﾟ体" panose="040B0A00000000000000" pitchFamily="50" charset="-128"/>
                        </a:rPr>
                        <a:t>健康講座</a:t>
                      </a:r>
                      <a:endParaRPr kumimoji="1" lang="en-US" altLang="ja-JP" sz="1100" dirty="0">
                        <a:latin typeface="HGP創英角ﾎﾟｯﾌﾟ体" panose="040B0A00000000000000" pitchFamily="50" charset="-128"/>
                        <a:ea typeface="HGP創英角ﾎﾟｯﾌﾟ体" panose="040B0A00000000000000" pitchFamily="50" charset="-128"/>
                      </a:endParaRPr>
                    </a:p>
                    <a:p>
                      <a:endParaRPr kumimoji="1" lang="en-US" altLang="ja-JP" sz="1000" dirty="0"/>
                    </a:p>
                    <a:p>
                      <a:r>
                        <a:rPr kumimoji="1" lang="ja-JP" altLang="en-US" sz="1000" dirty="0"/>
                        <a:t>　　　　　　　　　　　　　　　　</a:t>
                      </a:r>
                      <a:r>
                        <a:rPr kumimoji="1" lang="en-US" altLang="ja-JP" sz="1000" dirty="0">
                          <a:latin typeface="+mn-ea"/>
                          <a:ea typeface="+mn-ea"/>
                        </a:rPr>
                        <a:t>60</a:t>
                      </a:r>
                      <a:r>
                        <a:rPr kumimoji="1" lang="ja-JP" altLang="en-US" sz="1000" dirty="0">
                          <a:latin typeface="+mn-ea"/>
                          <a:ea typeface="+mn-ea"/>
                        </a:rPr>
                        <a:t>分</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en-US" sz="900" dirty="0"/>
                        <a:t>対象者に合わせてテーマを決め、講義＆お話し会をします。内容はできるだけ、ご要望にお応えします。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915702766"/>
                  </a:ext>
                </a:extLst>
              </a:tr>
              <a:tr h="2005491">
                <a:tc gridSpan="2">
                  <a:txBody>
                    <a:bodyPr/>
                    <a:lstStyle/>
                    <a:p>
                      <a:endParaRPr kumimoji="1" lang="ja-JP" altLang="en-US"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1000" dirty="0"/>
                    </a:p>
                  </a:txBody>
                  <a:tcPr/>
                </a:tc>
                <a:tc gridSpan="2">
                  <a:txBody>
                    <a:bodyPr/>
                    <a:lstStyle/>
                    <a:p>
                      <a:pPr>
                        <a:lnSpc>
                          <a:spcPct val="150000"/>
                        </a:lnSpc>
                      </a:pPr>
                      <a:r>
                        <a:rPr kumimoji="1" lang="ja-JP" altLang="en-US" sz="1000" dirty="0"/>
                        <a:t>●</a:t>
                      </a:r>
                      <a:r>
                        <a:rPr kumimoji="1" lang="ja-JP" altLang="en-US" sz="1000" b="1" dirty="0"/>
                        <a:t>対象者　　　　　　　　　　　</a:t>
                      </a:r>
                      <a:r>
                        <a:rPr kumimoji="1" lang="ja-JP" altLang="en-US" sz="1000" b="0" dirty="0"/>
                        <a:t>どなたでも</a:t>
                      </a:r>
                      <a:endParaRPr kumimoji="1" lang="en-US" altLang="ja-JP" sz="1000" b="0" dirty="0"/>
                    </a:p>
                    <a:p>
                      <a:pPr>
                        <a:lnSpc>
                          <a:spcPct val="150000"/>
                        </a:lnSpc>
                      </a:pPr>
                      <a:r>
                        <a:rPr kumimoji="1" lang="ja-JP" altLang="en-US" sz="1000" b="0" dirty="0"/>
                        <a:t>●</a:t>
                      </a:r>
                      <a:r>
                        <a:rPr kumimoji="1" lang="ja-JP" altLang="en-US" sz="1000" b="1" dirty="0"/>
                        <a:t>受け入れ可能人数</a:t>
                      </a:r>
                      <a:r>
                        <a:rPr kumimoji="1" lang="ja-JP" altLang="en-US" sz="1000" b="0" dirty="0"/>
                        <a:t>　　　 制限なし</a:t>
                      </a:r>
                      <a:endParaRPr kumimoji="1" lang="en-US" altLang="ja-JP" sz="1000" b="0" dirty="0"/>
                    </a:p>
                    <a:p>
                      <a:pPr>
                        <a:lnSpc>
                          <a:spcPct val="100000"/>
                        </a:lnSpc>
                      </a:pPr>
                      <a:endParaRPr kumimoji="1" lang="en-US" altLang="ja-JP" sz="500" b="0" dirty="0"/>
                    </a:p>
                    <a:p>
                      <a:pPr>
                        <a:lnSpc>
                          <a:spcPct val="100000"/>
                        </a:lnSpc>
                      </a:pPr>
                      <a:r>
                        <a:rPr kumimoji="1" lang="ja-JP" altLang="en-US" sz="1000" b="0" dirty="0"/>
                        <a:t>●</a:t>
                      </a:r>
                      <a:r>
                        <a:rPr kumimoji="1" lang="ja-JP" altLang="en-US" sz="1000" b="1" dirty="0"/>
                        <a:t>開催可能日時　　　　　 　</a:t>
                      </a:r>
                      <a:r>
                        <a:rPr kumimoji="1" lang="ja-JP" altLang="en-US" sz="1000" b="0" dirty="0"/>
                        <a:t>木曜日（午後）</a:t>
                      </a:r>
                      <a:r>
                        <a:rPr kumimoji="1" lang="ja-JP" altLang="en-US" sz="800" b="0" dirty="0"/>
                        <a:t>その他曜日は応相談</a:t>
                      </a:r>
                      <a:endParaRPr kumimoji="1" lang="en-US" altLang="ja-JP" sz="800" b="0" dirty="0"/>
                    </a:p>
                    <a:p>
                      <a:pPr>
                        <a:lnSpc>
                          <a:spcPct val="100000"/>
                        </a:lnSpc>
                      </a:pPr>
                      <a:r>
                        <a:rPr kumimoji="1" lang="ja-JP" altLang="en-US" sz="1000" b="0" dirty="0"/>
                        <a:t>　　　　　　　　　　　　　　　　  土日祝日（午前・午後）　　　</a:t>
                      </a:r>
                      <a:endParaRPr kumimoji="1" lang="en-US" altLang="ja-JP" sz="1000" b="0" dirty="0"/>
                    </a:p>
                    <a:p>
                      <a:pPr>
                        <a:lnSpc>
                          <a:spcPct val="100000"/>
                        </a:lnSpc>
                      </a:pPr>
                      <a:endParaRPr kumimoji="1" lang="en-US" altLang="ja-JP" sz="500" b="0" dirty="0"/>
                    </a:p>
                    <a:p>
                      <a:pPr>
                        <a:lnSpc>
                          <a:spcPct val="100000"/>
                        </a:lnSpc>
                      </a:pPr>
                      <a:r>
                        <a:rPr kumimoji="1" lang="ja-JP" altLang="en-US" sz="1000" b="0" dirty="0"/>
                        <a:t>●</a:t>
                      </a:r>
                      <a:r>
                        <a:rPr kumimoji="1" lang="ja-JP" altLang="en-US" sz="1000" b="1" dirty="0"/>
                        <a:t>経費</a:t>
                      </a:r>
                      <a:r>
                        <a:rPr kumimoji="1" lang="ja-JP" altLang="en-US" sz="1000" b="0" dirty="0"/>
                        <a:t>　　　　　　　　　　　　 謝礼：</a:t>
                      </a:r>
                      <a:r>
                        <a:rPr kumimoji="1" lang="en-US" altLang="ja-JP" sz="1000" b="0" dirty="0"/>
                        <a:t>1</a:t>
                      </a:r>
                      <a:r>
                        <a:rPr kumimoji="1" lang="ja-JP" altLang="en-US" sz="1000" b="0" dirty="0"/>
                        <a:t>回</a:t>
                      </a:r>
                      <a:r>
                        <a:rPr kumimoji="1" lang="en-US" altLang="ja-JP" sz="1000" b="0" dirty="0"/>
                        <a:t>8,000</a:t>
                      </a:r>
                      <a:r>
                        <a:rPr kumimoji="1" lang="ja-JP" altLang="en-US" sz="1000" b="0" dirty="0"/>
                        <a:t>円～要相談</a:t>
                      </a:r>
                      <a:endParaRPr kumimoji="1" lang="en-US" altLang="ja-JP" sz="1000" b="0" dirty="0"/>
                    </a:p>
                    <a:p>
                      <a:pPr>
                        <a:lnSpc>
                          <a:spcPct val="100000"/>
                        </a:lnSpc>
                      </a:pPr>
                      <a:r>
                        <a:rPr kumimoji="1" lang="ja-JP" altLang="en-US" sz="1000" b="1" dirty="0"/>
                        <a:t>　　　　　　　　　　　　　　　　   </a:t>
                      </a:r>
                      <a:r>
                        <a:rPr kumimoji="1" lang="ja-JP" altLang="en-US" sz="1000" b="0" dirty="0"/>
                        <a:t>教材費：なし</a:t>
                      </a:r>
                      <a:endParaRPr kumimoji="1" lang="en-US" altLang="ja-JP" sz="1000" b="0" dirty="0"/>
                    </a:p>
                    <a:p>
                      <a:pPr>
                        <a:lnSpc>
                          <a:spcPct val="100000"/>
                        </a:lnSpc>
                      </a:pPr>
                      <a:r>
                        <a:rPr kumimoji="1" lang="ja-JP" altLang="en-US" sz="1000" b="0" dirty="0"/>
                        <a:t>　　　　　　　　　　　　　　　　   交通費：なし</a:t>
                      </a:r>
                      <a:endParaRPr kumimoji="1" lang="en-US" altLang="ja-JP" sz="1000" b="0" dirty="0"/>
                    </a:p>
                    <a:p>
                      <a:pPr>
                        <a:lnSpc>
                          <a:spcPct val="100000"/>
                        </a:lnSpc>
                      </a:pPr>
                      <a:endParaRPr kumimoji="1" lang="en-US" altLang="ja-JP" sz="500" b="0" dirty="0"/>
                    </a:p>
                    <a:p>
                      <a:pPr>
                        <a:lnSpc>
                          <a:spcPct val="100000"/>
                        </a:lnSpc>
                      </a:pPr>
                      <a:r>
                        <a:rPr kumimoji="1" lang="ja-JP" altLang="en-US" sz="1000" b="0" dirty="0"/>
                        <a:t>●</a:t>
                      </a:r>
                      <a:r>
                        <a:rPr kumimoji="1" lang="ja-JP" altLang="en-US" sz="800" b="1" dirty="0"/>
                        <a:t>申込者が準備するもの　　　 　 </a:t>
                      </a:r>
                      <a:r>
                        <a:rPr kumimoji="1" lang="ja-JP" altLang="en-US" sz="1000" b="0" dirty="0"/>
                        <a:t>なし</a:t>
                      </a:r>
                      <a:r>
                        <a:rPr kumimoji="1" lang="ja-JP" altLang="en-US" sz="900" b="0" dirty="0"/>
                        <a:t>（人数が多い場合、プロジェクター＆</a:t>
                      </a:r>
                      <a:endParaRPr kumimoji="1" lang="en-US" altLang="ja-JP" sz="900" b="0" dirty="0"/>
                    </a:p>
                    <a:p>
                      <a:pPr>
                        <a:lnSpc>
                          <a:spcPct val="100000"/>
                        </a:lnSpc>
                      </a:pPr>
                      <a:r>
                        <a:rPr kumimoji="1" lang="ja-JP" altLang="en-US" sz="900" b="0" dirty="0"/>
                        <a:t>　　　　　　　　　　　　　　　　        スクリーンのご用意をお願いします。</a:t>
                      </a:r>
                      <a:r>
                        <a:rPr kumimoji="1" lang="en-US" altLang="ja-JP" sz="900" b="0" dirty="0"/>
                        <a:t>)</a:t>
                      </a:r>
                    </a:p>
                    <a:p>
                      <a:endParaRPr kumimoji="1" lang="ja-JP" altLang="en-US" sz="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1000" dirty="0"/>
                    </a:p>
                  </a:txBody>
                  <a:tcPr/>
                </a:tc>
                <a:extLst>
                  <a:ext uri="{0D108BD9-81ED-4DB2-BD59-A6C34878D82A}">
                    <a16:rowId xmlns:a16="http://schemas.microsoft.com/office/drawing/2014/main" val="3968754283"/>
                  </a:ext>
                </a:extLst>
              </a:tr>
            </a:tbl>
          </a:graphicData>
        </a:graphic>
      </p:graphicFrame>
      <p:pic>
        <p:nvPicPr>
          <p:cNvPr id="16" name="図 15" descr="白いシャツを着た少年&#10;&#10;自動的に生成された説明">
            <a:extLst>
              <a:ext uri="{FF2B5EF4-FFF2-40B4-BE49-F238E27FC236}">
                <a16:creationId xmlns:a16="http://schemas.microsoft.com/office/drawing/2014/main" id="{72D68788-C4EF-66D5-EB05-2F7219FA55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778" y="2699792"/>
            <a:ext cx="2071593" cy="1658087"/>
          </a:xfrm>
          <a:prstGeom prst="rect">
            <a:avLst/>
          </a:prstGeom>
          <a:ln>
            <a:noFill/>
          </a:ln>
          <a:effectLst>
            <a:softEdge rad="112500"/>
          </a:effectLst>
        </p:spPr>
      </p:pic>
      <p:pic>
        <p:nvPicPr>
          <p:cNvPr id="20" name="図 19">
            <a:extLst>
              <a:ext uri="{FF2B5EF4-FFF2-40B4-BE49-F238E27FC236}">
                <a16:creationId xmlns:a16="http://schemas.microsoft.com/office/drawing/2014/main" id="{A14B90ED-6ADA-5128-D65E-DCE2EBFE0445}"/>
              </a:ext>
            </a:extLst>
          </p:cNvPr>
          <p:cNvPicPr>
            <a:picLocks noChangeAspect="1"/>
          </p:cNvPicPr>
          <p:nvPr/>
        </p:nvPicPr>
        <p:blipFill>
          <a:blip r:embed="rId3"/>
          <a:stretch>
            <a:fillRect/>
          </a:stretch>
        </p:blipFill>
        <p:spPr>
          <a:xfrm>
            <a:off x="1628800" y="3475340"/>
            <a:ext cx="1085930" cy="1078722"/>
          </a:xfrm>
          <a:prstGeom prst="rect">
            <a:avLst/>
          </a:prstGeom>
          <a:ln>
            <a:noFill/>
          </a:ln>
          <a:effectLst>
            <a:outerShdw blurRad="190500" algn="tl" rotWithShape="0">
              <a:srgbClr val="000000">
                <a:alpha val="70000"/>
              </a:srgbClr>
            </a:outerShdw>
          </a:effectLst>
        </p:spPr>
      </p:pic>
      <p:sp>
        <p:nvSpPr>
          <p:cNvPr id="23" name="フッター プレースホルダー 22">
            <a:extLst>
              <a:ext uri="{FF2B5EF4-FFF2-40B4-BE49-F238E27FC236}">
                <a16:creationId xmlns:a16="http://schemas.microsoft.com/office/drawing/2014/main" id="{31D29FD8-9718-E0EC-A4F0-A91CBB52AE5A}"/>
              </a:ext>
            </a:extLst>
          </p:cNvPr>
          <p:cNvSpPr>
            <a:spLocks noGrp="1"/>
          </p:cNvSpPr>
          <p:nvPr>
            <p:ph type="ftr" sz="quarter" idx="11"/>
          </p:nvPr>
        </p:nvSpPr>
        <p:spPr>
          <a:xfrm>
            <a:off x="3138103" y="8765482"/>
            <a:ext cx="581794" cy="266989"/>
          </a:xfrm>
        </p:spPr>
        <p:txBody>
          <a:bodyPr/>
          <a:lstStyle/>
          <a:p>
            <a:r>
              <a:rPr kumimoji="1" lang="en-US" altLang="ja-JP" dirty="0">
                <a:solidFill>
                  <a:schemeClr val="tx1"/>
                </a:solidFill>
              </a:rPr>
              <a:t>P19</a:t>
            </a:r>
          </a:p>
        </p:txBody>
      </p:sp>
      <p:graphicFrame>
        <p:nvGraphicFramePr>
          <p:cNvPr id="5" name="表 13">
            <a:extLst>
              <a:ext uri="{FF2B5EF4-FFF2-40B4-BE49-F238E27FC236}">
                <a16:creationId xmlns:a16="http://schemas.microsoft.com/office/drawing/2014/main" id="{42D08181-86A6-F557-3529-FCB42E300F09}"/>
              </a:ext>
            </a:extLst>
          </p:cNvPr>
          <p:cNvGraphicFramePr>
            <a:graphicFrameLocks/>
          </p:cNvGraphicFramePr>
          <p:nvPr>
            <p:extLst>
              <p:ext uri="{D42A27DB-BD31-4B8C-83A1-F6EECF244321}">
                <p14:modId xmlns:p14="http://schemas.microsoft.com/office/powerpoint/2010/main" val="258322437"/>
              </p:ext>
            </p:extLst>
          </p:nvPr>
        </p:nvGraphicFramePr>
        <p:xfrm>
          <a:off x="337778" y="4609957"/>
          <a:ext cx="6187566" cy="4420433"/>
        </p:xfrm>
        <a:graphic>
          <a:graphicData uri="http://schemas.openxmlformats.org/drawingml/2006/table">
            <a:tbl>
              <a:tblPr firstRow="1" bandRow="1">
                <a:tableStyleId>{5C22544A-7EE6-4342-B048-85BDC9FD1C3A}</a:tableStyleId>
              </a:tblPr>
              <a:tblGrid>
                <a:gridCol w="1152127">
                  <a:extLst>
                    <a:ext uri="{9D8B030D-6E8A-4147-A177-3AD203B41FA5}">
                      <a16:colId xmlns:a16="http://schemas.microsoft.com/office/drawing/2014/main" val="418148140"/>
                    </a:ext>
                  </a:extLst>
                </a:gridCol>
                <a:gridCol w="1291023">
                  <a:extLst>
                    <a:ext uri="{9D8B030D-6E8A-4147-A177-3AD203B41FA5}">
                      <a16:colId xmlns:a16="http://schemas.microsoft.com/office/drawing/2014/main" val="2275256994"/>
                    </a:ext>
                  </a:extLst>
                </a:gridCol>
                <a:gridCol w="1944216">
                  <a:extLst>
                    <a:ext uri="{9D8B030D-6E8A-4147-A177-3AD203B41FA5}">
                      <a16:colId xmlns:a16="http://schemas.microsoft.com/office/drawing/2014/main" val="984732011"/>
                    </a:ext>
                  </a:extLst>
                </a:gridCol>
                <a:gridCol w="1800200">
                  <a:extLst>
                    <a:ext uri="{9D8B030D-6E8A-4147-A177-3AD203B41FA5}">
                      <a16:colId xmlns:a16="http://schemas.microsoft.com/office/drawing/2014/main" val="1217839970"/>
                    </a:ext>
                  </a:extLst>
                </a:gridCol>
              </a:tblGrid>
              <a:tr h="373913">
                <a:tc>
                  <a:txBody>
                    <a:bodyPr/>
                    <a:lstStyle/>
                    <a:p>
                      <a:r>
                        <a:rPr kumimoji="1" lang="ja-JP" altLang="en-US" sz="800" dirty="0">
                          <a:latin typeface="+mn-ea"/>
                          <a:ea typeface="+mn-ea"/>
                        </a:rPr>
                        <a:t>   　</a:t>
                      </a:r>
                      <a:r>
                        <a:rPr kumimoji="1" lang="ja-JP" altLang="en-US" sz="800" dirty="0">
                          <a:solidFill>
                            <a:schemeClr val="bg1"/>
                          </a:solidFill>
                          <a:latin typeface="+mj-ea"/>
                          <a:ea typeface="+mj-ea"/>
                        </a:rPr>
                        <a:t>講師番号 </a:t>
                      </a:r>
                      <a:r>
                        <a:rPr kumimoji="1" lang="en-US" altLang="ja-JP" sz="2000" dirty="0">
                          <a:solidFill>
                            <a:schemeClr val="bg1"/>
                          </a:solidFill>
                          <a:latin typeface="+mj-ea"/>
                          <a:ea typeface="+mj-ea"/>
                        </a:rPr>
                        <a:t>30</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r>
                        <a:rPr kumimoji="1" lang="ja-JP" altLang="en-US" sz="800" dirty="0">
                          <a:latin typeface="+mj-ea"/>
                          <a:ea typeface="+mj-ea"/>
                        </a:rPr>
                        <a:t>　</a:t>
                      </a:r>
                      <a:r>
                        <a:rPr kumimoji="1" lang="ja-JP" altLang="en-US" sz="800" dirty="0">
                          <a:solidFill>
                            <a:schemeClr val="bg1"/>
                          </a:solidFill>
                          <a:latin typeface="+mj-ea"/>
                          <a:ea typeface="+mj-ea"/>
                        </a:rPr>
                        <a:t>カテゴリー</a:t>
                      </a:r>
                      <a:endParaRPr kumimoji="1" lang="en-US" altLang="ja-JP" sz="800" dirty="0">
                        <a:solidFill>
                          <a:schemeClr val="bg1"/>
                        </a:solidFill>
                        <a:latin typeface="+mj-ea"/>
                        <a:ea typeface="+mj-ea"/>
                      </a:endParaRPr>
                    </a:p>
                    <a:p>
                      <a:r>
                        <a:rPr kumimoji="1" lang="ja-JP" altLang="en-US" sz="1000" dirty="0">
                          <a:solidFill>
                            <a:schemeClr val="bg1"/>
                          </a:solidFill>
                          <a:latin typeface="+mj-ea"/>
                          <a:ea typeface="+mj-ea"/>
                        </a:rPr>
                        <a:t>　　　</a:t>
                      </a:r>
                      <a:r>
                        <a:rPr kumimoji="1" lang="ja-JP" altLang="en-US" sz="1200" dirty="0">
                          <a:solidFill>
                            <a:schemeClr val="bg1"/>
                          </a:solidFill>
                          <a:latin typeface="+mj-ea"/>
                          <a:ea typeface="+mj-ea"/>
                        </a:rPr>
                        <a:t>健康づくり</a:t>
                      </a:r>
                      <a:endParaRPr kumimoji="1" lang="ja-JP" altLang="en-US" sz="1000" dirty="0">
                        <a:solidFill>
                          <a:schemeClr val="bg1"/>
                        </a:solidFill>
                        <a:latin typeface="+mj-ea"/>
                        <a:ea typeface="+mj-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kumimoji="1" lang="ja-JP" altLang="en-US" sz="900" dirty="0"/>
                        <a:t>講座タイトル</a:t>
                      </a:r>
                      <a:endParaRPr kumimoji="1" lang="en-US" altLang="ja-JP" sz="900" dirty="0"/>
                    </a:p>
                    <a:p>
                      <a:pPr algn="ctr"/>
                      <a:r>
                        <a:rPr kumimoji="1" lang="ja-JP" altLang="en-US" sz="900" dirty="0"/>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ja-JP" altLang="en-US" sz="1000" dirty="0"/>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341717606"/>
                  </a:ext>
                </a:extLst>
              </a:tr>
              <a:tr h="675921">
                <a:tc gridSpan="2">
                  <a:txBody>
                    <a:bodyPr/>
                    <a:lstStyle/>
                    <a:p>
                      <a:pPr algn="ctr"/>
                      <a:r>
                        <a:rPr kumimoji="1" lang="ja-JP" altLang="ja-JP" sz="1600" b="1"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どんぐり</a:t>
                      </a:r>
                      <a:r>
                        <a:rPr kumimoji="1" lang="en-US" altLang="ja-JP" sz="1600" b="1"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Care Salon</a:t>
                      </a:r>
                      <a:r>
                        <a:rPr kumimoji="1" lang="ja-JP" altLang="ja-JP" sz="1600" b="1"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　</a:t>
                      </a:r>
                      <a:endParaRPr kumimoji="1" lang="en-US" altLang="ja-JP" sz="1600" b="1" kern="1200" dirty="0">
                        <a:solidFill>
                          <a:schemeClr val="dk1"/>
                        </a:solidFill>
                        <a:effectLst/>
                        <a:latin typeface="HGP創英角ﾎﾟｯﾌﾟ体" panose="040B0A00000000000000" pitchFamily="50" charset="-128"/>
                        <a:ea typeface="HGP創英角ﾎﾟｯﾌﾟ体" panose="040B0A00000000000000" pitchFamily="50" charset="-128"/>
                        <a:cs typeface="+mn-cs"/>
                      </a:endParaRPr>
                    </a:p>
                    <a:p>
                      <a:pPr algn="ctr"/>
                      <a:r>
                        <a:rPr kumimoji="1" lang="ja-JP" altLang="ja-JP" sz="1600" b="1"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代表　山本紘之</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sz="1000" dirty="0"/>
                    </a:p>
                  </a:txBody>
                  <a:tcPr/>
                </a:tc>
                <a:tc>
                  <a:txBody>
                    <a:bodyPr/>
                    <a:lstStyle/>
                    <a:p>
                      <a:r>
                        <a:rPr kumimoji="1" lang="en-US" altLang="ja-JP" sz="900" dirty="0">
                          <a:latin typeface="+mj-ea"/>
                          <a:ea typeface="+mj-ea"/>
                        </a:rPr>
                        <a:t>No1</a:t>
                      </a:r>
                    </a:p>
                    <a:p>
                      <a:r>
                        <a:rPr kumimoji="1" lang="ja-JP" altLang="ja-JP" sz="1100"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柔軟性チェックと</a:t>
                      </a:r>
                      <a:endParaRPr kumimoji="1" lang="en-US" altLang="ja-JP" sz="1100" kern="1200" dirty="0">
                        <a:solidFill>
                          <a:schemeClr val="dk1"/>
                        </a:solidFill>
                        <a:effectLst/>
                        <a:latin typeface="HGP創英角ﾎﾟｯﾌﾟ体" panose="040B0A00000000000000" pitchFamily="50" charset="-128"/>
                        <a:ea typeface="HGP創英角ﾎﾟｯﾌﾟ体" panose="040B0A00000000000000" pitchFamily="50" charset="-128"/>
                        <a:cs typeface="+mn-cs"/>
                      </a:endParaRPr>
                    </a:p>
                    <a:p>
                      <a:r>
                        <a:rPr kumimoji="1" lang="ja-JP" altLang="en-US" sz="1100"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　　　</a:t>
                      </a:r>
                      <a:r>
                        <a:rPr kumimoji="1" lang="ja-JP" altLang="ja-JP" sz="1100"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ストレッチ体験</a:t>
                      </a:r>
                      <a:endParaRPr kumimoji="1" lang="en-US" altLang="ja-JP" sz="1100" dirty="0">
                        <a:latin typeface="HGP創英角ﾎﾟｯﾌﾟ体" panose="040B0A00000000000000" pitchFamily="50" charset="-128"/>
                        <a:ea typeface="HGP創英角ﾎﾟｯﾌﾟ体" panose="040B0A00000000000000" pitchFamily="50" charset="-128"/>
                      </a:endParaRPr>
                    </a:p>
                    <a:p>
                      <a:r>
                        <a:rPr kumimoji="1" lang="en-US" altLang="ja-JP" sz="1000" dirty="0">
                          <a:latin typeface="+mn-ea"/>
                          <a:ea typeface="+mn-ea"/>
                        </a:rPr>
                        <a:t>                                 </a:t>
                      </a:r>
                      <a:r>
                        <a:rPr kumimoji="1" lang="ja-JP" altLang="en-US" sz="1000" dirty="0">
                          <a:latin typeface="+mn-ea"/>
                          <a:ea typeface="+mn-ea"/>
                        </a:rPr>
                        <a:t>　</a:t>
                      </a:r>
                      <a:r>
                        <a:rPr kumimoji="1" lang="en-US" altLang="ja-JP" sz="1000" dirty="0">
                          <a:latin typeface="+mn-ea"/>
                          <a:ea typeface="+mn-ea"/>
                        </a:rPr>
                        <a:t>60</a:t>
                      </a:r>
                      <a:r>
                        <a:rPr kumimoji="1" lang="ja-JP" altLang="en-US" sz="1000" dirty="0">
                          <a:latin typeface="+mn-ea"/>
                          <a:ea typeface="+mn-ea"/>
                        </a:rPr>
                        <a:t>分</a:t>
                      </a:r>
                      <a:endParaRPr kumimoji="1" lang="en-US" altLang="ja-JP" sz="1000" dirty="0">
                        <a:latin typeface="+mn-ea"/>
                        <a:ea typeface="+mn-ea"/>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ja-JP" sz="900" kern="1200" dirty="0">
                          <a:solidFill>
                            <a:schemeClr val="dk1"/>
                          </a:solidFill>
                          <a:effectLst/>
                          <a:latin typeface="+mn-lt"/>
                          <a:ea typeface="+mn-ea"/>
                          <a:cs typeface="+mn-cs"/>
                        </a:rPr>
                        <a:t>柔軟性チェックで身体の硬さ動きやすさを確認し、自宅でも続けられるストレッチを体験しながら紹介します</a:t>
                      </a:r>
                      <a:r>
                        <a:rPr kumimoji="1" lang="ja-JP" altLang="en-US" sz="900" kern="1200" dirty="0">
                          <a:solidFill>
                            <a:schemeClr val="dk1"/>
                          </a:solidFill>
                          <a:effectLst/>
                          <a:latin typeface="+mn-lt"/>
                          <a:ea typeface="+mn-ea"/>
                          <a:cs typeface="+mn-cs"/>
                        </a:rPr>
                        <a:t>。</a:t>
                      </a:r>
                      <a:endParaRPr kumimoji="1" lang="ja-JP" altLang="en-US" sz="9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71647218"/>
                  </a:ext>
                </a:extLst>
              </a:tr>
              <a:tr h="721731">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t>《</a:t>
                      </a:r>
                      <a:r>
                        <a:rPr kumimoji="1" lang="ja-JP" altLang="en-US" sz="900" dirty="0"/>
                        <a:t>講師</a:t>
                      </a:r>
                      <a:r>
                        <a:rPr kumimoji="1" lang="en-US" altLang="ja-JP" sz="900" dirty="0"/>
                        <a:t>PR》</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整</a:t>
                      </a:r>
                      <a:r>
                        <a:rPr 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形外科クリニックで約</a:t>
                      </a:r>
                      <a:r>
                        <a:rPr lang="en-US"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20</a:t>
                      </a:r>
                      <a:r>
                        <a:rPr 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年リハビリテーション業務に携わり、肩・腰・膝などの痛みや身体の不調の改善・予防に取り組んできました。専門的な知識を</a:t>
                      </a:r>
                      <a:r>
                        <a:rPr lang="ja-JP" altLang="en-US"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分か</a:t>
                      </a:r>
                      <a:r>
                        <a:rPr lang="ja-JP" alt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りやすくお伝え</a:t>
                      </a:r>
                      <a:r>
                        <a:rPr lang="ja-JP" altLang="en-US"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し</a:t>
                      </a:r>
                      <a:endParaRPr lang="ja-JP" alt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900" kern="100" dirty="0">
                          <a:solidFill>
                            <a:srgbClr val="000000"/>
                          </a:solidFill>
                          <a:effectLst/>
                          <a:latin typeface="ＭＳ 明朝" panose="02020609040205080304" pitchFamily="17" charset="-128"/>
                          <a:ea typeface="ＭＳ ゴシック" panose="020B0609070205080204" pitchFamily="49" charset="-128"/>
                        </a:rPr>
                        <a:t>ながら、姿勢改善や関節を守る身体の使い方、簡単にできる体操などをご紹介します。運動が苦手な方や高齢の方にも安心して参加いただける内容で、地域の健康づくりをサポートします。</a:t>
                      </a:r>
                      <a:endParaRPr lang="ja-JP" altLang="en-US" sz="900" kern="100" dirty="0">
                        <a:solidFill>
                          <a:srgbClr val="000000"/>
                        </a:solidFill>
                        <a:effectLst/>
                        <a:latin typeface="ＭＳ 明朝" panose="02020609040205080304" pitchFamily="17" charset="-128"/>
                        <a:ea typeface="ＭＳ 明朝" panose="02020609040205080304" pitchFamily="17" charset="-128"/>
                      </a:endParaRPr>
                    </a:p>
                  </a:txBody>
                  <a:tcPr marL="68580" marR="68580" marT="0" marB="0" anchor="ctr">
                    <a:lnL w="12700" cmpd="sng">
                      <a:noFill/>
                    </a:lnL>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lang="ja-JP" sz="1200" kern="1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tc>
                <a:tc>
                  <a:txBody>
                    <a:bodyPr/>
                    <a:lstStyle/>
                    <a:p>
                      <a:r>
                        <a:rPr kumimoji="1" lang="en-US" altLang="ja-JP" sz="900" dirty="0">
                          <a:latin typeface="+mj-ea"/>
                          <a:ea typeface="+mj-ea"/>
                        </a:rPr>
                        <a:t>No2</a:t>
                      </a:r>
                    </a:p>
                    <a:p>
                      <a:r>
                        <a:rPr kumimoji="1" lang="ja-JP" altLang="ja-JP" sz="1100"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膝痛予防体操</a:t>
                      </a:r>
                      <a:r>
                        <a:rPr kumimoji="1" lang="ja-JP" altLang="en-US" sz="1100" dirty="0">
                          <a:latin typeface="HGP創英角ﾎﾟｯﾌﾟ体" panose="040B0A00000000000000" pitchFamily="50" charset="-128"/>
                          <a:ea typeface="HGP創英角ﾎﾟｯﾌﾟ体" panose="040B0A00000000000000" pitchFamily="50" charset="-128"/>
                        </a:rPr>
                        <a:t>　</a:t>
                      </a:r>
                      <a:r>
                        <a:rPr kumimoji="1" lang="ja-JP" altLang="en-US" sz="1000" dirty="0"/>
                        <a:t>　　　　　　　</a:t>
                      </a:r>
                      <a:endParaRPr kumimoji="1" lang="en-US" altLang="ja-JP" sz="1000" dirty="0"/>
                    </a:p>
                    <a:p>
                      <a:r>
                        <a:rPr kumimoji="1" lang="ja-JP" altLang="en-US" sz="1000" dirty="0"/>
                        <a:t>　　　　　　　　　　　　　　　　</a:t>
                      </a:r>
                      <a:r>
                        <a:rPr kumimoji="1" lang="en-US" altLang="ja-JP" sz="1000" dirty="0">
                          <a:latin typeface="+mn-ea"/>
                          <a:ea typeface="+mn-ea"/>
                        </a:rPr>
                        <a:t>60</a:t>
                      </a:r>
                      <a:r>
                        <a:rPr kumimoji="1" lang="ja-JP" altLang="en-US" sz="1000" dirty="0">
                          <a:latin typeface="+mn-ea"/>
                          <a:ea typeface="+mn-ea"/>
                        </a:rPr>
                        <a:t>分</a:t>
                      </a:r>
                    </a:p>
                  </a:txBody>
                  <a:tcPr>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r>
                        <a:rPr kumimoji="1" lang="ja-JP" altLang="ja-JP" sz="900" kern="1200" dirty="0">
                          <a:solidFill>
                            <a:schemeClr val="dk1"/>
                          </a:solidFill>
                          <a:effectLst/>
                          <a:latin typeface="+mn-lt"/>
                          <a:ea typeface="+mn-ea"/>
                          <a:cs typeface="+mn-cs"/>
                        </a:rPr>
                        <a:t>膝の痛みの原因を分かりやすく説明し、膝に負担をかけにくい体の使い方と予防体操を紹介します。</a:t>
                      </a:r>
                      <a:endParaRPr kumimoji="1" lang="ja-JP" altLang="en-US" sz="9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7691948"/>
                  </a:ext>
                </a:extLst>
              </a:tr>
              <a:tr h="240815">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しながら、姿勢改善や関節を守る身体の使い方、簡単にできる体操などをご紹介します。運動が苦手な方や高齢の方にも安心して参加いただける内容で、地域の健康づくりをサポートします。</a:t>
                      </a:r>
                      <a:endParaRPr lang="ja-JP" sz="900" kern="1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a:txBody>
                    <a:bodyPr/>
                    <a:lstStyle/>
                    <a:p>
                      <a:r>
                        <a:rPr kumimoji="1" lang="en-US" altLang="ja-JP" sz="900" kern="1200" dirty="0">
                          <a:solidFill>
                            <a:schemeClr val="dk1"/>
                          </a:solidFill>
                          <a:latin typeface="+mj-ea"/>
                          <a:ea typeface="+mn-ea"/>
                          <a:cs typeface="+mn-cs"/>
                        </a:rPr>
                        <a:t>No3</a:t>
                      </a:r>
                    </a:p>
                    <a:p>
                      <a:r>
                        <a:rPr kumimoji="1" lang="ja-JP" altLang="ja-JP" sz="1100" kern="1200" dirty="0">
                          <a:solidFill>
                            <a:schemeClr val="dk1"/>
                          </a:solidFill>
                          <a:effectLst/>
                          <a:latin typeface="HGP創英角ﾎﾟｯﾌﾟ体" panose="040B0A00000000000000" pitchFamily="50" charset="-128"/>
                          <a:ea typeface="HGP創英角ﾎﾟｯﾌﾟ体" panose="040B0A00000000000000" pitchFamily="50" charset="-128"/>
                          <a:cs typeface="+mn-cs"/>
                        </a:rPr>
                        <a:t>腰痛予防体操</a:t>
                      </a:r>
                      <a:endParaRPr kumimoji="1" lang="en-US" altLang="ja-JP" sz="1100" dirty="0">
                        <a:latin typeface="HGP創英角ﾎﾟｯﾌﾟ体" panose="040B0A00000000000000" pitchFamily="50" charset="-128"/>
                        <a:ea typeface="HGP創英角ﾎﾟｯﾌﾟ体" panose="040B0A00000000000000" pitchFamily="50" charset="-128"/>
                      </a:endParaRPr>
                    </a:p>
                    <a:p>
                      <a:r>
                        <a:rPr kumimoji="1" lang="ja-JP" altLang="en-US" sz="1000" dirty="0"/>
                        <a:t>　　　　　　　　　　　　　　　　</a:t>
                      </a:r>
                      <a:r>
                        <a:rPr kumimoji="1" lang="en-US" altLang="ja-JP" sz="1000" dirty="0">
                          <a:latin typeface="+mn-ea"/>
                          <a:ea typeface="+mn-ea"/>
                        </a:rPr>
                        <a:t>60</a:t>
                      </a:r>
                      <a:r>
                        <a:rPr kumimoji="1" lang="ja-JP" altLang="en-US" sz="1000" dirty="0">
                          <a:latin typeface="+mn-ea"/>
                          <a:ea typeface="+mn-ea"/>
                        </a:rPr>
                        <a:t>分</a:t>
                      </a:r>
                    </a:p>
                    <a:p>
                      <a:endParaRPr kumimoji="1" lang="ja-JP" altLang="en-US" sz="1000" dirty="0">
                        <a:latin typeface="+mn-ea"/>
                        <a:ea typeface="+mn-ea"/>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900" kern="100" dirty="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rPr>
                        <a:t>腰痛の原因や姿勢との関係を分かりやすく説明し、腰に負担をかけにくい体の使い方と予防体操を紹介します。</a:t>
                      </a:r>
                      <a:endParaRPr lang="ja-JP" altLang="ja-JP" sz="1000" kern="1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p>
                      <a:endParaRPr kumimoji="1" lang="ja-JP" altLang="en-US" sz="9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53647668"/>
                  </a:ext>
                </a:extLst>
              </a:tr>
              <a:tr h="1808942">
                <a:tc gridSpan="2">
                  <a:txBody>
                    <a:bodyPr/>
                    <a:lstStyle/>
                    <a:p>
                      <a:endParaRPr kumimoji="1" lang="ja-JP" altLang="en-US"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1000" dirty="0"/>
                    </a:p>
                  </a:txBody>
                  <a:tcPr/>
                </a:tc>
                <a:tc gridSpan="2">
                  <a:txBody>
                    <a:bodyPr/>
                    <a:lstStyle/>
                    <a:p>
                      <a:pPr>
                        <a:lnSpc>
                          <a:spcPct val="150000"/>
                        </a:lnSpc>
                      </a:pPr>
                      <a:r>
                        <a:rPr kumimoji="1" lang="ja-JP" altLang="en-US" sz="1000" dirty="0"/>
                        <a:t>●</a:t>
                      </a:r>
                      <a:r>
                        <a:rPr kumimoji="1" lang="ja-JP" altLang="en-US" sz="1000" b="1" dirty="0"/>
                        <a:t>対象者　　　　　　　　　　　　</a:t>
                      </a:r>
                      <a:r>
                        <a:rPr kumimoji="1" lang="ja-JP" altLang="en-US" sz="1000" b="0" dirty="0"/>
                        <a:t>どなたでも</a:t>
                      </a:r>
                      <a:endParaRPr kumimoji="1" lang="en-US" altLang="ja-JP" sz="1000" b="0" dirty="0"/>
                    </a:p>
                    <a:p>
                      <a:pPr>
                        <a:lnSpc>
                          <a:spcPct val="150000"/>
                        </a:lnSpc>
                      </a:pPr>
                      <a:r>
                        <a:rPr kumimoji="1" lang="ja-JP" altLang="en-US" sz="1000" b="0" dirty="0"/>
                        <a:t>●</a:t>
                      </a:r>
                      <a:r>
                        <a:rPr kumimoji="1" lang="ja-JP" altLang="en-US" sz="1000" b="1" dirty="0"/>
                        <a:t>受け入れ可能人数</a:t>
                      </a:r>
                      <a:r>
                        <a:rPr kumimoji="1" lang="ja-JP" altLang="en-US" sz="1000" b="0" dirty="0"/>
                        <a:t>　　　　 制限なし</a:t>
                      </a:r>
                      <a:endParaRPr kumimoji="1" lang="en-US" altLang="ja-JP" sz="1000" b="0" dirty="0"/>
                    </a:p>
                    <a:p>
                      <a:pPr>
                        <a:lnSpc>
                          <a:spcPct val="100000"/>
                        </a:lnSpc>
                      </a:pPr>
                      <a:endParaRPr kumimoji="1" lang="en-US" altLang="ja-JP" sz="500" b="0" dirty="0"/>
                    </a:p>
                    <a:p>
                      <a:pPr>
                        <a:lnSpc>
                          <a:spcPct val="100000"/>
                        </a:lnSpc>
                      </a:pPr>
                      <a:r>
                        <a:rPr kumimoji="1" lang="ja-JP" altLang="en-US" sz="1000" b="0" dirty="0"/>
                        <a:t>●</a:t>
                      </a:r>
                      <a:r>
                        <a:rPr kumimoji="1" lang="ja-JP" altLang="en-US" sz="1000" b="1" dirty="0"/>
                        <a:t>開催可能日時　　　　　 　　</a:t>
                      </a:r>
                      <a:r>
                        <a:rPr kumimoji="1" lang="ja-JP" altLang="en-US" sz="1000" b="0" dirty="0"/>
                        <a:t>要相談</a:t>
                      </a:r>
                      <a:endParaRPr kumimoji="1" lang="en-US" altLang="ja-JP" sz="500" b="0" dirty="0"/>
                    </a:p>
                    <a:p>
                      <a:pPr>
                        <a:lnSpc>
                          <a:spcPct val="100000"/>
                        </a:lnSpc>
                      </a:pPr>
                      <a:endParaRPr kumimoji="1" lang="en-US" altLang="ja-JP" sz="1000" b="0" dirty="0"/>
                    </a:p>
                    <a:p>
                      <a:pPr>
                        <a:lnSpc>
                          <a:spcPct val="100000"/>
                        </a:lnSpc>
                      </a:pPr>
                      <a:r>
                        <a:rPr kumimoji="1" lang="ja-JP" altLang="en-US" sz="1000" b="0" dirty="0"/>
                        <a:t>●</a:t>
                      </a:r>
                      <a:r>
                        <a:rPr kumimoji="1" lang="ja-JP" altLang="en-US" sz="1000" b="1" dirty="0"/>
                        <a:t>経費</a:t>
                      </a:r>
                      <a:r>
                        <a:rPr kumimoji="1" lang="ja-JP" altLang="en-US" sz="1000" b="0" dirty="0"/>
                        <a:t>　　　　　　　　　　　　 　謝礼：</a:t>
                      </a:r>
                      <a:r>
                        <a:rPr kumimoji="1" lang="en-US" altLang="ja-JP" sz="1000" b="0" dirty="0"/>
                        <a:t>1</a:t>
                      </a:r>
                      <a:r>
                        <a:rPr kumimoji="1" lang="ja-JP" altLang="en-US" sz="1000" b="0" dirty="0"/>
                        <a:t>回　</a:t>
                      </a:r>
                      <a:r>
                        <a:rPr kumimoji="1" lang="en-US" altLang="ja-JP" sz="1000" b="0" dirty="0"/>
                        <a:t>6,000</a:t>
                      </a:r>
                      <a:r>
                        <a:rPr kumimoji="1" lang="ja-JP" altLang="en-US" sz="1000" b="0" dirty="0"/>
                        <a:t>円</a:t>
                      </a:r>
                      <a:endParaRPr kumimoji="1" lang="en-US" altLang="ja-JP" sz="1000" b="0" dirty="0"/>
                    </a:p>
                    <a:p>
                      <a:pPr>
                        <a:lnSpc>
                          <a:spcPct val="100000"/>
                        </a:lnSpc>
                      </a:pPr>
                      <a:r>
                        <a:rPr kumimoji="1" lang="ja-JP" altLang="en-US" sz="1000" b="1" dirty="0"/>
                        <a:t>　　　　　　　　　　　　　　　　  　 </a:t>
                      </a:r>
                      <a:r>
                        <a:rPr kumimoji="1" lang="ja-JP" altLang="en-US" sz="1000" b="0" dirty="0"/>
                        <a:t>教材費：なし</a:t>
                      </a:r>
                      <a:endParaRPr kumimoji="1" lang="en-US" altLang="ja-JP" sz="1000" b="0" dirty="0"/>
                    </a:p>
                    <a:p>
                      <a:pPr>
                        <a:lnSpc>
                          <a:spcPct val="100000"/>
                        </a:lnSpc>
                      </a:pPr>
                      <a:r>
                        <a:rPr kumimoji="1" lang="ja-JP" altLang="en-US" sz="1000" b="0" dirty="0"/>
                        <a:t>　　　　　　　　　　　　　　　　 　  交通費：なし</a:t>
                      </a:r>
                      <a:endParaRPr kumimoji="1" lang="en-US" altLang="ja-JP" sz="1000" b="0" dirty="0"/>
                    </a:p>
                    <a:p>
                      <a:pPr>
                        <a:lnSpc>
                          <a:spcPct val="100000"/>
                        </a:lnSpc>
                      </a:pPr>
                      <a:endParaRPr kumimoji="1" lang="en-US" altLang="ja-JP" sz="500" b="0" dirty="0"/>
                    </a:p>
                    <a:p>
                      <a:pPr>
                        <a:lnSpc>
                          <a:spcPct val="100000"/>
                        </a:lnSpc>
                      </a:pPr>
                      <a:r>
                        <a:rPr kumimoji="1" lang="ja-JP" altLang="en-US" sz="1000" b="0" dirty="0"/>
                        <a:t>●</a:t>
                      </a:r>
                      <a:r>
                        <a:rPr kumimoji="1" lang="ja-JP" altLang="en-US" sz="800" b="1" dirty="0"/>
                        <a:t>申込者が準備するもの　　　 　</a:t>
                      </a:r>
                      <a:r>
                        <a:rPr kumimoji="1" lang="ja-JP" altLang="en-US" sz="1000" b="1" dirty="0"/>
                        <a:t>　</a:t>
                      </a:r>
                      <a:r>
                        <a:rPr kumimoji="1" lang="ja-JP" altLang="ja-JP" sz="1000" kern="1200" dirty="0">
                          <a:solidFill>
                            <a:schemeClr val="dk1"/>
                          </a:solidFill>
                          <a:effectLst/>
                          <a:latin typeface="+mn-lt"/>
                          <a:ea typeface="+mn-ea"/>
                          <a:cs typeface="+mn-cs"/>
                        </a:rPr>
                        <a:t>動きやすい服装　水分補給の飲み物</a:t>
                      </a:r>
                      <a:endParaRPr kumimoji="1" lang="en-US" altLang="ja-JP" sz="1000" b="0" dirty="0"/>
                    </a:p>
                    <a:p>
                      <a:pPr>
                        <a:lnSpc>
                          <a:spcPct val="100000"/>
                        </a:lnSpc>
                      </a:pPr>
                      <a:r>
                        <a:rPr kumimoji="1" lang="ja-JP" altLang="en-US" sz="900" b="0" dirty="0"/>
                        <a:t>　　　　　　　　　　　　</a:t>
                      </a:r>
                      <a:endParaRPr kumimoji="1" lang="ja-JP" altLang="en-US" sz="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1000" dirty="0"/>
                    </a:p>
                  </a:txBody>
                  <a:tcPr>
                    <a:lnL w="12700" cmpd="sng">
                      <a:noFill/>
                    </a:lnL>
                    <a:lnT w="12700" cmpd="sng">
                      <a:noFill/>
                    </a:lnT>
                  </a:tcPr>
                </a:tc>
                <a:extLst>
                  <a:ext uri="{0D108BD9-81ED-4DB2-BD59-A6C34878D82A}">
                    <a16:rowId xmlns:a16="http://schemas.microsoft.com/office/drawing/2014/main" val="3968754283"/>
                  </a:ext>
                </a:extLst>
              </a:tr>
            </a:tbl>
          </a:graphicData>
        </a:graphic>
      </p:graphicFrame>
      <p:pic>
        <p:nvPicPr>
          <p:cNvPr id="7" name="図 6">
            <a:extLst>
              <a:ext uri="{FF2B5EF4-FFF2-40B4-BE49-F238E27FC236}">
                <a16:creationId xmlns:a16="http://schemas.microsoft.com/office/drawing/2014/main" id="{7E99DCF2-B98F-40AF-C83D-86FF335C2D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672" y="7177390"/>
            <a:ext cx="2088232" cy="1890657"/>
          </a:xfrm>
          <a:prstGeom prst="rect">
            <a:avLst/>
          </a:prstGeom>
          <a:ln>
            <a:noFill/>
          </a:ln>
          <a:effectLst>
            <a:softEdge rad="112500"/>
          </a:effectLst>
        </p:spPr>
      </p:pic>
    </p:spTree>
    <p:extLst>
      <p:ext uri="{BB962C8B-B14F-4D97-AF65-F5344CB8AC3E}">
        <p14:creationId xmlns:p14="http://schemas.microsoft.com/office/powerpoint/2010/main" val="2943705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オブジェクト 1">
            <a:extLst>
              <a:ext uri="{FF2B5EF4-FFF2-40B4-BE49-F238E27FC236}">
                <a16:creationId xmlns:a16="http://schemas.microsoft.com/office/drawing/2014/main" id="{E60C23C5-00C3-C3C9-6C57-083BBC184DAC}"/>
              </a:ext>
            </a:extLst>
          </p:cNvPr>
          <p:cNvGraphicFramePr>
            <a:graphicFrameLocks noChangeAspect="1"/>
          </p:cNvGraphicFramePr>
          <p:nvPr>
            <p:extLst>
              <p:ext uri="{D42A27DB-BD31-4B8C-83A1-F6EECF244321}">
                <p14:modId xmlns:p14="http://schemas.microsoft.com/office/powerpoint/2010/main" val="3614831848"/>
              </p:ext>
            </p:extLst>
          </p:nvPr>
        </p:nvGraphicFramePr>
        <p:xfrm>
          <a:off x="769938" y="188913"/>
          <a:ext cx="5238750" cy="8636000"/>
        </p:xfrm>
        <a:graphic>
          <a:graphicData uri="http://schemas.openxmlformats.org/presentationml/2006/ole">
            <mc:AlternateContent xmlns:mc="http://schemas.openxmlformats.org/markup-compatibility/2006">
              <mc:Choice xmlns:v="urn:schemas-microsoft-com:vml" Requires="v">
                <p:oleObj name="Document" r:id="rId2" imgW="6257794" imgH="10306670" progId="Word.Document.12">
                  <p:embed/>
                </p:oleObj>
              </mc:Choice>
              <mc:Fallback>
                <p:oleObj name="Document" r:id="rId2" imgW="6257794" imgH="10306670" progId="Word.Document.12">
                  <p:embed/>
                  <p:pic>
                    <p:nvPicPr>
                      <p:cNvPr id="0" name=""/>
                      <p:cNvPicPr/>
                      <p:nvPr/>
                    </p:nvPicPr>
                    <p:blipFill>
                      <a:blip r:embed="rId3"/>
                      <a:stretch>
                        <a:fillRect/>
                      </a:stretch>
                    </p:blipFill>
                    <p:spPr>
                      <a:xfrm>
                        <a:off x="769938" y="188913"/>
                        <a:ext cx="5238750" cy="8636000"/>
                      </a:xfrm>
                      <a:prstGeom prst="rect">
                        <a:avLst/>
                      </a:prstGeom>
                    </p:spPr>
                  </p:pic>
                </p:oleObj>
              </mc:Fallback>
            </mc:AlternateContent>
          </a:graphicData>
        </a:graphic>
      </p:graphicFrame>
    </p:spTree>
    <p:extLst>
      <p:ext uri="{BB962C8B-B14F-4D97-AF65-F5344CB8AC3E}">
        <p14:creationId xmlns:p14="http://schemas.microsoft.com/office/powerpoint/2010/main" val="577993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3119229" y="8717144"/>
            <a:ext cx="654763" cy="276999"/>
          </a:xfrm>
          <a:prstGeom prst="rect">
            <a:avLst/>
          </a:prstGeom>
          <a:noFill/>
        </p:spPr>
        <p:txBody>
          <a:bodyPr wrap="square" rtlCol="0">
            <a:spAutoFit/>
          </a:bodyPr>
          <a:lstStyle/>
          <a:p>
            <a:pPr algn="ctr"/>
            <a:r>
              <a:rPr kumimoji="1" lang="en-US" altLang="ja-JP" sz="1200" dirty="0"/>
              <a:t>P2</a:t>
            </a:r>
            <a:endParaRPr kumimoji="1" lang="ja-JP" altLang="en-US" sz="1200" dirty="0"/>
          </a:p>
        </p:txBody>
      </p:sp>
      <p:sp>
        <p:nvSpPr>
          <p:cNvPr id="15" name="角丸四角形吹き出し 14"/>
          <p:cNvSpPr/>
          <p:nvPr/>
        </p:nvSpPr>
        <p:spPr>
          <a:xfrm>
            <a:off x="368089" y="142245"/>
            <a:ext cx="4215705" cy="541201"/>
          </a:xfrm>
          <a:prstGeom prst="wedgeRoundRectCallout">
            <a:avLst>
              <a:gd name="adj1" fmla="val 58973"/>
              <a:gd name="adj2" fmla="val -4034"/>
              <a:gd name="adj3" fmla="val 1666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ja-JP" altLang="en-US" sz="2000" kern="100" dirty="0">
                <a:solidFill>
                  <a:schemeClr val="tx1"/>
                </a:solidFill>
                <a:ea typeface="HG創英角ﾎﾟｯﾌﾟ体"/>
                <a:cs typeface="Times New Roman"/>
              </a:rPr>
              <a:t>　行政保健師・栄養士編</a:t>
            </a:r>
            <a:endParaRPr lang="en-US" altLang="ja-JP" sz="2000" kern="100" dirty="0">
              <a:solidFill>
                <a:schemeClr val="tx1"/>
              </a:solidFill>
              <a:ea typeface="HG創英角ﾎﾟｯﾌﾟ体"/>
              <a:cs typeface="Times New Roman"/>
            </a:endParaRPr>
          </a:p>
        </p:txBody>
      </p:sp>
      <p:pic>
        <p:nvPicPr>
          <p:cNvPr id="16" name="Picture 2" descr="ウォーキングをする女性のイラスト">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7192" y="138137"/>
            <a:ext cx="936104" cy="11173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表 1"/>
          <p:cNvGraphicFramePr>
            <a:graphicFrameLocks noGrp="1"/>
          </p:cNvGraphicFramePr>
          <p:nvPr>
            <p:extLst>
              <p:ext uri="{D42A27DB-BD31-4B8C-83A1-F6EECF244321}">
                <p14:modId xmlns:p14="http://schemas.microsoft.com/office/powerpoint/2010/main" val="1699372687"/>
              </p:ext>
            </p:extLst>
          </p:nvPr>
        </p:nvGraphicFramePr>
        <p:xfrm>
          <a:off x="281571" y="1232182"/>
          <a:ext cx="6330080" cy="2020243"/>
        </p:xfrm>
        <a:graphic>
          <a:graphicData uri="http://schemas.openxmlformats.org/drawingml/2006/table">
            <a:tbl>
              <a:tblPr/>
              <a:tblGrid>
                <a:gridCol w="300986">
                  <a:extLst>
                    <a:ext uri="{9D8B030D-6E8A-4147-A177-3AD203B41FA5}">
                      <a16:colId xmlns:a16="http://schemas.microsoft.com/office/drawing/2014/main" val="20000"/>
                    </a:ext>
                  </a:extLst>
                </a:gridCol>
                <a:gridCol w="753581">
                  <a:extLst>
                    <a:ext uri="{9D8B030D-6E8A-4147-A177-3AD203B41FA5}">
                      <a16:colId xmlns:a16="http://schemas.microsoft.com/office/drawing/2014/main" val="20001"/>
                    </a:ext>
                  </a:extLst>
                </a:gridCol>
                <a:gridCol w="1479831">
                  <a:extLst>
                    <a:ext uri="{9D8B030D-6E8A-4147-A177-3AD203B41FA5}">
                      <a16:colId xmlns:a16="http://schemas.microsoft.com/office/drawing/2014/main" val="20002"/>
                    </a:ext>
                  </a:extLst>
                </a:gridCol>
                <a:gridCol w="3795682">
                  <a:extLst>
                    <a:ext uri="{9D8B030D-6E8A-4147-A177-3AD203B41FA5}">
                      <a16:colId xmlns:a16="http://schemas.microsoft.com/office/drawing/2014/main" val="20003"/>
                    </a:ext>
                  </a:extLst>
                </a:gridCol>
              </a:tblGrid>
              <a:tr h="310413">
                <a:tc>
                  <a:txBody>
                    <a:bodyPr/>
                    <a:lstStyle/>
                    <a:p>
                      <a:pPr algn="ctr" fontAlgn="ctr"/>
                      <a:r>
                        <a:rPr lang="ja-JP" altLang="en-US" sz="900" b="1" i="0" u="none" strike="noStrike" dirty="0">
                          <a:solidFill>
                            <a:schemeClr val="bg1"/>
                          </a:solidFill>
                          <a:effectLst/>
                          <a:latin typeface="+mn-ea"/>
                          <a:ea typeface="+mn-ea"/>
                        </a:rPr>
                        <a:t>講座</a:t>
                      </a:r>
                      <a:endParaRPr lang="en-US" altLang="ja-JP" sz="900" b="1" i="0" u="none" strike="noStrike" dirty="0">
                        <a:solidFill>
                          <a:schemeClr val="bg1"/>
                        </a:solidFill>
                        <a:effectLst/>
                        <a:latin typeface="+mn-ea"/>
                        <a:ea typeface="+mn-ea"/>
                      </a:endParaRPr>
                    </a:p>
                    <a:p>
                      <a:pPr algn="ctr" fontAlgn="ctr"/>
                      <a:r>
                        <a:rPr lang="ja-JP" altLang="en-US" sz="900" b="1" i="0" u="none" strike="noStrike" dirty="0">
                          <a:solidFill>
                            <a:schemeClr val="bg1"/>
                          </a:solidFill>
                          <a:effectLst/>
                          <a:latin typeface="+mn-ea"/>
                          <a:ea typeface="+mn-ea"/>
                        </a:rPr>
                        <a:t>番号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900" b="1" i="0" u="none" strike="noStrike" dirty="0">
                          <a:solidFill>
                            <a:schemeClr val="bg1"/>
                          </a:solidFill>
                          <a:effectLst/>
                          <a:latin typeface="+mn-ea"/>
                          <a:ea typeface="+mn-ea"/>
                        </a:rPr>
                        <a:t>カテゴリー</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講座タイトル</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講座内容</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559368">
                <a:tc>
                  <a:txBody>
                    <a:bodyPr/>
                    <a:lstStyle/>
                    <a:p>
                      <a:pPr algn="ctr" fontAlgn="ctr"/>
                      <a:r>
                        <a:rPr lang="en-US" altLang="ja-JP" sz="1100" b="0" i="0" u="none" strike="noStrike" dirty="0">
                          <a:solidFill>
                            <a:srgbClr val="000000"/>
                          </a:solidFill>
                          <a:effectLst/>
                          <a:latin typeface="+mn-ea"/>
                          <a:ea typeface="+mn-ea"/>
                        </a:rPr>
                        <a:t>1</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0" i="0" u="none" strike="noStrike" dirty="0">
                          <a:solidFill>
                            <a:srgbClr val="000000"/>
                          </a:solidFill>
                          <a:effectLst/>
                          <a:latin typeface="+mn-ea"/>
                          <a:ea typeface="+mn-ea"/>
                        </a:rPr>
                        <a:t>　カラダを元気に</a:t>
                      </a:r>
                      <a:endParaRPr lang="en-US" altLang="ja-JP" sz="1100" b="0" i="0" u="none" strike="noStrike" dirty="0">
                        <a:solidFill>
                          <a:srgbClr val="000000"/>
                        </a:solidFill>
                        <a:effectLst/>
                        <a:latin typeface="+mn-ea"/>
                        <a:ea typeface="+mn-ea"/>
                      </a:endParaRPr>
                    </a:p>
                    <a:p>
                      <a:pPr algn="l" fontAlgn="ctr"/>
                      <a:r>
                        <a:rPr lang="ja-JP" altLang="en-US" sz="1100" b="0" i="0" u="none" strike="noStrike" dirty="0">
                          <a:solidFill>
                            <a:srgbClr val="000000"/>
                          </a:solidFill>
                          <a:effectLst/>
                          <a:latin typeface="+mn-ea"/>
                          <a:ea typeface="+mn-ea"/>
                        </a:rPr>
                        <a:t>　　　　　　保つ秘訣</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忙しい毎日でも疲れない体をつくるための健康的なライフスタイルに</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ついての話、簡単な体操やレクリエーションなどを行います。</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a:t>
                      </a:r>
                      <a:r>
                        <a:rPr lang="en-US" altLang="ja-JP" sz="1000" b="0" i="0" u="none" strike="noStrike" dirty="0">
                          <a:solidFill>
                            <a:srgbClr val="000000"/>
                          </a:solidFill>
                          <a:effectLst/>
                          <a:latin typeface="+mn-ea"/>
                          <a:ea typeface="+mn-ea"/>
                        </a:rPr>
                        <a:t>※</a:t>
                      </a:r>
                      <a:r>
                        <a:rPr lang="ja-JP" altLang="en-US" sz="1000" b="0" i="0" u="none" strike="noStrike" dirty="0">
                          <a:solidFill>
                            <a:srgbClr val="000000"/>
                          </a:solidFill>
                          <a:effectLst/>
                          <a:latin typeface="+mn-ea"/>
                          <a:ea typeface="+mn-ea"/>
                        </a:rPr>
                        <a:t>参加者の年齢層や希望内容に応じたテーマでもお話します。</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r h="432048">
                <a:tc>
                  <a:txBody>
                    <a:bodyPr/>
                    <a:lstStyle/>
                    <a:p>
                      <a:pPr algn="ctr" fontAlgn="ctr"/>
                      <a:r>
                        <a:rPr lang="en-US" altLang="ja-JP" sz="1100" b="0" i="0" u="none" strike="noStrike" dirty="0">
                          <a:solidFill>
                            <a:srgbClr val="000000"/>
                          </a:solidFill>
                          <a:effectLst/>
                          <a:latin typeface="+mn-ea"/>
                          <a:ea typeface="+mn-ea"/>
                        </a:rPr>
                        <a:t>2</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dirty="0">
                          <a:solidFill>
                            <a:srgbClr val="000000"/>
                          </a:solidFill>
                          <a:effectLst/>
                          <a:latin typeface="+mn-ea"/>
                          <a:ea typeface="+mn-ea"/>
                        </a:rPr>
                        <a:t>こころの健康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dirty="0">
                          <a:solidFill>
                            <a:srgbClr val="000000"/>
                          </a:solidFill>
                          <a:effectLst/>
                          <a:latin typeface="+mn-ea"/>
                          <a:ea typeface="+mn-ea"/>
                        </a:rPr>
                        <a:t>　こころと体を</a:t>
                      </a:r>
                      <a:endParaRPr lang="en-US" altLang="ja-JP" sz="1100" b="0" i="0" u="none" strike="noStrike" dirty="0">
                        <a:solidFill>
                          <a:srgbClr val="000000"/>
                        </a:solidFill>
                        <a:effectLst/>
                        <a:latin typeface="+mn-ea"/>
                        <a:ea typeface="+mn-ea"/>
                      </a:endParaRPr>
                    </a:p>
                    <a:p>
                      <a:pPr algn="l" fontAlgn="ctr"/>
                      <a:r>
                        <a:rPr lang="ja-JP" altLang="en-US" sz="1100" b="0" i="0" u="none" strike="noStrike" dirty="0">
                          <a:solidFill>
                            <a:srgbClr val="000000"/>
                          </a:solidFill>
                          <a:effectLst/>
                          <a:latin typeface="+mn-ea"/>
                          <a:ea typeface="+mn-ea"/>
                        </a:rPr>
                        <a:t>　　　　　　リフレッシュ！</a:t>
                      </a:r>
                      <a:endParaRPr lang="en-US" altLang="ja-JP" sz="11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00" b="0" i="0" u="none" strike="noStrike" dirty="0">
                          <a:solidFill>
                            <a:srgbClr val="000000"/>
                          </a:solidFill>
                          <a:effectLst/>
                          <a:latin typeface="+mn-ea"/>
                          <a:ea typeface="+mn-ea"/>
                        </a:rPr>
                        <a:t>　ストレスと上手に付き合う方法についての話やタッピングタッチの</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実演などを行います。</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5216">
                <a:tc>
                  <a:txBody>
                    <a:bodyPr/>
                    <a:lstStyle/>
                    <a:p>
                      <a:pPr algn="ctr" fontAlgn="ctr"/>
                      <a:r>
                        <a:rPr lang="en-US" altLang="ja-JP" sz="1100" b="0" i="0" u="none" strike="noStrike" dirty="0">
                          <a:solidFill>
                            <a:srgbClr val="000000"/>
                          </a:solidFill>
                          <a:effectLst/>
                          <a:latin typeface="+mn-ea"/>
                          <a:ea typeface="+mn-ea"/>
                        </a:rPr>
                        <a:t>3</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r>
                        <a:rPr lang="ja-JP" altLang="en-US" sz="1100" dirty="0"/>
                        <a:t>　季節の健康管理</a:t>
                      </a:r>
                      <a:endParaRPr lang="en-US" altLang="ja-JP" sz="1100" dirty="0"/>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r>
                        <a:rPr lang="ja-JP" altLang="en-US" sz="1000" dirty="0"/>
                        <a:t>　熱中症や食中毒、インフルエンザなど、季節に応じた健康管理につい</a:t>
                      </a:r>
                      <a:endParaRPr lang="en-US" altLang="ja-JP" sz="1000" dirty="0"/>
                    </a:p>
                    <a:p>
                      <a:r>
                        <a:rPr lang="ja-JP" altLang="en-US" sz="1000" dirty="0"/>
                        <a:t>　</a:t>
                      </a:r>
                      <a:r>
                        <a:rPr lang="ja-JP" altLang="en-US" sz="1000" dirty="0" err="1"/>
                        <a:t>てお</a:t>
                      </a:r>
                      <a:r>
                        <a:rPr lang="ja-JP" altLang="en-US" sz="1000" dirty="0"/>
                        <a:t>話します。</a:t>
                      </a:r>
                      <a:endParaRPr lang="en-US" altLang="ja-JP" sz="1000" dirty="0"/>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5"/>
                  </a:ext>
                </a:extLst>
              </a:tr>
              <a:tr h="333198">
                <a:tc>
                  <a:txBody>
                    <a:bodyPr/>
                    <a:lstStyle/>
                    <a:p>
                      <a:pPr algn="ctr" fontAlgn="ctr"/>
                      <a:r>
                        <a:rPr lang="en-US" altLang="ja-JP" sz="1100" b="0" i="0" u="none" strike="noStrike" dirty="0">
                          <a:solidFill>
                            <a:srgbClr val="000000"/>
                          </a:solidFill>
                          <a:effectLst/>
                          <a:latin typeface="+mn-ea"/>
                          <a:ea typeface="+mn-ea"/>
                        </a:rPr>
                        <a:t>4</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000" dirty="0"/>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ja-JP" altLang="en-US" sz="1100" dirty="0"/>
                        <a:t>　子どもの健康管理</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00" dirty="0"/>
                        <a:t>　各年齢の発育の状況、日常生活で工夫するポイント、早</a:t>
                      </a:r>
                      <a:r>
                        <a:rPr lang="ja-JP" altLang="en-US" sz="1000" dirty="0" err="1"/>
                        <a:t>ね</a:t>
                      </a:r>
                      <a:r>
                        <a:rPr lang="ja-JP" altLang="en-US" sz="1000" dirty="0"/>
                        <a:t>早おき朝</a:t>
                      </a:r>
                      <a:endParaRPr lang="en-US" altLang="ja-JP" sz="10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00" dirty="0"/>
                        <a:t>　ごはんが体に与える影響などについてお話します。</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6" name="正方形/長方形 5"/>
          <p:cNvSpPr/>
          <p:nvPr/>
        </p:nvSpPr>
        <p:spPr>
          <a:xfrm>
            <a:off x="368089" y="732337"/>
            <a:ext cx="4248472" cy="461665"/>
          </a:xfrm>
          <a:prstGeom prst="rect">
            <a:avLst/>
          </a:prstGeom>
          <a:ln>
            <a:noFill/>
            <a:prstDash val="sysDash"/>
          </a:ln>
        </p:spPr>
        <p:txBody>
          <a:bodyPr wrap="square">
            <a:spAutoFit/>
          </a:bodyPr>
          <a:lstStyle/>
          <a:p>
            <a:r>
              <a:rPr lang="ja-JP" altLang="en-US" sz="1200" dirty="0">
                <a:latin typeface="+mj-ea"/>
                <a:ea typeface="+mj-ea"/>
              </a:rPr>
              <a:t>　　伊賀市役所健康推進課に所属する保健師または栄養士が、</a:t>
            </a:r>
            <a:endParaRPr lang="en-US" altLang="ja-JP" sz="1200" dirty="0">
              <a:latin typeface="+mj-ea"/>
              <a:ea typeface="+mj-ea"/>
            </a:endParaRPr>
          </a:p>
          <a:p>
            <a:r>
              <a:rPr lang="ja-JP" altLang="en-US" sz="1200" dirty="0">
                <a:latin typeface="+mj-ea"/>
                <a:ea typeface="+mj-ea"/>
              </a:rPr>
              <a:t>　下記の講座を行います。</a:t>
            </a:r>
            <a:endParaRPr lang="ja-JP" altLang="ja-JP" sz="1200" dirty="0">
              <a:latin typeface="+mj-ea"/>
              <a:ea typeface="+mj-ea"/>
            </a:endParaRPr>
          </a:p>
        </p:txBody>
      </p:sp>
      <p:sp>
        <p:nvSpPr>
          <p:cNvPr id="7" name="角丸四角形吹き出し 6"/>
          <p:cNvSpPr/>
          <p:nvPr/>
        </p:nvSpPr>
        <p:spPr>
          <a:xfrm>
            <a:off x="347886" y="3650640"/>
            <a:ext cx="4413262" cy="1408023"/>
          </a:xfrm>
          <a:prstGeom prst="wedgeRoundRectCallout">
            <a:avLst>
              <a:gd name="adj1" fmla="val 54256"/>
              <a:gd name="adj2" fmla="val 32669"/>
              <a:gd name="adj3" fmla="val 1666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Aft>
                <a:spcPts val="0"/>
              </a:spcAft>
            </a:pPr>
            <a:r>
              <a:rPr lang="ja-JP" altLang="en-US" sz="2000" kern="100" dirty="0">
                <a:solidFill>
                  <a:schemeClr val="tx1"/>
                </a:solidFill>
                <a:ea typeface="HG創英角ﾎﾟｯﾌﾟ体"/>
                <a:cs typeface="Times New Roman"/>
              </a:rPr>
              <a:t>　まちの講師編</a:t>
            </a:r>
            <a:endParaRPr lang="en-US" altLang="ja-JP" sz="2000" kern="100" dirty="0">
              <a:solidFill>
                <a:schemeClr val="tx1"/>
              </a:solidFill>
              <a:ea typeface="HG創英角ﾎﾟｯﾌﾟ体"/>
              <a:cs typeface="Times New Roman"/>
            </a:endParaRPr>
          </a:p>
        </p:txBody>
      </p:sp>
      <p:sp>
        <p:nvSpPr>
          <p:cNvPr id="8" name="角丸四角形 7"/>
          <p:cNvSpPr/>
          <p:nvPr/>
        </p:nvSpPr>
        <p:spPr>
          <a:xfrm>
            <a:off x="631236" y="4145278"/>
            <a:ext cx="3846562" cy="776837"/>
          </a:xfrm>
          <a:prstGeom prst="roundRect">
            <a:avLst/>
          </a:prstGeom>
          <a:noFill/>
          <a:ln w="38100">
            <a:prstDash val="sysDot"/>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lvl="0" algn="l">
              <a:spcAft>
                <a:spcPts val="0"/>
              </a:spcAft>
            </a:pPr>
            <a:r>
              <a:rPr lang="en-US" altLang="ja-JP" sz="1100" kern="100" dirty="0">
                <a:effectLst/>
                <a:ea typeface="HG創英角ﾎﾟｯﾌﾟ体"/>
                <a:cs typeface="Times New Roman"/>
              </a:rPr>
              <a:t>【</a:t>
            </a:r>
            <a:r>
              <a:rPr lang="ja-JP" altLang="en-US" sz="1100" kern="100" dirty="0">
                <a:effectLst/>
                <a:ea typeface="HG創英角ﾎﾟｯﾌﾟ体"/>
                <a:cs typeface="Times New Roman"/>
              </a:rPr>
              <a:t>カテゴリ</a:t>
            </a:r>
            <a:r>
              <a:rPr lang="en-US" altLang="ja-JP" sz="1100" kern="100" dirty="0">
                <a:effectLst/>
                <a:ea typeface="HG創英角ﾎﾟｯﾌﾟ体"/>
                <a:cs typeface="Times New Roman"/>
              </a:rPr>
              <a:t>】</a:t>
            </a:r>
          </a:p>
          <a:p>
            <a:pPr lvl="0"/>
            <a:r>
              <a:rPr lang="ja-JP" altLang="en-US" sz="1100" kern="100" dirty="0">
                <a:effectLst/>
                <a:ea typeface="HG創英角ﾎﾟｯﾌﾟ体"/>
                <a:cs typeface="Times New Roman"/>
              </a:rPr>
              <a:t>　　★</a:t>
            </a:r>
            <a:r>
              <a:rPr lang="ja-JP" sz="1100" kern="100" dirty="0">
                <a:effectLst/>
                <a:ea typeface="HG創英角ﾎﾟｯﾌﾟ体"/>
                <a:cs typeface="Times New Roman"/>
              </a:rPr>
              <a:t>食事</a:t>
            </a:r>
            <a:r>
              <a:rPr lang="ja-JP" altLang="en-US" sz="1100" kern="100" dirty="0">
                <a:effectLst/>
                <a:ea typeface="HG創英角ﾎﾟｯﾌﾟ体"/>
                <a:cs typeface="Times New Roman"/>
              </a:rPr>
              <a:t>・</a:t>
            </a:r>
            <a:r>
              <a:rPr lang="ja-JP" altLang="ja-JP" sz="1100" kern="100" dirty="0">
                <a:ea typeface="HG創英角ﾎﾟｯﾌﾟ体"/>
                <a:cs typeface="Times New Roman"/>
              </a:rPr>
              <a:t>栄養</a:t>
            </a:r>
            <a:r>
              <a:rPr lang="ja-JP" altLang="en-US" sz="1100" kern="100" dirty="0">
                <a:ea typeface="HG創英角ﾎﾟｯﾌﾟ体"/>
                <a:cs typeface="Times New Roman"/>
              </a:rPr>
              <a:t>　</a:t>
            </a:r>
            <a:r>
              <a:rPr lang="ja-JP" altLang="en-US" sz="1100" kern="100" dirty="0">
                <a:latin typeface="+mn-ea"/>
                <a:cs typeface="Times New Roman"/>
              </a:rPr>
              <a:t>「</a:t>
            </a:r>
            <a:r>
              <a:rPr lang="ja-JP" sz="1100" kern="100" dirty="0">
                <a:effectLst/>
                <a:latin typeface="+mn-ea"/>
                <a:cs typeface="Times New Roman"/>
              </a:rPr>
              <a:t>健康的な食事でヘルスアップ！」</a:t>
            </a:r>
            <a:endParaRPr lang="en-US" altLang="ja-JP" sz="1100" kern="100" dirty="0">
              <a:effectLst/>
              <a:latin typeface="+mn-ea"/>
              <a:cs typeface="Times New Roman"/>
            </a:endParaRPr>
          </a:p>
          <a:p>
            <a:pPr lvl="0" algn="l">
              <a:spcAft>
                <a:spcPts val="0"/>
              </a:spcAft>
            </a:pPr>
            <a:r>
              <a:rPr lang="ja-JP" altLang="en-US" sz="1100" kern="100" dirty="0">
                <a:latin typeface="HGP創英角ﾎﾟｯﾌﾟ体" pitchFamily="50" charset="-128"/>
                <a:ea typeface="HGP創英角ﾎﾟｯﾌﾟ体" pitchFamily="50" charset="-128"/>
                <a:cs typeface="Times New Roman"/>
              </a:rPr>
              <a:t>　　　★</a:t>
            </a:r>
            <a:r>
              <a:rPr lang="ja-JP" altLang="ja-JP" sz="1100" kern="100" dirty="0">
                <a:latin typeface="HGP創英角ﾎﾟｯﾌﾟ体" pitchFamily="50" charset="-128"/>
                <a:ea typeface="HGP創英角ﾎﾟｯﾌﾟ体" pitchFamily="50" charset="-128"/>
                <a:cs typeface="Times New Roman"/>
              </a:rPr>
              <a:t>健康づくり</a:t>
            </a:r>
            <a:r>
              <a:rPr lang="en-US" altLang="ja-JP" sz="1100" kern="100" dirty="0">
                <a:latin typeface="+mn-ea"/>
                <a:cs typeface="Times New Roman"/>
              </a:rPr>
              <a:t>     </a:t>
            </a:r>
            <a:r>
              <a:rPr lang="ja-JP" altLang="en-US" sz="1100" kern="100" dirty="0">
                <a:latin typeface="+mn-ea"/>
                <a:cs typeface="Times New Roman"/>
              </a:rPr>
              <a:t>「</a:t>
            </a:r>
            <a:r>
              <a:rPr lang="ja-JP" altLang="ja-JP" sz="1100" kern="100" dirty="0">
                <a:latin typeface="+mn-ea"/>
                <a:cs typeface="Times New Roman"/>
              </a:rPr>
              <a:t>実践！からだ元気♪」</a:t>
            </a:r>
            <a:endParaRPr lang="en-US" altLang="ja-JP" sz="1100" kern="100" dirty="0">
              <a:effectLst/>
              <a:latin typeface="+mn-ea"/>
              <a:cs typeface="Times New Roman"/>
            </a:endParaRPr>
          </a:p>
          <a:p>
            <a:pPr lvl="0"/>
            <a:r>
              <a:rPr lang="ja-JP" altLang="en-US" sz="1100" kern="100" dirty="0">
                <a:solidFill>
                  <a:prstClr val="black"/>
                </a:solidFill>
                <a:latin typeface="HGP創英角ﾎﾟｯﾌﾟ体" pitchFamily="50" charset="-128"/>
                <a:ea typeface="HGP創英角ﾎﾟｯﾌﾟ体" pitchFamily="50" charset="-128"/>
                <a:cs typeface="Times New Roman"/>
              </a:rPr>
              <a:t>　　　★子育て</a:t>
            </a:r>
            <a:r>
              <a:rPr lang="ja-JP" altLang="en-US" sz="1100" kern="100" dirty="0">
                <a:solidFill>
                  <a:prstClr val="black"/>
                </a:solidFill>
                <a:latin typeface="+mn-ea"/>
                <a:cs typeface="Times New Roman"/>
              </a:rPr>
              <a:t>          「コツを学んでわくわく子育て♪」</a:t>
            </a:r>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7192" y="3901694"/>
            <a:ext cx="1221014" cy="1221014"/>
          </a:xfrm>
          <a:prstGeom prst="rect">
            <a:avLst/>
          </a:prstGeom>
        </p:spPr>
      </p:pic>
      <p:sp>
        <p:nvSpPr>
          <p:cNvPr id="10" name="正方形/長方形 9"/>
          <p:cNvSpPr/>
          <p:nvPr/>
        </p:nvSpPr>
        <p:spPr>
          <a:xfrm>
            <a:off x="407318" y="5096843"/>
            <a:ext cx="4380495" cy="430887"/>
          </a:xfrm>
          <a:prstGeom prst="rect">
            <a:avLst/>
          </a:prstGeom>
          <a:ln>
            <a:noFill/>
            <a:prstDash val="sysDash"/>
          </a:ln>
        </p:spPr>
        <p:txBody>
          <a:bodyPr wrap="square">
            <a:spAutoFit/>
          </a:bodyPr>
          <a:lstStyle/>
          <a:p>
            <a:r>
              <a:rPr lang="ja-JP" altLang="en-US" sz="1100" dirty="0">
                <a:latin typeface="+mj-ea"/>
                <a:ea typeface="+mj-ea"/>
              </a:rPr>
              <a:t>日ごろ、市内で活動している講師が「まちの講師」として登録し、様々な健康づくり講座を行います。</a:t>
            </a:r>
            <a:endParaRPr lang="ja-JP" altLang="ja-JP" sz="1100" dirty="0">
              <a:latin typeface="+mj-ea"/>
              <a:ea typeface="+mj-ea"/>
            </a:endParaRPr>
          </a:p>
        </p:txBody>
      </p:sp>
      <p:graphicFrame>
        <p:nvGraphicFramePr>
          <p:cNvPr id="3" name="表 2"/>
          <p:cNvGraphicFramePr>
            <a:graphicFrameLocks noGrp="1"/>
          </p:cNvGraphicFramePr>
          <p:nvPr>
            <p:extLst>
              <p:ext uri="{D42A27DB-BD31-4B8C-83A1-F6EECF244321}">
                <p14:modId xmlns:p14="http://schemas.microsoft.com/office/powerpoint/2010/main" val="3729516965"/>
              </p:ext>
            </p:extLst>
          </p:nvPr>
        </p:nvGraphicFramePr>
        <p:xfrm>
          <a:off x="281571" y="5565910"/>
          <a:ext cx="6408285" cy="3060414"/>
        </p:xfrm>
        <a:graphic>
          <a:graphicData uri="http://schemas.openxmlformats.org/drawingml/2006/table">
            <a:tbl>
              <a:tblPr/>
              <a:tblGrid>
                <a:gridCol w="287605">
                  <a:extLst>
                    <a:ext uri="{9D8B030D-6E8A-4147-A177-3AD203B41FA5}">
                      <a16:colId xmlns:a16="http://schemas.microsoft.com/office/drawing/2014/main" val="1122949813"/>
                    </a:ext>
                  </a:extLst>
                </a:gridCol>
                <a:gridCol w="720080">
                  <a:extLst>
                    <a:ext uri="{9D8B030D-6E8A-4147-A177-3AD203B41FA5}">
                      <a16:colId xmlns:a16="http://schemas.microsoft.com/office/drawing/2014/main" val="2167069324"/>
                    </a:ext>
                  </a:extLst>
                </a:gridCol>
                <a:gridCol w="1656611">
                  <a:extLst>
                    <a:ext uri="{9D8B030D-6E8A-4147-A177-3AD203B41FA5}">
                      <a16:colId xmlns:a16="http://schemas.microsoft.com/office/drawing/2014/main" val="4041166928"/>
                    </a:ext>
                  </a:extLst>
                </a:gridCol>
                <a:gridCol w="3384376">
                  <a:extLst>
                    <a:ext uri="{9D8B030D-6E8A-4147-A177-3AD203B41FA5}">
                      <a16:colId xmlns:a16="http://schemas.microsoft.com/office/drawing/2014/main" val="3437446221"/>
                    </a:ext>
                  </a:extLst>
                </a:gridCol>
                <a:gridCol w="359613">
                  <a:extLst>
                    <a:ext uri="{9D8B030D-6E8A-4147-A177-3AD203B41FA5}">
                      <a16:colId xmlns:a16="http://schemas.microsoft.com/office/drawing/2014/main" val="946664726"/>
                    </a:ext>
                  </a:extLst>
                </a:gridCol>
              </a:tblGrid>
              <a:tr h="298688">
                <a:tc>
                  <a:txBody>
                    <a:bodyPr/>
                    <a:lstStyle/>
                    <a:p>
                      <a:pPr algn="ctr" fontAlgn="ctr"/>
                      <a:r>
                        <a:rPr lang="ja-JP" altLang="en-US" sz="900" b="1" i="0" u="none" strike="noStrike" dirty="0">
                          <a:solidFill>
                            <a:schemeClr val="bg1"/>
                          </a:solidFill>
                          <a:effectLst/>
                          <a:latin typeface="+mn-ea"/>
                          <a:ea typeface="+mn-ea"/>
                        </a:rPr>
                        <a:t>講師番号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900" b="1" i="0" u="none" strike="noStrike" dirty="0">
                          <a:solidFill>
                            <a:schemeClr val="bg1"/>
                          </a:solidFill>
                          <a:effectLst/>
                          <a:latin typeface="+mn-ea"/>
                          <a:ea typeface="+mn-ea"/>
                        </a:rPr>
                        <a:t>カテゴリー</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講師名</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講座内容</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500" b="1" i="0" u="none" strike="noStrike" dirty="0">
                          <a:solidFill>
                            <a:schemeClr val="bg1"/>
                          </a:solidFill>
                          <a:effectLst/>
                          <a:latin typeface="+mn-ea"/>
                          <a:ea typeface="+mn-ea"/>
                        </a:rPr>
                        <a:t>掲載</a:t>
                      </a:r>
                      <a:br>
                        <a:rPr lang="ja-JP" altLang="en-US" sz="500" b="1" i="0" u="none" strike="noStrike" dirty="0">
                          <a:solidFill>
                            <a:schemeClr val="bg1"/>
                          </a:solidFill>
                          <a:effectLst/>
                          <a:latin typeface="+mn-ea"/>
                          <a:ea typeface="+mn-ea"/>
                        </a:rPr>
                      </a:br>
                      <a:r>
                        <a:rPr lang="ja-JP" altLang="en-US" sz="500" b="1" i="0" u="none" strike="noStrike" dirty="0">
                          <a:solidFill>
                            <a:schemeClr val="bg1"/>
                          </a:solidFill>
                          <a:effectLst/>
                          <a:latin typeface="+mn-ea"/>
                          <a:ea typeface="+mn-ea"/>
                        </a:rPr>
                        <a:t>ページ</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315687327"/>
                  </a:ext>
                </a:extLst>
              </a:tr>
              <a:tr h="504056">
                <a:tc>
                  <a:txBody>
                    <a:bodyPr/>
                    <a:lstStyle/>
                    <a:p>
                      <a:pPr algn="ctr" fontAlgn="ctr"/>
                      <a:r>
                        <a:rPr lang="en-US" altLang="ja-JP" sz="1100" b="0" i="0" u="none" strike="noStrike" dirty="0">
                          <a:solidFill>
                            <a:srgbClr val="000000"/>
                          </a:solidFill>
                          <a:effectLst/>
                          <a:latin typeface="+mn-ea"/>
                          <a:ea typeface="+mn-ea"/>
                        </a:rPr>
                        <a:t>1</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900" b="0" i="0" u="none" strike="noStrike" dirty="0">
                          <a:solidFill>
                            <a:srgbClr val="000000"/>
                          </a:solidFill>
                          <a:effectLst/>
                          <a:latin typeface="+mn-ea"/>
                          <a:ea typeface="+mn-ea"/>
                        </a:rPr>
                        <a:t>食事・栄養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mn-ea"/>
                          <a:ea typeface="+mn-ea"/>
                        </a:rPr>
                        <a:t>　友生健康料理ﾈｯﾄﾜｰｸ</a:t>
                      </a:r>
                      <a:endParaRPr lang="en-US" altLang="ja-JP" sz="1100" b="1" i="0" u="none" strike="noStrike" dirty="0">
                        <a:solidFill>
                          <a:srgbClr val="000000"/>
                        </a:solidFill>
                        <a:effectLst/>
                        <a:latin typeface="+mn-ea"/>
                        <a:ea typeface="+mn-ea"/>
                      </a:endParaRPr>
                    </a:p>
                    <a:p>
                      <a:pPr algn="l" fontAlgn="ctr"/>
                      <a:r>
                        <a:rPr kumimoji="1" lang="ja-JP" altLang="en-US" sz="1100" b="1" i="0" u="none" strike="noStrike" kern="1200" cap="none" spc="0" normalizeH="0" baseline="0" noProof="0" dirty="0">
                          <a:ln>
                            <a:noFill/>
                          </a:ln>
                          <a:solidFill>
                            <a:srgbClr val="000000"/>
                          </a:solidFill>
                          <a:effectLst/>
                          <a:uLnTx/>
                          <a:uFillTx/>
                          <a:latin typeface="+mn-ea"/>
                          <a:ea typeface="+mn-ea"/>
                          <a:cs typeface="+mn-cs"/>
                        </a:rPr>
                        <a:t>　平原　吉江</a:t>
                      </a:r>
                      <a:endParaRPr lang="ja-JP" altLang="en-US" sz="1100" b="1"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00" b="0" i="0" u="none" strike="noStrike" dirty="0">
                          <a:solidFill>
                            <a:srgbClr val="000000"/>
                          </a:solidFill>
                          <a:effectLst/>
                          <a:latin typeface="+mn-ea"/>
                          <a:ea typeface="+mn-ea"/>
                        </a:rPr>
                        <a:t>　１）食べることの大切さ</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２）知</a:t>
                      </a:r>
                      <a:r>
                        <a:rPr lang="ja-JP" altLang="en-US" sz="1000" b="0" i="0" u="none" strike="noStrike" dirty="0" err="1">
                          <a:solidFill>
                            <a:srgbClr val="000000"/>
                          </a:solidFill>
                          <a:effectLst/>
                          <a:latin typeface="+mn-ea"/>
                          <a:ea typeface="+mn-ea"/>
                        </a:rPr>
                        <a:t>っ</a:t>
                      </a:r>
                      <a:r>
                        <a:rPr lang="ja-JP" altLang="en-US" sz="1000" b="0" i="0" u="none" strike="noStrike" dirty="0">
                          <a:solidFill>
                            <a:srgbClr val="000000"/>
                          </a:solidFill>
                          <a:effectLst/>
                          <a:latin typeface="+mn-ea"/>
                          <a:ea typeface="+mn-ea"/>
                        </a:rPr>
                        <a:t>得！栄養素の働き</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３）はじめて楽チン調理法</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rgbClr val="000000"/>
                          </a:solidFill>
                          <a:effectLst/>
                          <a:latin typeface="+mn-ea"/>
                          <a:ea typeface="+mn-ea"/>
                        </a:rPr>
                        <a:t>P5</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8806567"/>
                  </a:ext>
                </a:extLst>
              </a:tr>
              <a:tr h="504056">
                <a:tc>
                  <a:txBody>
                    <a:bodyPr/>
                    <a:lstStyle/>
                    <a:p>
                      <a:pPr algn="ctr" fontAlgn="ctr"/>
                      <a:r>
                        <a:rPr lang="en-US" altLang="ja-JP" sz="1100" b="0" i="0" u="none" strike="noStrike" dirty="0">
                          <a:solidFill>
                            <a:srgbClr val="000000"/>
                          </a:solidFill>
                          <a:effectLst/>
                          <a:latin typeface="+mn-ea"/>
                          <a:ea typeface="+mn-ea"/>
                        </a:rPr>
                        <a:t>2</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食事・栄養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秦　佐知子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１）仕事も趣味もがんばれる自分に！</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「元気もり盛り♪簡単・時短レシピ」</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２）幸せつかむ！</a:t>
                      </a:r>
                      <a:r>
                        <a:rPr lang="en-US" altLang="ja-JP" sz="1000" b="0" i="0" u="none" strike="noStrike" dirty="0">
                          <a:solidFill>
                            <a:srgbClr val="000000"/>
                          </a:solidFill>
                          <a:effectLst/>
                          <a:latin typeface="+mn-ea"/>
                          <a:ea typeface="+mn-ea"/>
                        </a:rPr>
                        <a:t>HAPPY</a:t>
                      </a:r>
                      <a:r>
                        <a:rPr lang="ja-JP" altLang="en-US" sz="1000" b="0" i="0" u="none" strike="noStrike" dirty="0">
                          <a:solidFill>
                            <a:srgbClr val="000000"/>
                          </a:solidFill>
                          <a:effectLst/>
                          <a:latin typeface="+mn-ea"/>
                          <a:ea typeface="+mn-ea"/>
                        </a:rPr>
                        <a:t>　うぇる噛む</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P5</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26901909"/>
                  </a:ext>
                </a:extLst>
              </a:tr>
              <a:tr h="457470">
                <a:tc>
                  <a:txBody>
                    <a:bodyPr/>
                    <a:lstStyle/>
                    <a:p>
                      <a:pPr algn="ctr" fontAlgn="ctr"/>
                      <a:r>
                        <a:rPr lang="en-US" altLang="ja-JP" sz="1100" b="0" i="0" u="none" strike="noStrike" dirty="0">
                          <a:solidFill>
                            <a:srgbClr val="000000"/>
                          </a:solidFill>
                          <a:effectLst/>
                          <a:latin typeface="+mn-ea"/>
                          <a:ea typeface="+mn-ea"/>
                        </a:rPr>
                        <a:t>3</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900" b="0" i="0" u="none" strike="noStrike" dirty="0">
                          <a:solidFill>
                            <a:srgbClr val="000000"/>
                          </a:solidFill>
                          <a:effectLst/>
                          <a:latin typeface="+mn-ea"/>
                          <a:ea typeface="+mn-ea"/>
                        </a:rPr>
                        <a:t>健康づくり</a:t>
                      </a:r>
                      <a:endParaRPr lang="en-US" altLang="ja-JP" sz="900" b="0" i="0" u="none" strike="noStrike" dirty="0">
                        <a:solidFill>
                          <a:srgbClr val="000000"/>
                        </a:solidFill>
                        <a:effectLst/>
                        <a:latin typeface="+mn-ea"/>
                        <a:ea typeface="+mn-ea"/>
                      </a:endParaRPr>
                    </a:p>
                    <a:p>
                      <a:pPr algn="ctr" fontAlgn="ctr"/>
                      <a:r>
                        <a:rPr lang="ja-JP" altLang="en-US" sz="900" b="0" i="0" u="none" strike="noStrike" dirty="0">
                          <a:solidFill>
                            <a:srgbClr val="000000"/>
                          </a:solidFill>
                          <a:effectLst/>
                          <a:latin typeface="+mn-ea"/>
                          <a:ea typeface="+mn-ea"/>
                        </a:rPr>
                        <a:t>（歯の健康）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一般社団法人　</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伊賀歯科医師会</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１）歯とお口の特別レッスン</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P6</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0464748"/>
                  </a:ext>
                </a:extLst>
              </a:tr>
              <a:tr h="432048">
                <a:tc>
                  <a:txBody>
                    <a:bodyPr/>
                    <a:lstStyle/>
                    <a:p>
                      <a:pPr algn="ctr" fontAlgn="ctr"/>
                      <a:r>
                        <a:rPr lang="en-US" altLang="ja-JP" sz="1100" b="0" i="0" u="none" strike="noStrike" dirty="0">
                          <a:solidFill>
                            <a:srgbClr val="000000"/>
                          </a:solidFill>
                          <a:effectLst/>
                          <a:latin typeface="+mn-ea"/>
                          <a:ea typeface="+mn-ea"/>
                        </a:rPr>
                        <a:t>4</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900" b="0" i="0" u="none" strike="noStrike" dirty="0">
                          <a:solidFill>
                            <a:srgbClr val="000000"/>
                          </a:solidFill>
                          <a:effectLst/>
                          <a:latin typeface="+mn-ea"/>
                          <a:ea typeface="+mn-ea"/>
                        </a:rPr>
                        <a:t>健康づくり</a:t>
                      </a:r>
                      <a:endParaRPr lang="en-US" altLang="ja-JP" sz="900" b="0" i="0" u="none" strike="noStrike" dirty="0">
                        <a:solidFill>
                          <a:srgbClr val="000000"/>
                        </a:solidFill>
                        <a:effectLst/>
                        <a:latin typeface="+mn-ea"/>
                        <a:ea typeface="+mn-ea"/>
                      </a:endParaRPr>
                    </a:p>
                    <a:p>
                      <a:pPr algn="ctr" fontAlgn="ctr"/>
                      <a:r>
                        <a:rPr lang="ja-JP" altLang="en-US" sz="900" b="0" i="0" u="none" strike="noStrike" dirty="0">
                          <a:solidFill>
                            <a:srgbClr val="000000"/>
                          </a:solidFill>
                          <a:effectLst/>
                          <a:latin typeface="+mn-ea"/>
                          <a:ea typeface="+mn-ea"/>
                        </a:rPr>
                        <a:t>（歯の健康）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名張・伊賀歯科衛生士会</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１）みんなで歯っぴぃ（</a:t>
                      </a:r>
                      <a:r>
                        <a:rPr lang="en-US" altLang="ja-JP" sz="1000" b="0" i="0" u="none" strike="noStrike" dirty="0">
                          <a:solidFill>
                            <a:srgbClr val="000000"/>
                          </a:solidFill>
                          <a:effectLst/>
                          <a:latin typeface="+mn-ea"/>
                          <a:ea typeface="+mn-ea"/>
                        </a:rPr>
                        <a:t>HAPPY)</a:t>
                      </a:r>
                      <a:r>
                        <a:rPr lang="ja-JP" altLang="en-US" sz="1000" b="0" i="0" u="none" strike="noStrike" dirty="0">
                          <a:solidFill>
                            <a:srgbClr val="000000"/>
                          </a:solidFill>
                          <a:effectLst/>
                          <a:latin typeface="+mn-ea"/>
                          <a:ea typeface="+mn-ea"/>
                        </a:rPr>
                        <a:t>ライフ</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P6</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77374522"/>
                  </a:ext>
                </a:extLst>
              </a:tr>
              <a:tr h="432048">
                <a:tc>
                  <a:txBody>
                    <a:bodyPr/>
                    <a:lstStyle/>
                    <a:p>
                      <a:pPr algn="ctr" fontAlgn="ctr"/>
                      <a:r>
                        <a:rPr lang="en-US" altLang="ja-JP" sz="1100" b="0" i="0" u="none" strike="noStrike" dirty="0">
                          <a:solidFill>
                            <a:srgbClr val="000000"/>
                          </a:solidFill>
                          <a:effectLst/>
                          <a:latin typeface="+mn-ea"/>
                          <a:ea typeface="+mn-ea"/>
                        </a:rPr>
                        <a:t>5</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9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mn-ea"/>
                          <a:ea typeface="+mn-ea"/>
                        </a:rPr>
                        <a:t>　３</a:t>
                      </a:r>
                      <a:r>
                        <a:rPr lang="en-US" altLang="ja-JP" sz="1100" b="1" i="0" u="none" strike="noStrike" dirty="0">
                          <a:solidFill>
                            <a:srgbClr val="000000"/>
                          </a:solidFill>
                          <a:effectLst/>
                          <a:latin typeface="+mn-ea"/>
                          <a:ea typeface="+mn-ea"/>
                        </a:rPr>
                        <a:t>B</a:t>
                      </a:r>
                      <a:r>
                        <a:rPr lang="ja-JP" altLang="en-US" sz="1100" b="1" i="0" u="none" strike="noStrike" dirty="0">
                          <a:solidFill>
                            <a:srgbClr val="000000"/>
                          </a:solidFill>
                          <a:effectLst/>
                          <a:latin typeface="+mn-ea"/>
                          <a:ea typeface="+mn-ea"/>
                        </a:rPr>
                        <a:t>体操伊賀グループ</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00" b="0" i="0" u="none" strike="noStrike" dirty="0">
                          <a:solidFill>
                            <a:srgbClr val="000000"/>
                          </a:solidFill>
                          <a:effectLst/>
                          <a:latin typeface="+mn-ea"/>
                          <a:ea typeface="+mn-ea"/>
                        </a:rPr>
                        <a:t>　１）</a:t>
                      </a:r>
                      <a:r>
                        <a:rPr lang="en-US" sz="1000" b="0" i="0" u="none" strike="noStrike" dirty="0">
                          <a:solidFill>
                            <a:srgbClr val="000000"/>
                          </a:solidFill>
                          <a:effectLst/>
                          <a:latin typeface="+mn-ea"/>
                          <a:ea typeface="+mn-ea"/>
                        </a:rPr>
                        <a:t>３B</a:t>
                      </a:r>
                      <a:r>
                        <a:rPr lang="ja-JP" altLang="en-US" sz="1000" b="0" i="0" u="none" strike="noStrike" dirty="0">
                          <a:solidFill>
                            <a:srgbClr val="000000"/>
                          </a:solidFill>
                          <a:effectLst/>
                          <a:latin typeface="+mn-ea"/>
                          <a:ea typeface="+mn-ea"/>
                        </a:rPr>
                        <a:t>体操</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n-ea"/>
                          <a:ea typeface="+mn-ea"/>
                        </a:rPr>
                        <a:t>P7</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1683639"/>
                  </a:ext>
                </a:extLst>
              </a:tr>
              <a:tr h="432048">
                <a:tc>
                  <a:txBody>
                    <a:bodyPr/>
                    <a:lstStyle/>
                    <a:p>
                      <a:pPr algn="ctr" fontAlgn="ctr"/>
                      <a:r>
                        <a:rPr lang="en-US" altLang="ja-JP" sz="1100" b="0" i="0" u="none" strike="noStrike" dirty="0">
                          <a:solidFill>
                            <a:srgbClr val="000000"/>
                          </a:solidFill>
                          <a:effectLst/>
                          <a:latin typeface="+mn-ea"/>
                          <a:ea typeface="+mn-ea"/>
                        </a:rPr>
                        <a:t>6</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9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忍</a:t>
                      </a:r>
                      <a:r>
                        <a:rPr lang="ja-JP" altLang="en-US" sz="1100" b="1" i="0" u="none" strike="noStrike" dirty="0" err="1">
                          <a:solidFill>
                            <a:srgbClr val="000000"/>
                          </a:solidFill>
                          <a:effectLst/>
                          <a:latin typeface="+mn-ea"/>
                          <a:ea typeface="+mn-ea"/>
                        </a:rPr>
                        <a:t>にん</a:t>
                      </a:r>
                      <a:r>
                        <a:rPr lang="ja-JP" altLang="en-US" sz="1100" b="1" i="0" u="none" strike="noStrike" dirty="0">
                          <a:solidFill>
                            <a:srgbClr val="000000"/>
                          </a:solidFill>
                          <a:effectLst/>
                          <a:latin typeface="+mn-ea"/>
                          <a:ea typeface="+mn-ea"/>
                        </a:rPr>
                        <a:t>体操普及会　</a:t>
                      </a:r>
                      <a:br>
                        <a:rPr lang="ja-JP" altLang="en-US" sz="1100" b="1" i="0" u="none" strike="noStrike" dirty="0">
                          <a:solidFill>
                            <a:srgbClr val="000000"/>
                          </a:solidFill>
                          <a:effectLst/>
                          <a:latin typeface="+mn-ea"/>
                          <a:ea typeface="+mn-ea"/>
                        </a:rPr>
                      </a:br>
                      <a:r>
                        <a:rPr lang="ja-JP" altLang="en-US" sz="1100" b="1" i="0" u="none" strike="noStrike" dirty="0">
                          <a:solidFill>
                            <a:srgbClr val="000000"/>
                          </a:solidFill>
                          <a:effectLst/>
                          <a:latin typeface="+mn-ea"/>
                          <a:ea typeface="+mn-ea"/>
                        </a:rPr>
                        <a:t>　代表　吉本　俊美</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１）みんなで忍</a:t>
                      </a:r>
                      <a:r>
                        <a:rPr lang="ja-JP" altLang="en-US" sz="1000" b="0" i="0" u="none" strike="noStrike" dirty="0" err="1">
                          <a:solidFill>
                            <a:srgbClr val="000000"/>
                          </a:solidFill>
                          <a:effectLst/>
                          <a:latin typeface="+mn-ea"/>
                          <a:ea typeface="+mn-ea"/>
                        </a:rPr>
                        <a:t>にん</a:t>
                      </a:r>
                      <a:r>
                        <a:rPr lang="ja-JP" altLang="en-US" sz="1000" b="0" i="0" u="none" strike="noStrike" dirty="0">
                          <a:solidFill>
                            <a:srgbClr val="000000"/>
                          </a:solidFill>
                          <a:effectLst/>
                          <a:latin typeface="+mn-ea"/>
                          <a:ea typeface="+mn-ea"/>
                        </a:rPr>
                        <a:t>体操</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２）準備体操</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P7</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96799270"/>
                  </a:ext>
                </a:extLst>
              </a:tr>
            </a:tbl>
          </a:graphicData>
        </a:graphic>
      </p:graphicFrame>
      <p:sp>
        <p:nvSpPr>
          <p:cNvPr id="13" name="テキスト ボックス 12"/>
          <p:cNvSpPr txBox="1"/>
          <p:nvPr/>
        </p:nvSpPr>
        <p:spPr>
          <a:xfrm>
            <a:off x="4979151" y="8664504"/>
            <a:ext cx="1728192" cy="261610"/>
          </a:xfrm>
          <a:prstGeom prst="rect">
            <a:avLst/>
          </a:prstGeom>
          <a:noFill/>
        </p:spPr>
        <p:txBody>
          <a:bodyPr wrap="square" rtlCol="0">
            <a:spAutoFit/>
          </a:bodyPr>
          <a:lstStyle/>
          <a:p>
            <a:pPr algn="ctr"/>
            <a:r>
              <a:rPr kumimoji="1" lang="ja-JP" altLang="en-US" sz="1100" b="1" dirty="0"/>
              <a:t>次のページにつづく→</a:t>
            </a:r>
          </a:p>
        </p:txBody>
      </p:sp>
    </p:spTree>
    <p:extLst>
      <p:ext uri="{BB962C8B-B14F-4D97-AF65-F5344CB8AC3E}">
        <p14:creationId xmlns:p14="http://schemas.microsoft.com/office/powerpoint/2010/main" val="2757651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068960" y="8559195"/>
            <a:ext cx="654763" cy="276999"/>
          </a:xfrm>
          <a:prstGeom prst="rect">
            <a:avLst/>
          </a:prstGeom>
          <a:noFill/>
        </p:spPr>
        <p:txBody>
          <a:bodyPr wrap="square" rtlCol="0">
            <a:spAutoFit/>
          </a:bodyPr>
          <a:lstStyle/>
          <a:p>
            <a:pPr algn="ctr"/>
            <a:r>
              <a:rPr kumimoji="1" lang="en-US" altLang="ja-JP" sz="1200" dirty="0"/>
              <a:t>P3</a:t>
            </a:r>
            <a:endParaRPr kumimoji="1" lang="ja-JP" altLang="en-US" sz="1200" dirty="0"/>
          </a:p>
        </p:txBody>
      </p:sp>
      <p:graphicFrame>
        <p:nvGraphicFramePr>
          <p:cNvPr id="7" name="表 6"/>
          <p:cNvGraphicFramePr>
            <a:graphicFrameLocks noGrp="1"/>
          </p:cNvGraphicFramePr>
          <p:nvPr>
            <p:extLst>
              <p:ext uri="{D42A27DB-BD31-4B8C-83A1-F6EECF244321}">
                <p14:modId xmlns:p14="http://schemas.microsoft.com/office/powerpoint/2010/main" val="3407109655"/>
              </p:ext>
            </p:extLst>
          </p:nvPr>
        </p:nvGraphicFramePr>
        <p:xfrm>
          <a:off x="260648" y="755575"/>
          <a:ext cx="6408285" cy="7597130"/>
        </p:xfrm>
        <a:graphic>
          <a:graphicData uri="http://schemas.openxmlformats.org/drawingml/2006/table">
            <a:tbl>
              <a:tblPr/>
              <a:tblGrid>
                <a:gridCol w="287605">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1656611">
                  <a:extLst>
                    <a:ext uri="{9D8B030D-6E8A-4147-A177-3AD203B41FA5}">
                      <a16:colId xmlns:a16="http://schemas.microsoft.com/office/drawing/2014/main" val="20002"/>
                    </a:ext>
                  </a:extLst>
                </a:gridCol>
                <a:gridCol w="3384376">
                  <a:extLst>
                    <a:ext uri="{9D8B030D-6E8A-4147-A177-3AD203B41FA5}">
                      <a16:colId xmlns:a16="http://schemas.microsoft.com/office/drawing/2014/main" val="20003"/>
                    </a:ext>
                  </a:extLst>
                </a:gridCol>
                <a:gridCol w="359613">
                  <a:extLst>
                    <a:ext uri="{9D8B030D-6E8A-4147-A177-3AD203B41FA5}">
                      <a16:colId xmlns:a16="http://schemas.microsoft.com/office/drawing/2014/main" val="20004"/>
                    </a:ext>
                  </a:extLst>
                </a:gridCol>
              </a:tblGrid>
              <a:tr h="285119">
                <a:tc>
                  <a:txBody>
                    <a:bodyPr/>
                    <a:lstStyle/>
                    <a:p>
                      <a:pPr algn="ctr" fontAlgn="ctr"/>
                      <a:r>
                        <a:rPr lang="ja-JP" altLang="en-US" sz="900" b="1" i="0" u="none" strike="noStrike" dirty="0">
                          <a:solidFill>
                            <a:schemeClr val="bg1"/>
                          </a:solidFill>
                          <a:effectLst/>
                          <a:latin typeface="+mn-ea"/>
                          <a:ea typeface="+mn-ea"/>
                        </a:rPr>
                        <a:t>講師番号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900" b="1" i="0" u="none" strike="noStrike" dirty="0">
                          <a:solidFill>
                            <a:schemeClr val="bg1"/>
                          </a:solidFill>
                          <a:effectLst/>
                          <a:latin typeface="+mn-ea"/>
                          <a:ea typeface="+mn-ea"/>
                        </a:rPr>
                        <a:t>カテゴリー</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講師名</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講座内容</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500" b="1" i="0" u="none" strike="noStrike" dirty="0">
                          <a:solidFill>
                            <a:schemeClr val="bg1"/>
                          </a:solidFill>
                          <a:effectLst/>
                          <a:latin typeface="+mn-ea"/>
                          <a:ea typeface="+mn-ea"/>
                        </a:rPr>
                        <a:t>掲載</a:t>
                      </a:r>
                      <a:br>
                        <a:rPr lang="ja-JP" altLang="en-US" sz="500" b="1" i="0" u="none" strike="noStrike" dirty="0">
                          <a:solidFill>
                            <a:schemeClr val="bg1"/>
                          </a:solidFill>
                          <a:effectLst/>
                          <a:latin typeface="+mn-ea"/>
                          <a:ea typeface="+mn-ea"/>
                        </a:rPr>
                      </a:br>
                      <a:r>
                        <a:rPr lang="ja-JP" altLang="en-US" sz="500" b="1" i="0" u="none" strike="noStrike" dirty="0">
                          <a:solidFill>
                            <a:schemeClr val="bg1"/>
                          </a:solidFill>
                          <a:effectLst/>
                          <a:latin typeface="+mn-ea"/>
                          <a:ea typeface="+mn-ea"/>
                        </a:rPr>
                        <a:t>ページ</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202124297"/>
                  </a:ext>
                </a:extLst>
              </a:tr>
              <a:tr h="722994">
                <a:tc>
                  <a:txBody>
                    <a:bodyPr/>
                    <a:lstStyle/>
                    <a:p>
                      <a:pPr algn="ctr" fontAlgn="ctr"/>
                      <a:r>
                        <a:rPr lang="en-US" altLang="ja-JP" sz="1100" b="0" i="0" u="none" strike="noStrike" dirty="0">
                          <a:solidFill>
                            <a:srgbClr val="000000"/>
                          </a:solidFill>
                          <a:effectLst/>
                          <a:latin typeface="+mn-ea"/>
                          <a:ea typeface="+mn-ea"/>
                        </a:rPr>
                        <a:t>7</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9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名張スタジオ村　</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代表　陶山美佐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１）健康体操（介護予防）</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２）エアロビクス（ボクシングスリム、ダンスエアロなど）</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３）ダイエットレッスン</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４）</a:t>
                      </a:r>
                      <a:r>
                        <a:rPr lang="en-US" altLang="ja-JP" sz="1000" b="0" i="0" u="none" strike="noStrike" dirty="0">
                          <a:solidFill>
                            <a:srgbClr val="000000"/>
                          </a:solidFill>
                          <a:effectLst/>
                          <a:latin typeface="+mn-ea"/>
                          <a:ea typeface="+mn-ea"/>
                        </a:rPr>
                        <a:t>K-POP</a:t>
                      </a:r>
                      <a:r>
                        <a:rPr lang="ja-JP" altLang="en-US" sz="1000" b="0" i="0" u="none" strike="noStrike" dirty="0">
                          <a:solidFill>
                            <a:srgbClr val="000000"/>
                          </a:solidFill>
                          <a:effectLst/>
                          <a:latin typeface="+mn-ea"/>
                          <a:ea typeface="+mn-ea"/>
                        </a:rPr>
                        <a:t>（韓国）ダンス</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P8</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9"/>
                  </a:ext>
                </a:extLst>
              </a:tr>
              <a:tr h="490123">
                <a:tc>
                  <a:txBody>
                    <a:bodyPr/>
                    <a:lstStyle/>
                    <a:p>
                      <a:pPr algn="ctr" fontAlgn="ctr"/>
                      <a:r>
                        <a:rPr lang="en-US" altLang="ja-JP" sz="1100" b="0" i="0" u="none" strike="noStrike" dirty="0">
                          <a:solidFill>
                            <a:srgbClr val="000000"/>
                          </a:solidFill>
                          <a:effectLst/>
                          <a:latin typeface="+mn-ea"/>
                          <a:ea typeface="+mn-ea"/>
                        </a:rPr>
                        <a:t>8</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9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稲垣　智子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１）はじめての</a:t>
                      </a:r>
                      <a:r>
                        <a:rPr lang="en-US" altLang="ja-JP" sz="1000" b="0" i="0" u="none" strike="noStrike" dirty="0">
                          <a:solidFill>
                            <a:srgbClr val="000000"/>
                          </a:solidFill>
                          <a:effectLst/>
                          <a:latin typeface="+mn-ea"/>
                          <a:ea typeface="+mn-ea"/>
                        </a:rPr>
                        <a:t>HIP HOP</a:t>
                      </a:r>
                      <a:r>
                        <a:rPr lang="ja-JP" altLang="en-US" sz="1000" b="0" i="0" u="none" strike="noStrike" dirty="0">
                          <a:solidFill>
                            <a:srgbClr val="000000"/>
                          </a:solidFill>
                          <a:effectLst/>
                          <a:latin typeface="+mn-ea"/>
                          <a:ea typeface="+mn-ea"/>
                        </a:rPr>
                        <a:t>ダンス</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２）ダンスエクササイズ</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P8</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0"/>
                  </a:ext>
                </a:extLst>
              </a:tr>
              <a:tr h="950037">
                <a:tc>
                  <a:txBody>
                    <a:bodyPr/>
                    <a:lstStyle/>
                    <a:p>
                      <a:pPr algn="ctr" fontAlgn="ctr"/>
                      <a:r>
                        <a:rPr lang="en-US" altLang="ja-JP" sz="1100" b="0" i="0" u="none" strike="noStrike" dirty="0">
                          <a:solidFill>
                            <a:srgbClr val="000000"/>
                          </a:solidFill>
                          <a:effectLst/>
                          <a:latin typeface="+mn-ea"/>
                          <a:ea typeface="+mn-ea"/>
                        </a:rPr>
                        <a:t>9</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9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堀川ﾖｶﾞｽｸｰﾙ＆ｸﾘﾆｯｸ</a:t>
                      </a:r>
                      <a:br>
                        <a:rPr lang="ja-JP" altLang="en-US" sz="1100" b="1" i="0" u="none" strike="noStrike" dirty="0">
                          <a:solidFill>
                            <a:srgbClr val="000000"/>
                          </a:solidFill>
                          <a:effectLst/>
                          <a:latin typeface="+mn-ea"/>
                          <a:ea typeface="+mn-ea"/>
                        </a:rPr>
                      </a:br>
                      <a:r>
                        <a:rPr lang="ja-JP" altLang="en-US" sz="1000" b="1" i="0" u="none" strike="noStrike" dirty="0">
                          <a:solidFill>
                            <a:srgbClr val="000000"/>
                          </a:solidFill>
                          <a:effectLst/>
                          <a:latin typeface="+mn-ea"/>
                          <a:ea typeface="+mn-ea"/>
                        </a:rPr>
                        <a:t>　（足</a:t>
                      </a:r>
                      <a:r>
                        <a:rPr lang="ja-JP" altLang="en-US" sz="1000" b="1" i="0" u="none" strike="noStrike" dirty="0" err="1">
                          <a:solidFill>
                            <a:srgbClr val="000000"/>
                          </a:solidFill>
                          <a:effectLst/>
                          <a:latin typeface="+mn-ea"/>
                          <a:ea typeface="+mn-ea"/>
                        </a:rPr>
                        <a:t>つぼ</a:t>
                      </a:r>
                      <a:r>
                        <a:rPr lang="ja-JP" altLang="en-US" sz="1000" b="1" i="0" u="none" strike="noStrike" dirty="0">
                          <a:solidFill>
                            <a:srgbClr val="000000"/>
                          </a:solidFill>
                          <a:effectLst/>
                          <a:latin typeface="+mn-ea"/>
                          <a:ea typeface="+mn-ea"/>
                        </a:rPr>
                        <a:t>・整体院やすらぎ）</a:t>
                      </a:r>
                      <a:endParaRPr lang="en-US" altLang="ja-JP" sz="10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代表　堀川郁子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１）体のヨガ　若く・美しく・元気になる！痩身・若返り・未病ヨガ</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２）精神・心・脳・呼吸のヨガでストレスの解放</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心と脳をスッキリ軽く！若く！</a:t>
                      </a:r>
                      <a:br>
                        <a:rPr lang="en-US" altLang="ja-JP"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３）足</a:t>
                      </a:r>
                      <a:r>
                        <a:rPr lang="ja-JP" altLang="en-US" sz="1000" b="0" i="0" u="none" strike="noStrike" dirty="0" err="1">
                          <a:solidFill>
                            <a:srgbClr val="000000"/>
                          </a:solidFill>
                          <a:effectLst/>
                          <a:latin typeface="+mn-ea"/>
                          <a:ea typeface="+mn-ea"/>
                        </a:rPr>
                        <a:t>つぼ</a:t>
                      </a:r>
                      <a:r>
                        <a:rPr lang="ja-JP" altLang="en-US" sz="1000" b="0" i="0" u="none" strike="noStrike" dirty="0">
                          <a:solidFill>
                            <a:srgbClr val="000000"/>
                          </a:solidFill>
                          <a:effectLst/>
                          <a:latin typeface="+mn-ea"/>
                          <a:ea typeface="+mn-ea"/>
                        </a:rPr>
                        <a:t>・整体・マッサージ教室</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a:t>
                      </a:r>
                      <a:r>
                        <a:rPr lang="en-US" altLang="ja-JP" sz="1000" b="0" i="0" u="none" strike="noStrike" dirty="0">
                          <a:solidFill>
                            <a:srgbClr val="000000"/>
                          </a:solidFill>
                          <a:effectLst/>
                          <a:latin typeface="+mn-ea"/>
                          <a:ea typeface="+mn-ea"/>
                        </a:rPr>
                        <a:t>(1</a:t>
                      </a:r>
                      <a:r>
                        <a:rPr lang="ja-JP" altLang="en-US" sz="1000" b="0" i="0" u="none" strike="noStrike" dirty="0">
                          <a:solidFill>
                            <a:srgbClr val="000000"/>
                          </a:solidFill>
                          <a:effectLst/>
                          <a:latin typeface="+mn-ea"/>
                          <a:ea typeface="+mn-ea"/>
                        </a:rPr>
                        <a:t>人＆</a:t>
                      </a:r>
                      <a:r>
                        <a:rPr lang="en-US" altLang="ja-JP" sz="1000" b="0" i="0" u="none" strike="noStrike" dirty="0">
                          <a:solidFill>
                            <a:srgbClr val="000000"/>
                          </a:solidFill>
                          <a:effectLst/>
                          <a:latin typeface="+mn-ea"/>
                          <a:ea typeface="+mn-ea"/>
                        </a:rPr>
                        <a:t>2</a:t>
                      </a:r>
                      <a:r>
                        <a:rPr lang="ja-JP" altLang="en-US" sz="1000" b="0" i="0" u="none" strike="noStrike" dirty="0">
                          <a:solidFill>
                            <a:srgbClr val="000000"/>
                          </a:solidFill>
                          <a:effectLst/>
                          <a:latin typeface="+mn-ea"/>
                          <a:ea typeface="+mn-ea"/>
                        </a:rPr>
                        <a:t>人ペアでする体のセルフケア</a:t>
                      </a:r>
                      <a:r>
                        <a:rPr lang="en-US" altLang="ja-JP" sz="1000" b="0" i="0" u="none" strike="noStrike" dirty="0">
                          <a:solidFill>
                            <a:srgbClr val="000000"/>
                          </a:solidFill>
                          <a:effectLst/>
                          <a:latin typeface="+mn-ea"/>
                          <a:ea typeface="+mn-ea"/>
                        </a:rPr>
                        <a:t>)</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P9</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1"/>
                  </a:ext>
                </a:extLst>
              </a:tr>
              <a:tr h="576064">
                <a:tc>
                  <a:txBody>
                    <a:bodyPr/>
                    <a:lstStyle/>
                    <a:p>
                      <a:pPr algn="ctr" fontAlgn="ctr"/>
                      <a:r>
                        <a:rPr lang="en-US" altLang="ja-JP" sz="1100" b="0" i="0" u="none" strike="noStrike" dirty="0">
                          <a:solidFill>
                            <a:srgbClr val="000000"/>
                          </a:solidFill>
                          <a:effectLst/>
                          <a:latin typeface="+mn-ea"/>
                          <a:ea typeface="+mn-ea"/>
                        </a:rPr>
                        <a:t>10</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三重県健康づくりの会</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a:t>
                      </a:r>
                      <a:r>
                        <a:rPr lang="ja-JP" altLang="en-US" sz="1000" b="1" i="0" u="none" strike="noStrike" dirty="0">
                          <a:solidFill>
                            <a:srgbClr val="000000"/>
                          </a:solidFill>
                          <a:effectLst/>
                          <a:latin typeface="+mn-ea"/>
                          <a:ea typeface="+mn-ea"/>
                        </a:rPr>
                        <a:t>フィットネスウェーブジャパン</a:t>
                      </a:r>
                      <a:endParaRPr lang="en-US" altLang="ja-JP" sz="1000" b="1" i="0" u="none" strike="noStrike" dirty="0">
                        <a:solidFill>
                          <a:srgbClr val="000000"/>
                        </a:solidFill>
                        <a:effectLst/>
                        <a:latin typeface="+mn-ea"/>
                        <a:ea typeface="+mn-ea"/>
                      </a:endParaRPr>
                    </a:p>
                    <a:p>
                      <a:pPr algn="l" fontAlgn="ctr"/>
                      <a:r>
                        <a:rPr lang="ja-JP" altLang="en-US" sz="900" b="1" i="0" u="none" strike="noStrike" dirty="0">
                          <a:solidFill>
                            <a:srgbClr val="000000"/>
                          </a:solidFill>
                          <a:effectLst/>
                          <a:latin typeface="+mn-ea"/>
                          <a:ea typeface="+mn-ea"/>
                        </a:rPr>
                        <a:t>　代表　</a:t>
                      </a:r>
                      <a:r>
                        <a:rPr lang="ja-JP" altLang="en-US" sz="1100" b="1" i="0" u="none" strike="noStrike" dirty="0">
                          <a:solidFill>
                            <a:srgbClr val="000000"/>
                          </a:solidFill>
                          <a:effectLst/>
                          <a:latin typeface="+mn-ea"/>
                          <a:ea typeface="+mn-ea"/>
                        </a:rPr>
                        <a:t>内海奈美　　他８名</a:t>
                      </a:r>
                      <a:endParaRPr lang="en-US" altLang="ja-JP" sz="900" b="1"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１）心を癒すアロマストレッチ</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２）本気で若返る　スマイル体操</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３）元気ではつらつ体操</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P9</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84806875"/>
                  </a:ext>
                </a:extLst>
              </a:tr>
              <a:tr h="504056">
                <a:tc>
                  <a:txBody>
                    <a:bodyPr/>
                    <a:lstStyle/>
                    <a:p>
                      <a:pPr algn="ctr" fontAlgn="ctr"/>
                      <a:r>
                        <a:rPr lang="en-US" altLang="ja-JP" sz="1100" b="0" i="0" u="none" strike="noStrike" dirty="0">
                          <a:solidFill>
                            <a:srgbClr val="000000"/>
                          </a:solidFill>
                          <a:effectLst/>
                          <a:latin typeface="+mn-ea"/>
                          <a:ea typeface="+mn-ea"/>
                        </a:rPr>
                        <a:t>11</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鍼灸師　</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堂山　圭子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１）東洋医学のツボ講座</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２）スプーンとドライヤーをつかった親子スキンタッチ教室</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P10</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4668293"/>
                  </a:ext>
                </a:extLst>
              </a:tr>
              <a:tr h="576064">
                <a:tc>
                  <a:txBody>
                    <a:bodyPr/>
                    <a:lstStyle/>
                    <a:p>
                      <a:pPr algn="ctr" fontAlgn="ctr"/>
                      <a:r>
                        <a:rPr lang="en-US" altLang="ja-JP" sz="1100" b="0" i="0" u="none" strike="noStrike" dirty="0">
                          <a:solidFill>
                            <a:srgbClr val="000000"/>
                          </a:solidFill>
                          <a:effectLst/>
                          <a:latin typeface="+mn-ea"/>
                          <a:ea typeface="+mn-ea"/>
                        </a:rPr>
                        <a:t>12</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800" b="1" i="0" u="none" strike="noStrike" dirty="0">
                          <a:solidFill>
                            <a:srgbClr val="000000"/>
                          </a:solidFill>
                          <a:effectLst/>
                          <a:latin typeface="+mn-ea"/>
                          <a:ea typeface="+mn-ea"/>
                        </a:rPr>
                        <a:t>　伊賀市子育てインストラクター</a:t>
                      </a:r>
                      <a:endParaRPr lang="en-US" altLang="ja-JP" sz="800" b="1" i="0" u="none" strike="noStrike" dirty="0">
                        <a:solidFill>
                          <a:srgbClr val="000000"/>
                        </a:solidFill>
                        <a:effectLst/>
                        <a:latin typeface="+mn-ea"/>
                        <a:ea typeface="+mn-ea"/>
                      </a:endParaRPr>
                    </a:p>
                    <a:p>
                      <a:pPr algn="l" fontAlgn="ctr"/>
                      <a:r>
                        <a:rPr lang="ja-JP" altLang="en-US" sz="800" b="1" i="0" u="none" strike="noStrike" dirty="0">
                          <a:solidFill>
                            <a:srgbClr val="000000"/>
                          </a:solidFill>
                          <a:effectLst/>
                          <a:latin typeface="+mn-ea"/>
                          <a:ea typeface="+mn-ea"/>
                        </a:rPr>
                        <a:t>　スマイル母</a:t>
                      </a:r>
                      <a:br>
                        <a:rPr lang="ja-JP" altLang="en-US" sz="800" b="1" i="0" u="none" strike="noStrike" dirty="0">
                          <a:solidFill>
                            <a:srgbClr val="000000"/>
                          </a:solidFill>
                          <a:effectLst/>
                          <a:latin typeface="+mn-ea"/>
                          <a:ea typeface="+mn-ea"/>
                        </a:rPr>
                      </a:br>
                      <a:r>
                        <a:rPr lang="ja-JP" altLang="en-US" sz="1100" b="1" i="0" u="none" strike="noStrike" dirty="0">
                          <a:solidFill>
                            <a:srgbClr val="000000"/>
                          </a:solidFill>
                          <a:effectLst/>
                          <a:latin typeface="+mn-ea"/>
                          <a:ea typeface="+mn-ea"/>
                        </a:rPr>
                        <a:t>　代表　大仁田富美子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１）ふれあい遊び</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２）読みきかせ</a:t>
                      </a:r>
                      <a:r>
                        <a:rPr lang="en-US" altLang="ja-JP" sz="1000" b="0" i="0" u="none" strike="noStrike" dirty="0">
                          <a:solidFill>
                            <a:srgbClr val="000000"/>
                          </a:solidFill>
                          <a:effectLst/>
                          <a:latin typeface="+mn-ea"/>
                          <a:ea typeface="+mn-ea"/>
                        </a:rPr>
                        <a:t>(</a:t>
                      </a:r>
                      <a:r>
                        <a:rPr lang="ja-JP" altLang="en-US" sz="1000" b="0" i="0" u="none" strike="noStrike" dirty="0">
                          <a:solidFill>
                            <a:srgbClr val="000000"/>
                          </a:solidFill>
                          <a:effectLst/>
                          <a:latin typeface="+mn-ea"/>
                          <a:ea typeface="+mn-ea"/>
                        </a:rPr>
                        <a:t>パネルシアター・エプロンシアター</a:t>
                      </a:r>
                      <a:r>
                        <a:rPr lang="en-US" altLang="ja-JP" sz="1000" b="0" i="0" u="none" strike="noStrike" dirty="0">
                          <a:solidFill>
                            <a:srgbClr val="000000"/>
                          </a:solidFill>
                          <a:effectLst/>
                          <a:latin typeface="+mn-ea"/>
                          <a:ea typeface="+mn-ea"/>
                        </a:rPr>
                        <a:t>)</a:t>
                      </a:r>
                      <a:br>
                        <a:rPr lang="en-US" altLang="ja-JP"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３）手作りおもちゃ</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P10</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674749"/>
                  </a:ext>
                </a:extLst>
              </a:tr>
              <a:tr h="576064">
                <a:tc>
                  <a:txBody>
                    <a:bodyPr/>
                    <a:lstStyle/>
                    <a:p>
                      <a:pPr algn="ctr" fontAlgn="ctr"/>
                      <a:r>
                        <a:rPr lang="en-US" altLang="ja-JP" sz="1100" b="0" i="0" u="none" strike="noStrike" dirty="0">
                          <a:solidFill>
                            <a:srgbClr val="000000"/>
                          </a:solidFill>
                          <a:effectLst/>
                          <a:latin typeface="+mn-ea"/>
                          <a:ea typeface="+mn-ea"/>
                        </a:rPr>
                        <a:t>13</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澤田　理恵</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１）ベビーダンス</a:t>
                      </a:r>
                      <a:r>
                        <a:rPr lang="en-US" altLang="ja-JP" sz="1000" b="0" i="0" u="none" strike="noStrike" dirty="0">
                          <a:solidFill>
                            <a:srgbClr val="000000"/>
                          </a:solidFill>
                          <a:effectLst/>
                          <a:latin typeface="+mn-ea"/>
                          <a:ea typeface="+mn-ea"/>
                        </a:rPr>
                        <a:t>(</a:t>
                      </a:r>
                      <a:r>
                        <a:rPr lang="ja-JP" altLang="en-US" sz="1000" b="0" i="0" u="none" strike="noStrike" dirty="0">
                          <a:solidFill>
                            <a:srgbClr val="000000"/>
                          </a:solidFill>
                          <a:effectLst/>
                          <a:latin typeface="+mn-ea"/>
                          <a:ea typeface="+mn-ea"/>
                        </a:rPr>
                        <a:t>ベーシック・ヒーリング・英語で</a:t>
                      </a:r>
                      <a:r>
                        <a:rPr lang="en-US" altLang="ja-JP" sz="1000" b="0" i="0" u="none" strike="noStrike" dirty="0">
                          <a:solidFill>
                            <a:srgbClr val="000000"/>
                          </a:solidFill>
                          <a:effectLst/>
                          <a:latin typeface="+mn-ea"/>
                          <a:ea typeface="+mn-ea"/>
                        </a:rPr>
                        <a:t>)</a:t>
                      </a:r>
                      <a:br>
                        <a:rPr lang="en-US" altLang="ja-JP"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２）キッズ★ベビーダンス</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３）</a:t>
                      </a:r>
                      <a:r>
                        <a:rPr lang="ja-JP" altLang="en-US" sz="1000" b="0" i="0" u="none" strike="noStrike" dirty="0" err="1">
                          <a:solidFill>
                            <a:srgbClr val="000000"/>
                          </a:solidFill>
                          <a:effectLst/>
                          <a:latin typeface="+mn-ea"/>
                          <a:ea typeface="+mn-ea"/>
                        </a:rPr>
                        <a:t>だっこ</a:t>
                      </a:r>
                      <a:r>
                        <a:rPr lang="ja-JP" altLang="en-US" sz="1000" b="0" i="0" u="none" strike="noStrike" dirty="0">
                          <a:solidFill>
                            <a:srgbClr val="000000"/>
                          </a:solidFill>
                          <a:effectLst/>
                          <a:latin typeface="+mn-ea"/>
                          <a:ea typeface="+mn-ea"/>
                        </a:rPr>
                        <a:t>ポスチャリング</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P11</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4343597"/>
                  </a:ext>
                </a:extLst>
              </a:tr>
              <a:tr h="493483">
                <a:tc>
                  <a:txBody>
                    <a:bodyPr/>
                    <a:lstStyle/>
                    <a:p>
                      <a:pPr algn="ctr" fontAlgn="ctr"/>
                      <a:r>
                        <a:rPr lang="en-US" altLang="ja-JP" sz="1100" b="0" i="0" u="none" strike="noStrike" dirty="0">
                          <a:solidFill>
                            <a:srgbClr val="000000"/>
                          </a:solidFill>
                          <a:effectLst/>
                          <a:latin typeface="+mn-ea"/>
                          <a:ea typeface="+mn-ea"/>
                        </a:rPr>
                        <a:t>14</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今高　尚美</a:t>
                      </a:r>
                      <a:endParaRPr lang="en-US" altLang="ja-JP" sz="1100" b="1"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１）リトミック</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２）リトミック講習会</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P11</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548707019"/>
                  </a:ext>
                </a:extLst>
              </a:tr>
              <a:tr h="642390">
                <a:tc>
                  <a:txBody>
                    <a:bodyPr/>
                    <a:lstStyle/>
                    <a:p>
                      <a:pPr algn="ctr" fontAlgn="ctr"/>
                      <a:r>
                        <a:rPr lang="en-US" altLang="ja-JP" sz="1100" b="0" i="0" u="none" strike="noStrike" dirty="0">
                          <a:solidFill>
                            <a:srgbClr val="000000"/>
                          </a:solidFill>
                          <a:effectLst/>
                          <a:latin typeface="+mn-ea"/>
                          <a:ea typeface="+mn-ea"/>
                        </a:rPr>
                        <a:t>15</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三重県幼児体育研究会</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フルーツバスケット</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代表　内海奈美　他７名</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１）親と子どものふれあい遊び</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２）親と赤ちゃんのふれあい遊び</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３）子どもの運動遊び</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P12</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5969567"/>
                  </a:ext>
                </a:extLst>
              </a:tr>
              <a:tr h="564878">
                <a:tc>
                  <a:txBody>
                    <a:bodyPr/>
                    <a:lstStyle/>
                    <a:p>
                      <a:pPr algn="ctr" fontAlgn="ctr"/>
                      <a:r>
                        <a:rPr lang="en-US" altLang="ja-JP" sz="1100" b="0" i="0" u="none" strike="noStrike" dirty="0">
                          <a:solidFill>
                            <a:srgbClr val="000000"/>
                          </a:solidFill>
                          <a:effectLst/>
                          <a:latin typeface="+mn-ea"/>
                          <a:ea typeface="+mn-ea"/>
                        </a:rPr>
                        <a:t>16</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助産師相談室</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いのちのかがやき　</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林　みち子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１）ホンネで話そう、生と性</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２）乳幼児期からはじめる性教育</a:t>
                      </a:r>
                      <a:br>
                        <a:rPr lang="ja-JP" altLang="en-US"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　３）お父ちゃんお母ちゃん笑ってて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altLang="ja-JP" sz="900" b="0" i="0" u="none" strike="noStrike" dirty="0">
                          <a:solidFill>
                            <a:srgbClr val="000000"/>
                          </a:solidFill>
                          <a:effectLst/>
                          <a:latin typeface="+mn-ea"/>
                          <a:ea typeface="+mn-ea"/>
                        </a:rPr>
                        <a:t>P12</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592732266"/>
                  </a:ext>
                </a:extLst>
              </a:tr>
              <a:tr h="711801">
                <a:tc>
                  <a:txBody>
                    <a:bodyPr/>
                    <a:lstStyle/>
                    <a:p>
                      <a:pPr algn="ctr" fontAlgn="ctr"/>
                      <a:r>
                        <a:rPr lang="en-US" altLang="ja-JP" sz="1100" b="0" i="0" u="none" strike="noStrike" dirty="0">
                          <a:solidFill>
                            <a:srgbClr val="000000"/>
                          </a:solidFill>
                          <a:effectLst/>
                          <a:latin typeface="+mn-ea"/>
                          <a:ea typeface="+mn-ea"/>
                        </a:rPr>
                        <a:t>17</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ハッピーちる</a:t>
                      </a:r>
                      <a:r>
                        <a:rPr lang="ja-JP" altLang="en-US" sz="1100" b="1" i="0" u="none" strike="noStrike" dirty="0" err="1">
                          <a:solidFill>
                            <a:srgbClr val="000000"/>
                          </a:solidFill>
                          <a:effectLst/>
                          <a:latin typeface="+mn-ea"/>
                          <a:ea typeface="+mn-ea"/>
                        </a:rPr>
                        <a:t>どれん</a:t>
                      </a:r>
                      <a:br>
                        <a:rPr lang="ja-JP" altLang="en-US" sz="1100" b="1" i="0" u="none" strike="noStrike" dirty="0">
                          <a:solidFill>
                            <a:srgbClr val="000000"/>
                          </a:solidFill>
                          <a:effectLst/>
                          <a:latin typeface="+mn-ea"/>
                          <a:ea typeface="+mn-ea"/>
                        </a:rPr>
                      </a:br>
                      <a:r>
                        <a:rPr lang="ja-JP" altLang="en-US" sz="1100" b="1" i="0" u="none" strike="noStrike" dirty="0">
                          <a:solidFill>
                            <a:srgbClr val="000000"/>
                          </a:solidFill>
                          <a:effectLst/>
                          <a:latin typeface="+mn-ea"/>
                          <a:ea typeface="+mn-ea"/>
                        </a:rPr>
                        <a:t>　代表　今井　和子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１）わが子のありのままが愛しく思えるとき</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２）生活習慣で育つ子どもの心と体のバランス</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３）地域で子どもを育てるといいわけ</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900" b="0" i="0" u="none" strike="noStrike" dirty="0">
                          <a:solidFill>
                            <a:srgbClr val="000000"/>
                          </a:solidFill>
                          <a:effectLst/>
                          <a:latin typeface="+mn-ea"/>
                          <a:ea typeface="+mn-ea"/>
                        </a:rPr>
                        <a:t>P13</a:t>
                      </a:r>
                      <a:endParaRPr lang="en-US" sz="9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0263793"/>
                  </a:ext>
                </a:extLst>
              </a:tr>
              <a:tr h="504057">
                <a:tc>
                  <a:txBody>
                    <a:bodyPr/>
                    <a:lstStyle/>
                    <a:p>
                      <a:pPr algn="ctr" fontAlgn="ctr"/>
                      <a:r>
                        <a:rPr lang="en-US" altLang="ja-JP" sz="1100" b="0" i="0" u="none" strike="noStrike" dirty="0">
                          <a:solidFill>
                            <a:srgbClr val="000000"/>
                          </a:solidFill>
                          <a:effectLst/>
                          <a:latin typeface="+mn-ea"/>
                          <a:ea typeface="+mn-ea"/>
                        </a:rPr>
                        <a:t>18</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たんぽぽ</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代表　村田　裕子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１）いっしょに楽しく</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n-ea"/>
                          <a:ea typeface="+mn-ea"/>
                        </a:rPr>
                        <a:t>P13</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560974287"/>
                  </a:ext>
                </a:extLst>
              </a:tr>
            </a:tbl>
          </a:graphicData>
        </a:graphic>
      </p:graphicFrame>
      <p:sp>
        <p:nvSpPr>
          <p:cNvPr id="3" name="テキスト ボックス 2"/>
          <p:cNvSpPr txBox="1"/>
          <p:nvPr/>
        </p:nvSpPr>
        <p:spPr>
          <a:xfrm>
            <a:off x="4940741" y="8468915"/>
            <a:ext cx="1728192" cy="261610"/>
          </a:xfrm>
          <a:prstGeom prst="rect">
            <a:avLst/>
          </a:prstGeom>
          <a:noFill/>
        </p:spPr>
        <p:txBody>
          <a:bodyPr wrap="square" rtlCol="0">
            <a:spAutoFit/>
          </a:bodyPr>
          <a:lstStyle/>
          <a:p>
            <a:pPr algn="ctr"/>
            <a:r>
              <a:rPr kumimoji="1" lang="ja-JP" altLang="en-US" sz="1100" b="1" dirty="0"/>
              <a:t>次のページにつづく→</a:t>
            </a:r>
          </a:p>
        </p:txBody>
      </p:sp>
      <p:sp>
        <p:nvSpPr>
          <p:cNvPr id="9" name="タイトル 1"/>
          <p:cNvSpPr>
            <a:spLocks noGrp="1"/>
          </p:cNvSpPr>
          <p:nvPr>
            <p:ph type="ctrTitle"/>
          </p:nvPr>
        </p:nvSpPr>
        <p:spPr>
          <a:xfrm>
            <a:off x="476672" y="91505"/>
            <a:ext cx="1800200" cy="540567"/>
          </a:xfrm>
        </p:spPr>
        <p:txBody>
          <a:bodyPr>
            <a:normAutofit/>
          </a:bodyPr>
          <a:lstStyle/>
          <a:p>
            <a:pPr algn="l"/>
            <a:r>
              <a:rPr kumimoji="1" lang="ja-JP" altLang="en-US" sz="1800" b="1" dirty="0">
                <a:latin typeface="+mn-ea"/>
                <a:ea typeface="+mn-ea"/>
              </a:rPr>
              <a:t>登録講師一覧</a:t>
            </a:r>
          </a:p>
        </p:txBody>
      </p:sp>
      <p:sp>
        <p:nvSpPr>
          <p:cNvPr id="13" name="円/楕円 4"/>
          <p:cNvSpPr/>
          <p:nvPr/>
        </p:nvSpPr>
        <p:spPr>
          <a:xfrm>
            <a:off x="5524403" y="182625"/>
            <a:ext cx="856927" cy="304031"/>
          </a:xfrm>
          <a:prstGeom prst="ellipse">
            <a:avLst/>
          </a:prstGeom>
          <a:ln>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000" b="1" dirty="0">
                <a:latin typeface="+mn-ea"/>
              </a:rPr>
              <a:t>もくじ</a:t>
            </a:r>
          </a:p>
        </p:txBody>
      </p:sp>
      <p:pic>
        <p:nvPicPr>
          <p:cNvPr id="2" name="図 1">
            <a:extLst>
              <a:ext uri="{FF2B5EF4-FFF2-40B4-BE49-F238E27FC236}">
                <a16:creationId xmlns:a16="http://schemas.microsoft.com/office/drawing/2014/main" id="{F0AA9437-BDEA-0C99-EBAE-D5B76230D3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2856" y="53243"/>
            <a:ext cx="747898" cy="713459"/>
          </a:xfrm>
          <a:prstGeom prst="rect">
            <a:avLst/>
          </a:prstGeom>
        </p:spPr>
      </p:pic>
    </p:spTree>
    <p:extLst>
      <p:ext uri="{BB962C8B-B14F-4D97-AF65-F5344CB8AC3E}">
        <p14:creationId xmlns:p14="http://schemas.microsoft.com/office/powerpoint/2010/main" val="1708381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79746" y="114219"/>
            <a:ext cx="1800200" cy="540567"/>
          </a:xfrm>
        </p:spPr>
        <p:txBody>
          <a:bodyPr>
            <a:normAutofit/>
          </a:bodyPr>
          <a:lstStyle/>
          <a:p>
            <a:pPr algn="l"/>
            <a:r>
              <a:rPr kumimoji="1" lang="ja-JP" altLang="en-US" sz="1800" b="1" dirty="0">
                <a:latin typeface="+mn-ea"/>
                <a:ea typeface="+mn-ea"/>
              </a:rPr>
              <a:t>登録講師一覧</a:t>
            </a:r>
          </a:p>
        </p:txBody>
      </p:sp>
      <p:sp>
        <p:nvSpPr>
          <p:cNvPr id="5" name="円/楕円 4"/>
          <p:cNvSpPr/>
          <p:nvPr/>
        </p:nvSpPr>
        <p:spPr>
          <a:xfrm>
            <a:off x="5524403" y="182625"/>
            <a:ext cx="856927" cy="304031"/>
          </a:xfrm>
          <a:prstGeom prst="ellipse">
            <a:avLst/>
          </a:prstGeom>
          <a:ln>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000" b="1" dirty="0">
                <a:latin typeface="+mn-ea"/>
              </a:rPr>
              <a:t>もくじ</a:t>
            </a:r>
          </a:p>
        </p:txBody>
      </p:sp>
      <p:sp>
        <p:nvSpPr>
          <p:cNvPr id="10" name="テキスト ボックス 9"/>
          <p:cNvSpPr txBox="1"/>
          <p:nvPr/>
        </p:nvSpPr>
        <p:spPr>
          <a:xfrm>
            <a:off x="3245084" y="8759497"/>
            <a:ext cx="654763" cy="276999"/>
          </a:xfrm>
          <a:prstGeom prst="rect">
            <a:avLst/>
          </a:prstGeom>
          <a:noFill/>
        </p:spPr>
        <p:txBody>
          <a:bodyPr wrap="square" rtlCol="0">
            <a:spAutoFit/>
          </a:bodyPr>
          <a:lstStyle/>
          <a:p>
            <a:pPr algn="ctr"/>
            <a:r>
              <a:rPr kumimoji="1" lang="en-US" altLang="ja-JP" sz="1200" dirty="0"/>
              <a:t>P4</a:t>
            </a:r>
            <a:endParaRPr kumimoji="1" lang="ja-JP" altLang="en-US" sz="1200" dirty="0"/>
          </a:p>
        </p:txBody>
      </p:sp>
      <p:graphicFrame>
        <p:nvGraphicFramePr>
          <p:cNvPr id="7" name="表 6"/>
          <p:cNvGraphicFramePr>
            <a:graphicFrameLocks noGrp="1"/>
          </p:cNvGraphicFramePr>
          <p:nvPr>
            <p:extLst>
              <p:ext uri="{D42A27DB-BD31-4B8C-83A1-F6EECF244321}">
                <p14:modId xmlns:p14="http://schemas.microsoft.com/office/powerpoint/2010/main" val="1724991345"/>
              </p:ext>
            </p:extLst>
          </p:nvPr>
        </p:nvGraphicFramePr>
        <p:xfrm>
          <a:off x="317142" y="741396"/>
          <a:ext cx="6196747" cy="7431004"/>
        </p:xfrm>
        <a:graphic>
          <a:graphicData uri="http://schemas.openxmlformats.org/drawingml/2006/table">
            <a:tbl>
              <a:tblPr/>
              <a:tblGrid>
                <a:gridCol w="303546">
                  <a:extLst>
                    <a:ext uri="{9D8B030D-6E8A-4147-A177-3AD203B41FA5}">
                      <a16:colId xmlns:a16="http://schemas.microsoft.com/office/drawing/2014/main" val="20000"/>
                    </a:ext>
                  </a:extLst>
                </a:gridCol>
                <a:gridCol w="621104">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3324061">
                  <a:extLst>
                    <a:ext uri="{9D8B030D-6E8A-4147-A177-3AD203B41FA5}">
                      <a16:colId xmlns:a16="http://schemas.microsoft.com/office/drawing/2014/main" val="20003"/>
                    </a:ext>
                  </a:extLst>
                </a:gridCol>
                <a:gridCol w="363860">
                  <a:extLst>
                    <a:ext uri="{9D8B030D-6E8A-4147-A177-3AD203B41FA5}">
                      <a16:colId xmlns:a16="http://schemas.microsoft.com/office/drawing/2014/main" val="20004"/>
                    </a:ext>
                  </a:extLst>
                </a:gridCol>
              </a:tblGrid>
              <a:tr h="233349">
                <a:tc>
                  <a:txBody>
                    <a:bodyPr/>
                    <a:lstStyle/>
                    <a:p>
                      <a:pPr algn="ctr" fontAlgn="ctr"/>
                      <a:r>
                        <a:rPr lang="ja-JP" altLang="en-US" sz="900" b="1" i="0" u="none" strike="noStrike" dirty="0">
                          <a:solidFill>
                            <a:schemeClr val="bg1"/>
                          </a:solidFill>
                          <a:effectLst/>
                          <a:latin typeface="+mn-ea"/>
                          <a:ea typeface="+mn-ea"/>
                        </a:rPr>
                        <a:t>講師番号</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900" b="1" i="0" u="none" strike="noStrike" dirty="0">
                          <a:solidFill>
                            <a:schemeClr val="bg1"/>
                          </a:solidFill>
                          <a:effectLst/>
                          <a:latin typeface="+mn-ea"/>
                          <a:ea typeface="+mn-ea"/>
                        </a:rPr>
                        <a:t>カテゴリー</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講師名</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1100" b="1" i="0" u="none" strike="noStrike" dirty="0">
                          <a:solidFill>
                            <a:schemeClr val="bg1"/>
                          </a:solidFill>
                          <a:effectLst/>
                          <a:latin typeface="+mn-ea"/>
                          <a:ea typeface="+mn-ea"/>
                        </a:rPr>
                        <a:t>講座内容</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ctr"/>
                      <a:r>
                        <a:rPr lang="ja-JP" altLang="en-US" sz="500" b="1" i="0" u="none" strike="noStrike" dirty="0">
                          <a:solidFill>
                            <a:schemeClr val="bg1"/>
                          </a:solidFill>
                          <a:effectLst/>
                          <a:latin typeface="+mn-ea"/>
                          <a:ea typeface="+mn-ea"/>
                        </a:rPr>
                        <a:t>掲載</a:t>
                      </a:r>
                      <a:br>
                        <a:rPr lang="ja-JP" altLang="en-US" sz="500" b="1" i="0" u="none" strike="noStrike" dirty="0">
                          <a:solidFill>
                            <a:schemeClr val="bg1"/>
                          </a:solidFill>
                          <a:effectLst/>
                          <a:latin typeface="+mn-ea"/>
                          <a:ea typeface="+mn-ea"/>
                        </a:rPr>
                      </a:br>
                      <a:r>
                        <a:rPr lang="ja-JP" altLang="en-US" sz="500" b="1" i="0" u="none" strike="noStrike" dirty="0">
                          <a:solidFill>
                            <a:schemeClr val="bg1"/>
                          </a:solidFill>
                          <a:effectLst/>
                          <a:latin typeface="+mn-ea"/>
                          <a:ea typeface="+mn-ea"/>
                        </a:rPr>
                        <a:t>ページ</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529341">
                <a:tc>
                  <a:txBody>
                    <a:bodyPr/>
                    <a:lstStyle/>
                    <a:p>
                      <a:pPr algn="ctr" fontAlgn="ctr"/>
                      <a:r>
                        <a:rPr lang="en-US" altLang="ja-JP" sz="1100" b="0" i="0" u="none" strike="noStrike" dirty="0">
                          <a:solidFill>
                            <a:srgbClr val="000000"/>
                          </a:solidFill>
                          <a:effectLst/>
                          <a:latin typeface="+mn-ea"/>
                          <a:ea typeface="+mn-ea"/>
                        </a:rPr>
                        <a:t>19</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100" b="1" i="0" u="none" strike="noStrike" dirty="0">
                          <a:solidFill>
                            <a:srgbClr val="000000"/>
                          </a:solidFill>
                          <a:effectLst/>
                          <a:latin typeface="+mn-ea"/>
                          <a:ea typeface="+mn-ea"/>
                        </a:rPr>
                        <a:t>　なごみ整体</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井野　由美子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１）イスに座ったまま気軽にストレッチ</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２）お出かけ大好き！歩きやすい足づくり</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３）子どもの靴の選び方　足育講座ｍｉｎｉ</a:t>
                      </a:r>
                      <a:endParaRPr lang="en-US" altLang="ja-JP" sz="14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n-ea"/>
                          <a:ea typeface="+mn-ea"/>
                        </a:rPr>
                        <a:t>P14</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3255701"/>
                  </a:ext>
                </a:extLst>
              </a:tr>
              <a:tr h="648072">
                <a:tc>
                  <a:txBody>
                    <a:bodyPr/>
                    <a:lstStyle/>
                    <a:p>
                      <a:pPr algn="ctr" fontAlgn="ctr"/>
                      <a:r>
                        <a:rPr lang="en-US" altLang="ja-JP" sz="1100" b="0" i="0" u="none" strike="noStrike" dirty="0">
                          <a:solidFill>
                            <a:srgbClr val="000000"/>
                          </a:solidFill>
                          <a:effectLst/>
                          <a:latin typeface="+mn-ea"/>
                          <a:ea typeface="+mn-ea"/>
                        </a:rPr>
                        <a:t>20</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100" b="1" i="0" u="none" strike="noStrike" dirty="0">
                          <a:solidFill>
                            <a:srgbClr val="000000"/>
                          </a:solidFill>
                          <a:effectLst/>
                          <a:latin typeface="+mn-ea"/>
                          <a:ea typeface="+mn-ea"/>
                        </a:rPr>
                        <a:t>　ピラティス教室</a:t>
                      </a:r>
                      <a:endParaRPr lang="en-US" altLang="ja-JP" sz="1100" b="1" i="0" u="none" strike="noStrike" dirty="0">
                        <a:solidFill>
                          <a:srgbClr val="000000"/>
                        </a:solidFill>
                        <a:effectLst/>
                        <a:latin typeface="+mn-ea"/>
                        <a:ea typeface="+mn-ea"/>
                      </a:endParaRPr>
                    </a:p>
                    <a:p>
                      <a:pPr algn="l" fontAlgn="ctr"/>
                      <a:r>
                        <a:rPr lang="ja-JP" altLang="ja-JP" sz="1100" b="1" i="0" u="none" strike="noStrike" dirty="0">
                          <a:solidFill>
                            <a:srgbClr val="000000"/>
                          </a:solidFill>
                          <a:effectLst/>
                          <a:latin typeface="+mn-ea"/>
                          <a:ea typeface="+mn-ea"/>
                        </a:rPr>
                        <a:t>　</a:t>
                      </a:r>
                      <a:r>
                        <a:rPr lang="en-US" altLang="ja-JP" sz="1100" b="1" i="0" u="none" strike="noStrike" dirty="0" err="1">
                          <a:solidFill>
                            <a:srgbClr val="000000"/>
                          </a:solidFill>
                          <a:effectLst/>
                          <a:latin typeface="+mn-ea"/>
                          <a:ea typeface="+mn-ea"/>
                        </a:rPr>
                        <a:t>Lupins</a:t>
                      </a:r>
                      <a:r>
                        <a:rPr lang="ja-JP" altLang="en-US" sz="1100" b="1" i="0" u="none" strike="noStrike" dirty="0">
                          <a:solidFill>
                            <a:srgbClr val="000000"/>
                          </a:solidFill>
                          <a:effectLst/>
                          <a:latin typeface="+mn-ea"/>
                          <a:ea typeface="+mn-ea"/>
                        </a:rPr>
                        <a:t>（ルピナス）</a:t>
                      </a:r>
                      <a:endParaRPr lang="en-US" altLang="ja-JP" sz="1100" b="1" i="0" u="none" strike="noStrike" dirty="0">
                        <a:solidFill>
                          <a:srgbClr val="000000"/>
                        </a:solidFill>
                        <a:effectLst/>
                        <a:latin typeface="+mn-ea"/>
                        <a:ea typeface="+mn-ea"/>
                      </a:endParaRPr>
                    </a:p>
                    <a:p>
                      <a:pPr algn="l" fontAlgn="ctr"/>
                      <a:r>
                        <a:rPr lang="ja-JP" altLang="en-US" sz="1100" b="1" i="0" u="none" strike="noStrike" dirty="0">
                          <a:solidFill>
                            <a:srgbClr val="000000"/>
                          </a:solidFill>
                          <a:effectLst/>
                          <a:latin typeface="+mn-ea"/>
                          <a:ea typeface="+mn-ea"/>
                        </a:rPr>
                        <a:t>　</a:t>
                      </a:r>
                      <a:r>
                        <a:rPr lang="en-US" altLang="ja-JP" sz="1100" b="1" i="0" u="none" strike="noStrike" dirty="0" err="1">
                          <a:solidFill>
                            <a:srgbClr val="000000"/>
                          </a:solidFill>
                          <a:effectLst/>
                          <a:latin typeface="+mn-ea"/>
                          <a:ea typeface="+mn-ea"/>
                        </a:rPr>
                        <a:t>Nao</a:t>
                      </a:r>
                      <a:r>
                        <a:rPr lang="ja-JP" altLang="en-US" sz="1100" b="1" i="0" u="none" strike="noStrike" dirty="0">
                          <a:solidFill>
                            <a:srgbClr val="000000"/>
                          </a:solidFill>
                          <a:effectLst/>
                          <a:latin typeface="+mn-ea"/>
                          <a:ea typeface="+mn-ea"/>
                        </a:rPr>
                        <a:t>（なお）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ja-JP" sz="1000" b="0" i="0" u="none" strike="noStrike" dirty="0">
                          <a:solidFill>
                            <a:srgbClr val="000000"/>
                          </a:solidFill>
                          <a:effectLst/>
                          <a:latin typeface="+mn-ea"/>
                          <a:ea typeface="+mn-ea"/>
                        </a:rPr>
                        <a:t>　</a:t>
                      </a:r>
                      <a:r>
                        <a:rPr lang="ja-JP" altLang="en-US" sz="1000" b="0" i="0" u="none" strike="noStrike" dirty="0">
                          <a:solidFill>
                            <a:srgbClr val="000000"/>
                          </a:solidFill>
                          <a:effectLst/>
                          <a:latin typeface="+mn-ea"/>
                          <a:ea typeface="+mn-ea"/>
                        </a:rPr>
                        <a:t>１）自分で体を整えよう！はじめてのピラティス</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２）ほぐしてスッキリ！ストレッチ</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３）たのしく体をうごかそう！ボールであそぼ</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n-ea"/>
                          <a:ea typeface="+mn-ea"/>
                        </a:rPr>
                        <a:t>P14</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2"/>
                  </a:ext>
                </a:extLst>
              </a:tr>
              <a:tr h="576064">
                <a:tc>
                  <a:txBody>
                    <a:bodyPr/>
                    <a:lstStyle/>
                    <a:p>
                      <a:pPr algn="ctr" fontAlgn="ctr"/>
                      <a:r>
                        <a:rPr lang="en-US" altLang="ja-JP" sz="1100" b="0" i="0" u="none" strike="noStrike" dirty="0">
                          <a:solidFill>
                            <a:srgbClr val="000000"/>
                          </a:solidFill>
                          <a:effectLst/>
                          <a:latin typeface="+mn-ea"/>
                          <a:ea typeface="+mn-ea"/>
                        </a:rPr>
                        <a:t>21</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mn-cs"/>
                        </a:rPr>
                        <a:t>食事・栄養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ja-JP" altLang="en-US" sz="1100" dirty="0"/>
                        <a:t>　</a:t>
                      </a:r>
                      <a:r>
                        <a:rPr lang="ja-JP" altLang="en-US" sz="900" b="1" dirty="0"/>
                        <a:t>認定栄養ケア・ステーション</a:t>
                      </a:r>
                      <a:endParaRPr lang="en-US" altLang="ja-JP" sz="900" b="1" dirty="0"/>
                    </a:p>
                    <a:p>
                      <a:r>
                        <a:rPr lang="ja-JP" altLang="en-US" sz="900" b="1" dirty="0"/>
                        <a:t>　</a:t>
                      </a:r>
                      <a:r>
                        <a:rPr lang="ja-JP" altLang="en-US" sz="1000" b="1" dirty="0"/>
                        <a:t>みえ中勢</a:t>
                      </a:r>
                      <a:endParaRPr lang="en-US" altLang="ja-JP" sz="1000" b="1" dirty="0"/>
                    </a:p>
                    <a:p>
                      <a:r>
                        <a:rPr lang="ja-JP" altLang="en-US" sz="1100" b="1" baseline="0" dirty="0"/>
                        <a:t>  </a:t>
                      </a:r>
                      <a:r>
                        <a:rPr lang="ja-JP" altLang="en-US" sz="1100" b="1" dirty="0"/>
                        <a:t>千歳　泰子</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1000" baseline="0" dirty="0">
                          <a:latin typeface="+mj-ea"/>
                          <a:ea typeface="+mj-ea"/>
                        </a:rPr>
                        <a:t>　</a:t>
                      </a:r>
                      <a:r>
                        <a:rPr lang="ja-JP" altLang="en-US" sz="1000" b="0" i="0" u="none" strike="noStrike" dirty="0">
                          <a:solidFill>
                            <a:srgbClr val="000000"/>
                          </a:solidFill>
                          <a:effectLst/>
                          <a:latin typeface="+mn-ea"/>
                          <a:ea typeface="+mn-ea"/>
                        </a:rPr>
                        <a:t>１）住み慣れた地域で元気に過ごそう！</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２）しっかり食べてしっかり動こう！</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３）どんなときも美味しく安全に食べよう</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mn-cs"/>
                        </a:rPr>
                        <a:t>P15</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r h="504056">
                <a:tc>
                  <a:txBody>
                    <a:bodyPr/>
                    <a:lstStyle/>
                    <a:p>
                      <a:pPr algn="ctr" fontAlgn="ctr"/>
                      <a:r>
                        <a:rPr lang="en-US" altLang="ja-JP" sz="1100" b="0" i="0" u="none" strike="noStrike" dirty="0">
                          <a:solidFill>
                            <a:srgbClr val="000000"/>
                          </a:solidFill>
                          <a:effectLst/>
                          <a:latin typeface="+mn-ea"/>
                          <a:ea typeface="+mn-ea"/>
                        </a:rPr>
                        <a:t>22</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mn-cs"/>
                        </a:rPr>
                        <a:t>食事・栄養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r>
                        <a:rPr lang="ja-JP" altLang="en-US" sz="1100" b="1" dirty="0"/>
                        <a:t>　伊賀市食生活改善</a:t>
                      </a:r>
                      <a:endParaRPr lang="en-US" altLang="ja-JP" sz="1100" b="1" dirty="0"/>
                    </a:p>
                    <a:p>
                      <a:r>
                        <a:rPr lang="ja-JP" altLang="en-US" sz="1100" b="1" dirty="0"/>
                        <a:t>　推進協議会</a:t>
                      </a:r>
                      <a:endParaRPr lang="en-US" altLang="ja-JP" sz="1100" b="1" dirty="0"/>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ctr"/>
                      <a:r>
                        <a:rPr lang="ja-JP" altLang="en-US" sz="1000" b="0" i="0" u="none" strike="noStrike" dirty="0">
                          <a:solidFill>
                            <a:srgbClr val="000000"/>
                          </a:solidFill>
                          <a:effectLst/>
                          <a:latin typeface="+mn-ea"/>
                          <a:ea typeface="+mn-ea"/>
                        </a:rPr>
                        <a:t>　１）生活習慣病予防料理</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２）やさしい在宅介護食教室</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３）男性料理教室</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mn-cs"/>
                        </a:rPr>
                        <a:t>P15</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205334463"/>
                  </a:ext>
                </a:extLst>
              </a:tr>
              <a:tr h="504056">
                <a:tc>
                  <a:txBody>
                    <a:bodyPr/>
                    <a:lstStyle/>
                    <a:p>
                      <a:pPr algn="ctr" fontAlgn="ctr"/>
                      <a:r>
                        <a:rPr lang="en-US" altLang="ja-JP" sz="1100" b="0" i="0" u="none" strike="noStrike" dirty="0">
                          <a:solidFill>
                            <a:srgbClr val="000000"/>
                          </a:solidFill>
                          <a:effectLst/>
                          <a:latin typeface="+mn-ea"/>
                          <a:ea typeface="+mn-ea"/>
                        </a:rPr>
                        <a:t>23</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mn-cs"/>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ja-JP" altLang="en-US" sz="1100" b="1" dirty="0"/>
                        <a:t>　</a:t>
                      </a:r>
                      <a:r>
                        <a:rPr lang="en-US" altLang="ja-JP" sz="1100" b="1" dirty="0"/>
                        <a:t>SARAYA</a:t>
                      </a:r>
                      <a:r>
                        <a:rPr lang="ja-JP" altLang="en-US" sz="1100" b="1" dirty="0"/>
                        <a:t>ﾒﾃﾞｨｶﾙﾌｨｯﾄﾈｽ</a:t>
                      </a:r>
                      <a:endParaRPr lang="en-US" altLang="ja-JP" sz="1100" b="1" dirty="0"/>
                    </a:p>
                    <a:p>
                      <a:r>
                        <a:rPr lang="ja-JP" altLang="en-US" sz="1100" b="1" dirty="0"/>
                        <a:t>　ビタレーザ</a:t>
                      </a:r>
                      <a:endParaRPr lang="en-US" altLang="ja-JP" sz="1100" b="1" dirty="0"/>
                    </a:p>
                    <a:p>
                      <a:r>
                        <a:rPr lang="ja-JP" altLang="en-US" sz="1100" b="1" dirty="0"/>
                        <a:t>　代表　岩田　寛紀</a:t>
                      </a:r>
                      <a:endParaRPr lang="en-US" altLang="ja-JP" sz="1100" b="1" dirty="0"/>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rgbClr val="000000"/>
                          </a:solidFill>
                          <a:effectLst/>
                          <a:latin typeface="+mn-ea"/>
                          <a:ea typeface="+mn-ea"/>
                        </a:rPr>
                        <a:t>　１）いきいきウォーキング</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２）生涯現役！肩・腰・膝</a:t>
                      </a:r>
                      <a:endParaRPr lang="en-US" altLang="ja-JP" sz="1000" b="0" i="0" u="none" strike="noStrike" dirty="0">
                        <a:solidFill>
                          <a:srgbClr val="000000"/>
                        </a:solidFill>
                        <a:effectLst/>
                        <a:latin typeface="+mn-ea"/>
                        <a:ea typeface="+mn-ea"/>
                      </a:endParaRPr>
                    </a:p>
                    <a:p>
                      <a:pPr algn="l" fontAlgn="ctr"/>
                      <a:r>
                        <a:rPr lang="ja-JP" altLang="en-US" sz="1000" b="0" i="0" u="none" strike="noStrike" dirty="0">
                          <a:solidFill>
                            <a:srgbClr val="000000"/>
                          </a:solidFill>
                          <a:effectLst/>
                          <a:latin typeface="+mn-ea"/>
                          <a:ea typeface="+mn-ea"/>
                        </a:rPr>
                        <a:t>　３）健康はまず呼吸から</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mn-cs"/>
                        </a:rPr>
                        <a:t>P16</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85597"/>
                  </a:ext>
                </a:extLst>
              </a:tr>
              <a:tr h="499440">
                <a:tc>
                  <a:txBody>
                    <a:bodyPr/>
                    <a:lstStyle/>
                    <a:p>
                      <a:pPr algn="ctr" fontAlgn="ctr"/>
                      <a:r>
                        <a:rPr lang="en-US" altLang="ja-JP" sz="1100" b="0" i="0" u="none" strike="noStrike" dirty="0">
                          <a:solidFill>
                            <a:schemeClr val="tx1"/>
                          </a:solidFill>
                          <a:effectLst/>
                          <a:latin typeface="+mn-ea"/>
                          <a:ea typeface="+mn-ea"/>
                        </a:rPr>
                        <a:t>24</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r>
                        <a:rPr lang="ja-JP" altLang="en-US" sz="1100" b="1" dirty="0">
                          <a:solidFill>
                            <a:schemeClr val="tx1"/>
                          </a:solidFill>
                          <a:latin typeface="+mn-ea"/>
                          <a:ea typeface="+mn-ea"/>
                        </a:rPr>
                        <a:t>　心ヨーガ　</a:t>
                      </a:r>
                      <a:endParaRPr lang="en-US" altLang="ja-JP" sz="1100" b="1" dirty="0">
                        <a:solidFill>
                          <a:schemeClr val="tx1"/>
                        </a:solidFill>
                        <a:latin typeface="+mn-ea"/>
                        <a:ea typeface="+mn-ea"/>
                      </a:endParaRPr>
                    </a:p>
                    <a:p>
                      <a:pPr algn="l"/>
                      <a:r>
                        <a:rPr lang="ja-JP" altLang="en-US" sz="1100" b="1" dirty="0">
                          <a:solidFill>
                            <a:schemeClr val="tx1"/>
                          </a:solidFill>
                          <a:latin typeface="+mn-ea"/>
                          <a:ea typeface="+mn-ea"/>
                        </a:rPr>
                        <a:t>　福森　麻美</a:t>
                      </a:r>
                      <a:endParaRPr lang="en-US" altLang="ja-JP" sz="11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1000" b="0" i="0" u="none" strike="noStrike" dirty="0">
                          <a:solidFill>
                            <a:schemeClr val="tx1"/>
                          </a:solidFill>
                          <a:effectLst/>
                          <a:latin typeface="+mn-ea"/>
                          <a:ea typeface="+mn-ea"/>
                        </a:rPr>
                        <a:t>　１）ヨーガセラピー</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P16</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12576657"/>
                  </a:ext>
                </a:extLst>
              </a:tr>
              <a:tr h="720080">
                <a:tc>
                  <a:txBody>
                    <a:bodyPr/>
                    <a:lstStyle/>
                    <a:p>
                      <a:pPr algn="ctr" fontAlgn="ctr"/>
                      <a:r>
                        <a:rPr lang="en-US" altLang="ja-JP" sz="1100" b="0" i="0" u="none" strike="noStrike" dirty="0">
                          <a:solidFill>
                            <a:schemeClr val="tx1"/>
                          </a:solidFill>
                          <a:effectLst/>
                          <a:latin typeface="+mn-ea"/>
                          <a:ea typeface="+mn-ea"/>
                        </a:rPr>
                        <a:t>25</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a:r>
                        <a:rPr lang="ja-JP" altLang="en-US" sz="1100" b="1" dirty="0">
                          <a:solidFill>
                            <a:schemeClr val="tx1"/>
                          </a:solidFill>
                          <a:latin typeface="+mn-ea"/>
                          <a:ea typeface="+mn-ea"/>
                        </a:rPr>
                        <a:t>　ヨガリコ</a:t>
                      </a:r>
                      <a:endParaRPr lang="en-US" altLang="ja-JP" sz="1100" b="1" dirty="0">
                        <a:solidFill>
                          <a:schemeClr val="tx1"/>
                        </a:solidFill>
                        <a:latin typeface="+mn-ea"/>
                        <a:ea typeface="+mn-ea"/>
                      </a:endParaRPr>
                    </a:p>
                    <a:p>
                      <a:pPr algn="l"/>
                      <a:r>
                        <a:rPr lang="ja-JP" altLang="en-US" sz="1100" b="1" dirty="0">
                          <a:solidFill>
                            <a:schemeClr val="tx1"/>
                          </a:solidFill>
                          <a:latin typeface="+mn-ea"/>
                          <a:ea typeface="+mn-ea"/>
                        </a:rPr>
                        <a:t>　石橋　ゆかり</a:t>
                      </a:r>
                      <a:endParaRPr lang="en-US" altLang="ja-JP" sz="11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n-ea"/>
                          <a:ea typeface="+mn-ea"/>
                        </a:rPr>
                        <a:t>　１）しあわせヨガ</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２）「未来のお守り」～乳がんになった私の希望の道～</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３）親子ｄｅヨガ</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４）シルクタッチ、セルフ整体</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P17</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5089434"/>
                  </a:ext>
                </a:extLst>
              </a:tr>
              <a:tr h="720080">
                <a:tc>
                  <a:txBody>
                    <a:bodyPr/>
                    <a:lstStyle/>
                    <a:p>
                      <a:pPr algn="ctr" fontAlgn="ctr"/>
                      <a:r>
                        <a:rPr lang="en-US" altLang="ja-JP" sz="1100" b="0" i="0" u="none" strike="noStrike" dirty="0">
                          <a:solidFill>
                            <a:schemeClr val="tx1"/>
                          </a:solidFill>
                          <a:effectLst/>
                          <a:latin typeface="+mn-ea"/>
                          <a:ea typeface="+mn-ea"/>
                        </a:rPr>
                        <a:t>26</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r>
                        <a:rPr lang="ja-JP" altLang="en-US" sz="1100" b="1" dirty="0">
                          <a:solidFill>
                            <a:schemeClr val="tx1"/>
                          </a:solidFill>
                          <a:latin typeface="+mn-ea"/>
                          <a:ea typeface="+mn-ea"/>
                        </a:rPr>
                        <a:t>　ウエストスポーツクラブ</a:t>
                      </a:r>
                      <a:endParaRPr lang="en-US" altLang="ja-JP" sz="11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1000" b="0" i="0" u="none" strike="noStrike" dirty="0">
                          <a:solidFill>
                            <a:schemeClr val="tx1"/>
                          </a:solidFill>
                          <a:effectLst/>
                          <a:latin typeface="+mn-ea"/>
                          <a:ea typeface="+mn-ea"/>
                        </a:rPr>
                        <a:t>　１）健康体操（介護予防）</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２）ダンスエクササイズ</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３）健康に筋力アップエクササイズ</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４）アクア教室</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P17</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7607109"/>
                  </a:ext>
                </a:extLst>
              </a:tr>
              <a:tr h="576064">
                <a:tc>
                  <a:txBody>
                    <a:bodyPr/>
                    <a:lstStyle/>
                    <a:p>
                      <a:pPr algn="ctr" fontAlgn="ctr"/>
                      <a:r>
                        <a:rPr lang="en-US" altLang="ja-JP" sz="1100" b="0" i="0" u="none" strike="noStrike" dirty="0">
                          <a:solidFill>
                            <a:schemeClr val="tx1"/>
                          </a:solidFill>
                          <a:effectLst/>
                          <a:latin typeface="+mn-ea"/>
                          <a:ea typeface="+mn-ea"/>
                        </a:rPr>
                        <a:t>27</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n-ea"/>
                          <a:ea typeface="+mn-ea"/>
                        </a:rPr>
                        <a:t>子育て</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a:r>
                        <a:rPr lang="ja-JP" altLang="en-US" sz="1100" b="1" dirty="0">
                          <a:solidFill>
                            <a:schemeClr val="tx1"/>
                          </a:solidFill>
                          <a:latin typeface="+mn-ea"/>
                          <a:ea typeface="+mn-ea"/>
                        </a:rPr>
                        <a:t>　山田　雅子</a:t>
                      </a:r>
                      <a:endParaRPr lang="en-US" altLang="ja-JP" sz="11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1000" b="0" i="0" u="none" strike="noStrike" dirty="0">
                          <a:solidFill>
                            <a:schemeClr val="tx1"/>
                          </a:solidFill>
                          <a:effectLst/>
                          <a:latin typeface="+mn-ea"/>
                          <a:ea typeface="+mn-ea"/>
                        </a:rPr>
                        <a:t>　１）アタッチメント　ベビーマッサージ</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２）じいじ、</a:t>
                      </a:r>
                      <a:r>
                        <a:rPr lang="ja-JP" altLang="en-US" sz="1000" b="0" i="0" u="none" strike="noStrike" dirty="0" err="1">
                          <a:solidFill>
                            <a:schemeClr val="tx1"/>
                          </a:solidFill>
                          <a:effectLst/>
                          <a:latin typeface="+mn-ea"/>
                          <a:ea typeface="+mn-ea"/>
                        </a:rPr>
                        <a:t>ばあばと</a:t>
                      </a:r>
                      <a:r>
                        <a:rPr lang="ja-JP" altLang="en-US" sz="1000" b="0" i="0" u="none" strike="noStrike" dirty="0">
                          <a:solidFill>
                            <a:schemeClr val="tx1"/>
                          </a:solidFill>
                          <a:effectLst/>
                          <a:latin typeface="+mn-ea"/>
                          <a:ea typeface="+mn-ea"/>
                        </a:rPr>
                        <a:t>マッサージ</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３）育児セラピー</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P18</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28066382"/>
                  </a:ext>
                </a:extLst>
              </a:tr>
              <a:tr h="576064">
                <a:tc>
                  <a:txBody>
                    <a:bodyPr/>
                    <a:lstStyle/>
                    <a:p>
                      <a:pPr algn="ctr" fontAlgn="ctr"/>
                      <a:r>
                        <a:rPr lang="en-US" altLang="ja-JP" sz="1100" b="0" i="0" u="none" strike="noStrike" dirty="0">
                          <a:solidFill>
                            <a:schemeClr val="tx1"/>
                          </a:solidFill>
                          <a:effectLst/>
                          <a:latin typeface="+mn-ea"/>
                          <a:ea typeface="+mn-ea"/>
                        </a:rPr>
                        <a:t>28</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ja-JP" altLang="en-US" sz="1000" b="0" i="0" u="none" strike="noStrike" dirty="0">
                          <a:solidFill>
                            <a:srgbClr val="000000"/>
                          </a:solidFill>
                          <a:effectLst/>
                          <a:latin typeface="+mn-ea"/>
                          <a:ea typeface="+mn-ea"/>
                        </a:rPr>
                        <a:t>健康づくり</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r>
                        <a:rPr lang="ja-JP" altLang="en-US" sz="1100" b="1" dirty="0">
                          <a:solidFill>
                            <a:schemeClr val="tx1"/>
                          </a:solidFill>
                          <a:latin typeface="+mn-ea"/>
                          <a:ea typeface="+mn-ea"/>
                        </a:rPr>
                        <a:t>　一般社団法人</a:t>
                      </a:r>
                      <a:br>
                        <a:rPr lang="en-US" altLang="ja-JP" sz="1100" b="1" dirty="0">
                          <a:solidFill>
                            <a:schemeClr val="tx1"/>
                          </a:solidFill>
                          <a:latin typeface="+mn-ea"/>
                          <a:ea typeface="+mn-ea"/>
                        </a:rPr>
                      </a:br>
                      <a:r>
                        <a:rPr lang="ja-JP" altLang="en-US" sz="1100" b="1" dirty="0">
                          <a:solidFill>
                            <a:schemeClr val="tx1"/>
                          </a:solidFill>
                          <a:latin typeface="+mn-ea"/>
                          <a:ea typeface="+mn-ea"/>
                        </a:rPr>
                        <a:t>　伊賀薬剤師会</a:t>
                      </a:r>
                      <a:endParaRPr lang="en-US" altLang="ja-JP" sz="11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1000" b="0" i="0" u="none" strike="noStrike" dirty="0">
                          <a:solidFill>
                            <a:schemeClr val="tx1"/>
                          </a:solidFill>
                          <a:effectLst/>
                          <a:latin typeface="+mn-ea"/>
                          <a:ea typeface="+mn-ea"/>
                        </a:rPr>
                        <a:t>　１）お薬の正しい使い方</a:t>
                      </a:r>
                      <a:br>
                        <a:rPr lang="en-US" altLang="ja-JP"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２）身近な薬草について</a:t>
                      </a:r>
                      <a:br>
                        <a:rPr lang="en-US" altLang="ja-JP"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３）薬物乱用防止について</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P18</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67819449"/>
                  </a:ext>
                </a:extLst>
              </a:tr>
              <a:tr h="694491">
                <a:tc>
                  <a:txBody>
                    <a:bodyPr/>
                    <a:lstStyle/>
                    <a:p>
                      <a:pPr algn="ctr" fontAlgn="ctr"/>
                      <a:r>
                        <a:rPr lang="en-US" altLang="ja-JP" sz="1100" b="0" i="0" u="none" strike="noStrike" dirty="0">
                          <a:solidFill>
                            <a:schemeClr val="tx1"/>
                          </a:solidFill>
                          <a:effectLst/>
                          <a:latin typeface="+mn-ea"/>
                          <a:ea typeface="+mn-ea"/>
                        </a:rPr>
                        <a:t>29</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a:r>
                        <a:rPr lang="ja-JP" altLang="en-US" sz="1100" b="1" dirty="0">
                          <a:solidFill>
                            <a:schemeClr val="tx1"/>
                          </a:solidFill>
                          <a:latin typeface="+mn-ea"/>
                          <a:ea typeface="+mn-ea"/>
                        </a:rPr>
                        <a:t>　暮らしの保健室い～な</a:t>
                      </a:r>
                      <a:endParaRPr lang="en-US" altLang="ja-JP" sz="1100" b="1" dirty="0">
                        <a:solidFill>
                          <a:schemeClr val="tx1"/>
                        </a:solidFill>
                        <a:latin typeface="+mn-ea"/>
                        <a:ea typeface="+mn-ea"/>
                      </a:endParaRPr>
                    </a:p>
                    <a:p>
                      <a:pPr algn="l"/>
                      <a:r>
                        <a:rPr lang="ja-JP" altLang="en-US" sz="1100" b="1" dirty="0">
                          <a:solidFill>
                            <a:schemeClr val="tx1"/>
                          </a:solidFill>
                          <a:latin typeface="+mn-ea"/>
                          <a:ea typeface="+mn-ea"/>
                        </a:rPr>
                        <a:t> （一般社団法人カルタス）</a:t>
                      </a:r>
                      <a:endParaRPr lang="en-US" altLang="ja-JP" sz="1100" b="1" dirty="0">
                        <a:solidFill>
                          <a:schemeClr val="tx1"/>
                        </a:solidFill>
                        <a:latin typeface="+mn-ea"/>
                        <a:ea typeface="+mn-ea"/>
                      </a:endParaRPr>
                    </a:p>
                    <a:p>
                      <a:pPr algn="l"/>
                      <a:r>
                        <a:rPr lang="ja-JP" altLang="en-US" sz="1100" b="1" dirty="0">
                          <a:solidFill>
                            <a:schemeClr val="tx1"/>
                          </a:solidFill>
                          <a:latin typeface="+mn-ea"/>
                          <a:ea typeface="+mn-ea"/>
                        </a:rPr>
                        <a:t>　代表：山﨑　直美</a:t>
                      </a:r>
                      <a:endParaRPr lang="en-US" altLang="ja-JP" sz="11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ja-JP" altLang="en-US" sz="1000" b="0" i="0" u="none" strike="noStrike" dirty="0">
                          <a:solidFill>
                            <a:schemeClr val="tx1"/>
                          </a:solidFill>
                          <a:effectLst/>
                          <a:latin typeface="+mn-ea"/>
                          <a:ea typeface="+mn-ea"/>
                        </a:rPr>
                        <a:t>　１）健康（お悩み）相談会</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２）お口のフレイル体操</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３）健康講座</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P19</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6003260"/>
                  </a:ext>
                </a:extLst>
              </a:tr>
              <a:tr h="598508">
                <a:tc>
                  <a:txBody>
                    <a:bodyPr/>
                    <a:lstStyle/>
                    <a:p>
                      <a:pPr algn="ctr" fontAlgn="ctr"/>
                      <a:r>
                        <a:rPr lang="en-US" altLang="ja-JP" sz="1100" b="0" i="0" u="none" strike="noStrike" dirty="0">
                          <a:solidFill>
                            <a:schemeClr val="tx1"/>
                          </a:solidFill>
                          <a:effectLst/>
                          <a:latin typeface="+mn-ea"/>
                          <a:ea typeface="+mn-ea"/>
                        </a:rPr>
                        <a:t>30</a:t>
                      </a: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rPr>
                        <a:t>健康づくり</a:t>
                      </a:r>
                      <a:endParaRPr lang="en-US" altLang="ja-JP" sz="1000" b="0" i="0" u="none" strike="noStrike" dirty="0">
                        <a:solidFill>
                          <a:srgbClr val="000000"/>
                        </a:solidFill>
                        <a:effectLst/>
                        <a:latin typeface="+mn-ea"/>
                        <a:ea typeface="+mn-ea"/>
                      </a:endParaRPr>
                    </a:p>
                  </a:txBody>
                  <a:tcPr marL="5752" marR="5752" marT="5752"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a:r>
                        <a:rPr kumimoji="1" lang="ja-JP" altLang="en-US" sz="1100" b="1" kern="1200" dirty="0">
                          <a:solidFill>
                            <a:schemeClr val="tx1"/>
                          </a:solidFill>
                          <a:effectLst/>
                          <a:latin typeface="+mn-lt"/>
                          <a:ea typeface="+mn-ea"/>
                          <a:cs typeface="+mn-cs"/>
                        </a:rPr>
                        <a:t>　</a:t>
                      </a:r>
                      <a:r>
                        <a:rPr kumimoji="1" lang="ja-JP" altLang="ja-JP" sz="1100" b="1" kern="1200" dirty="0">
                          <a:solidFill>
                            <a:schemeClr val="tx1"/>
                          </a:solidFill>
                          <a:effectLst/>
                          <a:latin typeface="+mn-lt"/>
                          <a:ea typeface="+mn-ea"/>
                          <a:cs typeface="+mn-cs"/>
                        </a:rPr>
                        <a:t>どんぐり</a:t>
                      </a:r>
                      <a:r>
                        <a:rPr kumimoji="1" lang="en-US" altLang="ja-JP" sz="1100" b="1" kern="1200" dirty="0">
                          <a:solidFill>
                            <a:schemeClr val="tx1"/>
                          </a:solidFill>
                          <a:effectLst/>
                          <a:latin typeface="+mn-lt"/>
                          <a:ea typeface="+mn-ea"/>
                          <a:cs typeface="+mn-cs"/>
                        </a:rPr>
                        <a:t>Care Salon</a:t>
                      </a:r>
                      <a:r>
                        <a:rPr kumimoji="1" lang="ja-JP" altLang="ja-JP" sz="1100" b="1" kern="1200" dirty="0">
                          <a:solidFill>
                            <a:schemeClr val="tx1"/>
                          </a:solidFill>
                          <a:effectLst/>
                          <a:latin typeface="+mn-lt"/>
                          <a:ea typeface="+mn-ea"/>
                          <a:cs typeface="+mn-cs"/>
                        </a:rPr>
                        <a:t>　</a:t>
                      </a:r>
                      <a:endParaRPr kumimoji="1" lang="en-US" altLang="ja-JP" sz="1100" b="1" kern="1200" dirty="0">
                        <a:solidFill>
                          <a:schemeClr val="tx1"/>
                        </a:solidFill>
                        <a:effectLst/>
                        <a:latin typeface="+mn-lt"/>
                        <a:ea typeface="+mn-ea"/>
                        <a:cs typeface="+mn-cs"/>
                      </a:endParaRPr>
                    </a:p>
                    <a:p>
                      <a:pPr algn="l"/>
                      <a:r>
                        <a:rPr kumimoji="1" lang="ja-JP" altLang="en-US" sz="1100" b="1" kern="1200" dirty="0">
                          <a:solidFill>
                            <a:schemeClr val="tx1"/>
                          </a:solidFill>
                          <a:effectLst/>
                          <a:latin typeface="+mn-lt"/>
                          <a:ea typeface="+mn-ea"/>
                          <a:cs typeface="+mn-cs"/>
                        </a:rPr>
                        <a:t>　</a:t>
                      </a:r>
                      <a:r>
                        <a:rPr kumimoji="1" lang="ja-JP" altLang="ja-JP" sz="1100" b="1" kern="1200" dirty="0">
                          <a:solidFill>
                            <a:schemeClr val="tx1"/>
                          </a:solidFill>
                          <a:effectLst/>
                          <a:latin typeface="+mn-lt"/>
                          <a:ea typeface="+mn-ea"/>
                          <a:cs typeface="+mn-cs"/>
                        </a:rPr>
                        <a:t>代表　山本紘之</a:t>
                      </a:r>
                      <a:endParaRPr lang="en-US" altLang="ja-JP" sz="800" b="1" dirty="0">
                        <a:solidFill>
                          <a:schemeClr val="tx1"/>
                        </a:solidFill>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ctr"/>
                      <a:r>
                        <a:rPr kumimoji="1" lang="ja-JP" altLang="en-US" sz="1000" kern="1200">
                          <a:solidFill>
                            <a:schemeClr val="tx1"/>
                          </a:solidFill>
                          <a:effectLst/>
                          <a:latin typeface="+mn-lt"/>
                          <a:ea typeface="+mn-ea"/>
                          <a:cs typeface="+mn-cs"/>
                        </a:rPr>
                        <a:t>　１）</a:t>
                      </a:r>
                      <a:r>
                        <a:rPr kumimoji="1" lang="ja-JP" altLang="ja-JP" sz="1000" kern="1200">
                          <a:solidFill>
                            <a:schemeClr val="tx1"/>
                          </a:solidFill>
                          <a:effectLst/>
                          <a:latin typeface="+mn-lt"/>
                          <a:ea typeface="+mn-ea"/>
                          <a:cs typeface="+mn-cs"/>
                        </a:rPr>
                        <a:t>柔軟性チェックとストレッチ体験</a:t>
                      </a:r>
                      <a:endParaRPr kumimoji="1" lang="en-US" altLang="ja-JP" sz="1000" kern="1200">
                        <a:solidFill>
                          <a:schemeClr val="tx1"/>
                        </a:solidFill>
                        <a:effectLst/>
                        <a:latin typeface="+mn-lt"/>
                        <a:ea typeface="+mn-ea"/>
                        <a:cs typeface="+mn-cs"/>
                      </a:endParaRPr>
                    </a:p>
                    <a:p>
                      <a:pPr algn="l" fontAlgn="ctr"/>
                      <a:r>
                        <a:rPr kumimoji="1" lang="ja-JP" altLang="en-US" sz="1000" b="0" i="0" u="none" strike="noStrike" kern="1200">
                          <a:solidFill>
                            <a:schemeClr val="tx1"/>
                          </a:solidFill>
                          <a:effectLst/>
                          <a:latin typeface="+mn-lt"/>
                          <a:ea typeface="+mn-ea"/>
                          <a:cs typeface="+mn-cs"/>
                        </a:rPr>
                        <a:t>　２）</a:t>
                      </a:r>
                      <a:r>
                        <a:rPr kumimoji="1" lang="ja-JP" altLang="ja-JP" sz="1000" kern="1200">
                          <a:solidFill>
                            <a:schemeClr val="tx1"/>
                          </a:solidFill>
                          <a:effectLst/>
                          <a:latin typeface="+mn-lt"/>
                          <a:ea typeface="+mn-ea"/>
                          <a:cs typeface="+mn-cs"/>
                        </a:rPr>
                        <a:t>膝痛予防体操</a:t>
                      </a:r>
                      <a:endParaRPr kumimoji="1" lang="en-US" altLang="ja-JP" sz="1000" kern="1200">
                        <a:solidFill>
                          <a:schemeClr val="tx1"/>
                        </a:solidFill>
                        <a:effectLst/>
                        <a:latin typeface="+mn-lt"/>
                        <a:ea typeface="+mn-ea"/>
                        <a:cs typeface="+mn-cs"/>
                      </a:endParaRPr>
                    </a:p>
                    <a:p>
                      <a:pPr algn="l" fontAlgn="ctr"/>
                      <a:r>
                        <a:rPr kumimoji="1" lang="ja-JP" altLang="en-US" sz="1000" b="0" i="0" u="none" strike="noStrike" kern="1200">
                          <a:solidFill>
                            <a:schemeClr val="tx1"/>
                          </a:solidFill>
                          <a:effectLst/>
                          <a:latin typeface="+mn-lt"/>
                          <a:ea typeface="+mn-ea"/>
                          <a:cs typeface="+mn-cs"/>
                        </a:rPr>
                        <a:t>　３）</a:t>
                      </a:r>
                      <a:r>
                        <a:rPr kumimoji="1" lang="ja-JP" altLang="ja-JP" sz="1000" kern="1200">
                          <a:solidFill>
                            <a:schemeClr val="tx1"/>
                          </a:solidFill>
                          <a:effectLst/>
                          <a:latin typeface="+mn-lt"/>
                          <a:ea typeface="+mn-ea"/>
                          <a:cs typeface="+mn-cs"/>
                        </a:rPr>
                        <a:t>腰痛予防体操</a:t>
                      </a:r>
                      <a:endParaRPr lang="en-US" altLang="ja-JP" sz="1000" b="0" i="0" u="none" strike="noStrike" dirty="0">
                        <a:solidFill>
                          <a:schemeClr val="tx1"/>
                        </a:solidFill>
                        <a:effectLst/>
                        <a:latin typeface="+mn-ea"/>
                        <a:ea typeface="+mn-ea"/>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rPr>
                        <a:t>P19</a:t>
                      </a:r>
                    </a:p>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ＭＳ Ｐゴシック" panose="020B0600070205080204" pitchFamily="50" charset="-128"/>
                        <a:ea typeface="+mn-ea"/>
                        <a:cs typeface="+mn-cs"/>
                      </a:endParaRPr>
                    </a:p>
                  </a:txBody>
                  <a:tcPr marL="5752" marR="5752" marT="57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31271356"/>
                  </a:ext>
                </a:extLst>
              </a:tr>
            </a:tbl>
          </a:graphicData>
        </a:graphic>
      </p:graphicFrame>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4801" y="9203"/>
            <a:ext cx="743559" cy="709320"/>
          </a:xfrm>
          <a:prstGeom prst="rect">
            <a:avLst/>
          </a:prstGeom>
        </p:spPr>
      </p:pic>
    </p:spTree>
    <p:extLst>
      <p:ext uri="{BB962C8B-B14F-4D97-AF65-F5344CB8AC3E}">
        <p14:creationId xmlns:p14="http://schemas.microsoft.com/office/powerpoint/2010/main" val="2317206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892481"/>
            <a:ext cx="654763" cy="276999"/>
          </a:xfrm>
          <a:prstGeom prst="rect">
            <a:avLst/>
          </a:prstGeom>
          <a:noFill/>
        </p:spPr>
        <p:txBody>
          <a:bodyPr wrap="square" rtlCol="0">
            <a:spAutoFit/>
          </a:bodyPr>
          <a:lstStyle/>
          <a:p>
            <a:pPr algn="ctr"/>
            <a:r>
              <a:rPr kumimoji="1" lang="en-US" altLang="ja-JP" sz="1200" dirty="0"/>
              <a:t>P5</a:t>
            </a:r>
            <a:endParaRPr kumimoji="1" lang="ja-JP" altLang="en-US" sz="1200" dirty="0"/>
          </a:p>
        </p:txBody>
      </p:sp>
      <p:graphicFrame>
        <p:nvGraphicFramePr>
          <p:cNvPr id="11" name="図プレースホルダー 5"/>
          <p:cNvGraphicFramePr>
            <a:graphicFrameLocks/>
          </p:cNvGraphicFramePr>
          <p:nvPr>
            <p:extLst>
              <p:ext uri="{D42A27DB-BD31-4B8C-83A1-F6EECF244321}">
                <p14:modId xmlns:p14="http://schemas.microsoft.com/office/powerpoint/2010/main" val="3751613623"/>
              </p:ext>
            </p:extLst>
          </p:nvPr>
        </p:nvGraphicFramePr>
        <p:xfrm>
          <a:off x="277906" y="157347"/>
          <a:ext cx="6192691" cy="4351128"/>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75268">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1</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食事・栄養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4035">
                <a:tc rowSpan="2" gridSpan="2">
                  <a:txBody>
                    <a:bodyPr/>
                    <a:lstStyle/>
                    <a:p>
                      <a:pPr algn="ctr"/>
                      <a:r>
                        <a:rPr kumimoji="1" lang="ja-JP" altLang="en-US" sz="1600" b="0" dirty="0">
                          <a:latin typeface="HGP創英角ﾎﾟｯﾌﾟ体" pitchFamily="50" charset="-128"/>
                          <a:ea typeface="HGP創英角ﾎﾟｯﾌﾟ体" pitchFamily="50" charset="-128"/>
                        </a:rPr>
                        <a:t>友生健康料理ﾈｯﾄﾜｰｸ</a:t>
                      </a:r>
                      <a:endParaRPr kumimoji="1" lang="en-US" altLang="ja-JP" sz="1600" b="0" dirty="0">
                        <a:latin typeface="HGP創英角ﾎﾟｯﾌﾟ体" pitchFamily="50" charset="-128"/>
                        <a:ea typeface="HGP創英角ﾎﾟｯﾌﾟ体" pitchFamily="50" charset="-128"/>
                      </a:endParaRPr>
                    </a:p>
                    <a:p>
                      <a:pPr algn="ctr"/>
                      <a:r>
                        <a:rPr kumimoji="1" lang="ja-JP" altLang="en-US" sz="1600" b="0" dirty="0">
                          <a:latin typeface="HGP創英角ﾎﾟｯﾌﾟ体" pitchFamily="50" charset="-128"/>
                          <a:ea typeface="HGP創英角ﾎﾟｯﾌﾟ体" pitchFamily="50" charset="-128"/>
                        </a:rPr>
                        <a:t>平原 吉江</a:t>
                      </a:r>
                      <a:r>
                        <a:rPr kumimoji="1" lang="ja-JP" altLang="en-US" sz="900" b="0" dirty="0">
                          <a:latin typeface="HGP創英角ﾎﾟｯﾌﾟ体" pitchFamily="50" charset="-128"/>
                          <a:ea typeface="HGP創英角ﾎﾟｯﾌﾟ体" pitchFamily="50" charset="-128"/>
                        </a:rPr>
                        <a:t>（ひらはら　よしえ）</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r>
                        <a:rPr kumimoji="1" lang="ja-JP" altLang="en-US" sz="1200" dirty="0">
                          <a:latin typeface="HG創英角ﾎﾟｯﾌﾟ体" pitchFamily="49" charset="-128"/>
                          <a:ea typeface="HG創英角ﾎﾟｯﾌﾟ体" pitchFamily="49" charset="-128"/>
                        </a:rPr>
                        <a:t>食べることの大切さ</a:t>
                      </a:r>
                      <a:endParaRPr kumimoji="1" lang="en-US" altLang="ja-JP" sz="1200" dirty="0">
                        <a:latin typeface="HG創英角ﾎﾟｯﾌﾟ体" pitchFamily="49" charset="-128"/>
                        <a:ea typeface="HG創英角ﾎﾟｯﾌﾟ体" pitchFamily="49" charset="-128"/>
                      </a:endParaRPr>
                    </a:p>
                    <a:p>
                      <a:pPr algn="r"/>
                      <a:r>
                        <a:rPr kumimoji="1" lang="en-US" altLang="ja-JP" sz="1000" dirty="0">
                          <a:latin typeface="+mn-ea"/>
                          <a:ea typeface="+mn-ea"/>
                        </a:rPr>
                        <a:t>30</a:t>
                      </a:r>
                      <a:r>
                        <a:rPr kumimoji="1" lang="ja-JP" altLang="en-US" sz="1000" dirty="0">
                          <a:latin typeface="+mn-ea"/>
                          <a:ea typeface="+mn-ea"/>
                        </a:rPr>
                        <a:t>分～</a:t>
                      </a:r>
                      <a:r>
                        <a:rPr kumimoji="1" lang="en-US" altLang="ja-JP" sz="1000" dirty="0">
                          <a:latin typeface="+mn-ea"/>
                          <a:ea typeface="+mn-ea"/>
                        </a:rPr>
                        <a:t>90</a:t>
                      </a:r>
                      <a:r>
                        <a:rPr kumimoji="1" lang="ja-JP" altLang="en-US" sz="1000" dirty="0">
                          <a:latin typeface="+mn-ea"/>
                          <a:ea typeface="+mn-ea"/>
                        </a:rPr>
                        <a:t>分</a:t>
                      </a:r>
                      <a:endParaRPr kumimoji="1" lang="en-US" altLang="ja-JP" sz="10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健康づくりのため、対象者のご要望に沿う内容を提案します。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285012">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知</a:t>
                      </a:r>
                      <a:r>
                        <a:rPr kumimoji="1" lang="ja-JP" altLang="en-US" sz="1200" b="0" i="0" u="none" strike="noStrike" kern="1200" cap="none" spc="0" normalizeH="0" baseline="0" noProof="0" dirty="0" err="1">
                          <a:ln>
                            <a:noFill/>
                          </a:ln>
                          <a:solidFill>
                            <a:prstClr val="black"/>
                          </a:solidFill>
                          <a:effectLst/>
                          <a:uLnTx/>
                          <a:uFillTx/>
                          <a:latin typeface="HG創英角ﾎﾟｯﾌﾟ体" pitchFamily="49" charset="-128"/>
                          <a:ea typeface="HG創英角ﾎﾟｯﾌﾟ体" pitchFamily="49" charset="-128"/>
                          <a:cs typeface="+mn-cs"/>
                        </a:rPr>
                        <a:t>っ</a:t>
                      </a: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得！栄養素の働き</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a:ea typeface="+mn-ea"/>
                          <a:cs typeface="+mn-cs"/>
                        </a:rPr>
                        <a:t>30</a:t>
                      </a:r>
                      <a:r>
                        <a:rPr kumimoji="1" lang="ja-JP" altLang="en-US" sz="1000" b="0" i="0" u="none" strike="noStrike" kern="1200" cap="none" spc="0" normalizeH="0" baseline="0" noProof="0" dirty="0">
                          <a:ln>
                            <a:noFill/>
                          </a:ln>
                          <a:solidFill>
                            <a:prstClr val="black"/>
                          </a:solidFill>
                          <a:effectLst/>
                          <a:uLnTx/>
                          <a:uFillTx/>
                          <a:latin typeface="ＭＳ Ｐゴシック"/>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ＭＳ Ｐゴシック"/>
                          <a:ea typeface="+mn-ea"/>
                          <a:cs typeface="+mn-cs"/>
                        </a:rPr>
                        <a:t>90</a:t>
                      </a:r>
                      <a:r>
                        <a:rPr kumimoji="1" lang="ja-JP" altLang="en-US" sz="1000" b="0" i="0" u="none" strike="noStrike" kern="1200" cap="none" spc="0" normalizeH="0" baseline="0" noProof="0" dirty="0">
                          <a:ln>
                            <a:noFill/>
                          </a:ln>
                          <a:solidFill>
                            <a:prstClr val="black"/>
                          </a:solidFill>
                          <a:effectLst/>
                          <a:uLnTx/>
                          <a:uFillTx/>
                          <a:latin typeface="ＭＳ Ｐゴシック"/>
                          <a:ea typeface="+mn-ea"/>
                          <a:cs typeface="+mn-cs"/>
                        </a:rPr>
                        <a:t>分</a:t>
                      </a:r>
                      <a:endParaRPr kumimoji="1" lang="en-US" altLang="ja-JP" sz="10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栄養の基礎を学ぼう。</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あなたのお食事診断。</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49023">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食事相談、介護相談の窓口</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管理栄養士・介護支援専門員です。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534035">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rPr>
                        <a:t>はじめて楽チン調理法</a:t>
                      </a:r>
                      <a:endParaRPr kumimoji="1" lang="en-US" altLang="ja-JP"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60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120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分</a:t>
                      </a:r>
                      <a:endParaRPr kumimoji="1" lang="ja-JP" altLang="en-US" sz="1200" b="0" i="0" u="none" strike="noStrike" kern="1200" cap="none" spc="0" normalizeH="0" baseline="0" noProof="0" dirty="0">
                        <a:ln>
                          <a:noFill/>
                        </a:ln>
                        <a:solidFill>
                          <a:prstClr val="black"/>
                        </a:solidFill>
                        <a:effectLst/>
                        <a:uLnTx/>
                        <a:uFillTx/>
                        <a:latin typeface="HG創英角ﾎﾟｯﾌﾟ体" pitchFamily="49" charset="-128"/>
                        <a:ea typeface="HG創英角ﾎﾟｯﾌﾟ体" pitchFamily="49"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平常時、災害時に対応。</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短時間で美味しく仕上がる調理法。</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230934">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55042">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255042">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土曜日・日曜日・祝日（午前・午後・夜間）</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750536">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謝礼は相談に応じます。講演</a:t>
                      </a:r>
                      <a:r>
                        <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30</a:t>
                      </a:r>
                      <a:r>
                        <a:rPr kumimoji="1" lang="ja-JP" altLang="en-US"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分に</a:t>
                      </a:r>
                      <a:endPar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                   </a:t>
                      </a:r>
                      <a:r>
                        <a:rPr kumimoji="1" lang="ja-JP" altLang="en-US"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つき</a:t>
                      </a:r>
                      <a:r>
                        <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円、調理実習</a:t>
                      </a:r>
                      <a:r>
                        <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15,000</a:t>
                      </a:r>
                      <a:r>
                        <a:rPr kumimoji="1" lang="ja-JP" altLang="en-US"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教材費：あり（食材費の負担）</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71684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パソコン、パワーポイント使用の場合はプロジェクター、調理実習室</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食材、調味料の準備は講師が行います。</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1026" name="Picture 2" descr="C:\Users\37523\Desktop\まちの講師\講師写真\IMG_527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321" r="6491" b="12304"/>
          <a:stretch/>
        </p:blipFill>
        <p:spPr bwMode="auto">
          <a:xfrm>
            <a:off x="286362" y="2280019"/>
            <a:ext cx="2331348" cy="20039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図プレースホルダー 5"/>
          <p:cNvGraphicFramePr>
            <a:graphicFrameLocks/>
          </p:cNvGraphicFramePr>
          <p:nvPr>
            <p:extLst>
              <p:ext uri="{D42A27DB-BD31-4B8C-83A1-F6EECF244321}">
                <p14:modId xmlns:p14="http://schemas.microsoft.com/office/powerpoint/2010/main" val="3961593879"/>
              </p:ext>
            </p:extLst>
          </p:nvPr>
        </p:nvGraphicFramePr>
        <p:xfrm>
          <a:off x="277905" y="4424520"/>
          <a:ext cx="6192691" cy="4453938"/>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2</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食事・栄養</a:t>
                      </a:r>
                      <a:endParaRPr kumimoji="1" lang="en-US" altLang="ja-JP"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75000"/>
                      </a:schemeClr>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55887">
                <a:tc gridSpan="2">
                  <a:txBody>
                    <a:bodyPr/>
                    <a:lstStyle/>
                    <a:p>
                      <a:pPr algn="ctr"/>
                      <a:r>
                        <a:rPr kumimoji="1" lang="ja-JP" altLang="en-US" sz="1600" b="0" dirty="0">
                          <a:latin typeface="HGP創英角ﾎﾟｯﾌﾟ体" pitchFamily="50" charset="-128"/>
                          <a:ea typeface="HGP創英角ﾎﾟｯﾌﾟ体" pitchFamily="50" charset="-128"/>
                        </a:rPr>
                        <a:t>秦　佐知子</a:t>
                      </a:r>
                      <a:r>
                        <a:rPr kumimoji="1" lang="ja-JP" altLang="en-US" sz="900" b="0" dirty="0">
                          <a:latin typeface="HGP創英角ﾎﾟｯﾌﾟ体" pitchFamily="50" charset="-128"/>
                          <a:ea typeface="HGP創英角ﾎﾟｯﾌﾟ体" pitchFamily="50" charset="-128"/>
                        </a:rPr>
                        <a:t>（はた　さちこ）</a:t>
                      </a:r>
                      <a:endParaRPr kumimoji="1" lang="ja-JP" altLang="en-US" sz="1600" b="0" dirty="0">
                        <a:latin typeface="HGP創英角ﾎﾟｯﾌﾟ体" pitchFamily="50" charset="-128"/>
                        <a:ea typeface="HGP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rowSpan="2" gridSpan="2">
                  <a:txBody>
                    <a:bodyPr/>
                    <a:lstStyle/>
                    <a:p>
                      <a:r>
                        <a:rPr kumimoji="1" lang="en-US" altLang="ja-JP" sz="900" dirty="0">
                          <a:latin typeface="ＭＳ Ｐゴシック" pitchFamily="50" charset="-128"/>
                          <a:ea typeface="ＭＳ Ｐゴシック" pitchFamily="50" charset="-128"/>
                        </a:rPr>
                        <a:t>No1</a:t>
                      </a:r>
                    </a:p>
                    <a:p>
                      <a:r>
                        <a:rPr kumimoji="1" lang="ja-JP" altLang="en-US" sz="1200" dirty="0">
                          <a:latin typeface="HG創英角ﾎﾟｯﾌﾟ体" pitchFamily="49" charset="-128"/>
                          <a:ea typeface="HG創英角ﾎﾟｯﾌﾟ体" pitchFamily="49" charset="-128"/>
                        </a:rPr>
                        <a:t>仕事も趣味もがんばれる自分に！「元気もり盛り♪簡単・時短レシピ」</a:t>
                      </a:r>
                      <a:endParaRPr kumimoji="1" lang="en-US" altLang="zh-TW" sz="1200" dirty="0">
                        <a:latin typeface="HG創英角ﾎﾟｯﾌﾟ体" pitchFamily="49" charset="-128"/>
                        <a:ea typeface="HG創英角ﾎﾟｯﾌﾟ体" pitchFamily="49" charset="-128"/>
                      </a:endParaRPr>
                    </a:p>
                    <a:p>
                      <a:pPr algn="r"/>
                      <a:r>
                        <a:rPr kumimoji="1" lang="zh-TW" altLang="en-US" sz="1000" dirty="0">
                          <a:latin typeface="ＭＳ Ｐゴシック" pitchFamily="50" charset="-128"/>
                          <a:ea typeface="ＭＳ Ｐゴシック" pitchFamily="50" charset="-128"/>
                        </a:rPr>
                        <a:t>２～３時間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rowSpan="2" hMerge="1">
                  <a:txBody>
                    <a:bodyPr/>
                    <a:lstStyle/>
                    <a:p>
                      <a:endParaRPr kumimoji="1" lang="ja-JP" altLang="en-US"/>
                    </a:p>
                  </a:txBody>
                  <a:tcPr/>
                </a:tc>
                <a:tc rowSpan="2">
                  <a:txBody>
                    <a:bodyPr/>
                    <a:lstStyle/>
                    <a:p>
                      <a:r>
                        <a:rPr lang="ja-JP" altLang="en-US" sz="900" dirty="0"/>
                        <a:t>仕事や趣味で忙しいあなた。仕事優先の生活になっていませんか？忙しい人も、お料理初心者さんでも、簡単・時短レシピで元気をチャージしよう！こんなあなたにオススメ↓</a:t>
                      </a:r>
                      <a:endParaRPr lang="en-US" altLang="ja-JP" sz="900" dirty="0"/>
                    </a:p>
                    <a:p>
                      <a:r>
                        <a:rPr lang="ja-JP" altLang="en-US" sz="900" dirty="0"/>
                        <a:t>□忙しくて料理をする時間がない</a:t>
                      </a:r>
                      <a:endParaRPr lang="en-US" altLang="ja-JP" sz="900" dirty="0"/>
                    </a:p>
                    <a:p>
                      <a:r>
                        <a:rPr lang="ja-JP" altLang="en-US" sz="900" dirty="0"/>
                        <a:t>□一人暮らしで、簡単に済ませたい</a:t>
                      </a:r>
                      <a:endParaRPr lang="en-US" altLang="ja-JP" sz="900" dirty="0"/>
                    </a:p>
                    <a:p>
                      <a:r>
                        <a:rPr lang="ja-JP" altLang="en-US" sz="900" dirty="0"/>
                        <a:t>□外食・コンビニばかりの生活を変えたい</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569993">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「辻クッキング」で校長まで勤め、</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年近く勤務した後、三重県内の企業、高校、公民館など各地で講義をしています。伊賀市や名張市でも料理教室の講師や高校の特別講師をしたり、青山のアトリエでレッスンを行うなど、食に関するあらゆる指導を行ってい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2"/>
                  </a:ext>
                </a:extLst>
              </a:tr>
              <a:tr h="914400">
                <a:tc gridSpan="2" vMerge="1">
                  <a:txBody>
                    <a:bodyPr/>
                    <a:lstStyle/>
                    <a:p>
                      <a:endParaRPr kumimoji="1" lang="ja-JP" altLang="en-US"/>
                    </a:p>
                  </a:txBody>
                  <a:tcPr/>
                </a:tc>
                <a:tc hMerge="1" vMerge="1">
                  <a:txBody>
                    <a:bodyPr/>
                    <a:lstStyle/>
                    <a:p>
                      <a:endParaRPr kumimoji="1" lang="ja-JP" altLang="en-US"/>
                    </a:p>
                  </a:txBody>
                  <a:tcPr/>
                </a:tc>
                <a:tc gridSpan="2">
                  <a:txBody>
                    <a:bodyPr/>
                    <a:lstStyle/>
                    <a:p>
                      <a:r>
                        <a:rPr kumimoji="1" lang="en-US" altLang="ja-JP" sz="1000" dirty="0">
                          <a:latin typeface="ＭＳ Ｐゴシック" pitchFamily="50" charset="-128"/>
                          <a:ea typeface="ＭＳ Ｐゴシック" pitchFamily="50" charset="-128"/>
                        </a:rPr>
                        <a:t>No2</a:t>
                      </a:r>
                    </a:p>
                    <a:p>
                      <a:r>
                        <a:rPr kumimoji="1" lang="ja-JP" altLang="en-US" sz="1200" dirty="0">
                          <a:latin typeface="HG創英角ﾎﾟｯﾌﾟ体" pitchFamily="49" charset="-128"/>
                          <a:ea typeface="HG創英角ﾎﾟｯﾌﾟ体" pitchFamily="49" charset="-128"/>
                        </a:rPr>
                        <a:t>幸せつかむ！</a:t>
                      </a:r>
                      <a:endParaRPr kumimoji="1" lang="en-US" altLang="ja-JP" sz="1200" dirty="0">
                        <a:latin typeface="HG創英角ﾎﾟｯﾌﾟ体" pitchFamily="49" charset="-128"/>
                        <a:ea typeface="HG創英角ﾎﾟｯﾌﾟ体" pitchFamily="49" charset="-128"/>
                      </a:endParaRPr>
                    </a:p>
                    <a:p>
                      <a:r>
                        <a:rPr kumimoji="1" lang="en-US" altLang="ja-JP" sz="1200" dirty="0">
                          <a:latin typeface="HG創英角ﾎﾟｯﾌﾟ体" pitchFamily="49" charset="-128"/>
                          <a:ea typeface="HG創英角ﾎﾟｯﾌﾟ体" pitchFamily="49" charset="-128"/>
                        </a:rPr>
                        <a:t>HAPPY</a:t>
                      </a:r>
                      <a:r>
                        <a:rPr kumimoji="1" lang="ja-JP" altLang="en-US" sz="1200" dirty="0">
                          <a:latin typeface="HG創英角ﾎﾟｯﾌﾟ体" pitchFamily="49" charset="-128"/>
                          <a:ea typeface="HG創英角ﾎﾟｯﾌﾟ体" pitchFamily="49" charset="-128"/>
                        </a:rPr>
                        <a:t>　うぇる噛む</a:t>
                      </a:r>
                      <a:endParaRPr kumimoji="1" lang="en-US" altLang="ja-JP" sz="1200" dirty="0">
                        <a:latin typeface="HG創英角ﾎﾟｯﾌﾟ体" pitchFamily="49" charset="-128"/>
                        <a:ea typeface="HG創英角ﾎﾟｯﾌﾟ体" pitchFamily="49" charset="-128"/>
                      </a:endParaRPr>
                    </a:p>
                    <a:p>
                      <a:pPr algn="r"/>
                      <a:r>
                        <a:rPr kumimoji="1" lang="zh-TW" altLang="en-US" sz="1000" dirty="0">
                          <a:latin typeface="ＭＳ Ｐゴシック" pitchFamily="50" charset="-128"/>
                          <a:ea typeface="ＭＳ Ｐゴシック" pitchFamily="50" charset="-128"/>
                        </a:rPr>
                        <a:t>２～３時間</a:t>
                      </a:r>
                    </a:p>
                    <a:p>
                      <a:pPr algn="r"/>
                      <a:endParaRPr kumimoji="1" lang="zh-TW" altLang="en-US" sz="1000" dirty="0">
                        <a:latin typeface="ＭＳ Ｐゴシック" pitchFamily="50" charset="-128"/>
                        <a:ea typeface="ＭＳ Ｐゴシック"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r>
                        <a:rPr lang="ja-JP" altLang="en-US" sz="900" dirty="0"/>
                        <a:t>しっかり噛めば、良いことたくさん！顔の筋肉をたくさん使って、リフトアップ♪満腹感も得られてダイエットにも役立つ・・・ということも！！よく噛んで</a:t>
                      </a:r>
                      <a:r>
                        <a:rPr lang="en-US" altLang="ja-JP" sz="900" dirty="0"/>
                        <a:t>HAPPY</a:t>
                      </a:r>
                      <a:r>
                        <a:rPr lang="ja-JP" altLang="en-US" sz="900" dirty="0"/>
                        <a:t>な毎日を目指そう！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3"/>
                  </a:ext>
                </a:extLst>
              </a:tr>
              <a:tr h="290846">
                <a:tc rowSpan="5" gridSpan="2">
                  <a:txBody>
                    <a:bodyPr/>
                    <a:lstStyle/>
                    <a:p>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29084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290846">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礼：あり（要相談）</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教材費：あり（食材費など）</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交通費：あり（要相談）</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調理実習室、エプロン、手ふき、三角巾</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bl>
          </a:graphicData>
        </a:graphic>
      </p:graphicFrame>
      <p:pic>
        <p:nvPicPr>
          <p:cNvPr id="2" name="図 1"/>
          <p:cNvPicPr>
            <a:picLocks noChangeAspect="1"/>
          </p:cNvPicPr>
          <p:nvPr/>
        </p:nvPicPr>
        <p:blipFill>
          <a:blip r:embed="rId4"/>
          <a:stretch>
            <a:fillRect/>
          </a:stretch>
        </p:blipFill>
        <p:spPr>
          <a:xfrm>
            <a:off x="304056" y="7130584"/>
            <a:ext cx="2377646" cy="1761897"/>
          </a:xfrm>
          <a:prstGeom prst="rect">
            <a:avLst/>
          </a:prstGeom>
        </p:spPr>
      </p:pic>
    </p:spTree>
    <p:extLst>
      <p:ext uri="{BB962C8B-B14F-4D97-AF65-F5344CB8AC3E}">
        <p14:creationId xmlns:p14="http://schemas.microsoft.com/office/powerpoint/2010/main" val="1649118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P6</a:t>
            </a:r>
            <a:endParaRPr kumimoji="1" lang="ja-JP" altLang="en-US" sz="1200" dirty="0"/>
          </a:p>
        </p:txBody>
      </p:sp>
      <p:graphicFrame>
        <p:nvGraphicFramePr>
          <p:cNvPr id="4" name="図プレースホルダー 5"/>
          <p:cNvGraphicFramePr>
            <a:graphicFrameLocks/>
          </p:cNvGraphicFramePr>
          <p:nvPr>
            <p:extLst>
              <p:ext uri="{D42A27DB-BD31-4B8C-83A1-F6EECF244321}">
                <p14:modId xmlns:p14="http://schemas.microsoft.com/office/powerpoint/2010/main" val="1222385803"/>
              </p:ext>
            </p:extLst>
          </p:nvPr>
        </p:nvGraphicFramePr>
        <p:xfrm>
          <a:off x="404666" y="251521"/>
          <a:ext cx="6192691" cy="4375615"/>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406299">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3</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90084">
                <a:tc gridSpan="2">
                  <a:txBody>
                    <a:bodyPr/>
                    <a:lstStyle/>
                    <a:p>
                      <a:pPr algn="ctr"/>
                      <a:r>
                        <a:rPr kumimoji="1" lang="ja-JP" altLang="en-US" sz="1600" b="0" dirty="0">
                          <a:latin typeface="HGS創英角ﾎﾟｯﾌﾟ体" pitchFamily="50" charset="-128"/>
                          <a:ea typeface="HGS創英角ﾎﾟｯﾌﾟ体" pitchFamily="50" charset="-128"/>
                        </a:rPr>
                        <a:t>一般社団法人　</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伊賀歯科医師会</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rowSpan="2" gridSpan="2">
                  <a:txBody>
                    <a:bodyPr/>
                    <a:lstStyle/>
                    <a:p>
                      <a:r>
                        <a:rPr kumimoji="1" lang="en-US" altLang="ja-JP" sz="900" dirty="0">
                          <a:latin typeface="+mj-ea"/>
                          <a:ea typeface="+mj-ea"/>
                        </a:rPr>
                        <a:t>No1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HG創英角ﾎﾟｯﾌﾟ体" pitchFamily="49" charset="-128"/>
                          <a:ea typeface="HG創英角ﾎﾟｯﾌﾟ体" pitchFamily="49" charset="-128"/>
                        </a:rPr>
                        <a:t>歯とお口の</a:t>
                      </a:r>
                      <a:endParaRPr kumimoji="1" lang="en-US" altLang="ja-JP" sz="1400" dirty="0">
                        <a:latin typeface="HG創英角ﾎﾟｯﾌﾟ体" pitchFamily="49" charset="-128"/>
                        <a:ea typeface="HG創英角ﾎﾟｯﾌﾟ体"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HG創英角ﾎﾟｯﾌﾟ体" pitchFamily="49" charset="-128"/>
                          <a:ea typeface="HG創英角ﾎﾟｯﾌﾟ体" pitchFamily="49" charset="-128"/>
                        </a:rPr>
                        <a:t>特別レッスン</a:t>
                      </a:r>
                      <a:endParaRPr kumimoji="1" lang="en-US" altLang="ja-JP" sz="1400" dirty="0">
                        <a:latin typeface="HG創英角ﾎﾟｯﾌﾟ体" pitchFamily="49" charset="-128"/>
                        <a:ea typeface="HG創英角ﾎﾟｯﾌﾟ体" pitchFamily="49"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rowSpan="2" hMerge="1">
                  <a:txBody>
                    <a:bodyPr/>
                    <a:lstStyle/>
                    <a:p>
                      <a:endParaRPr kumimoji="1" lang="ja-JP" altLang="en-US"/>
                    </a:p>
                  </a:txBody>
                  <a:tcPr/>
                </a:tc>
                <a:tc rowSpan="2">
                  <a:txBody>
                    <a:bodyPr/>
                    <a:lstStyle/>
                    <a:p>
                      <a:r>
                        <a:rPr kumimoji="1" lang="ja-JP" altLang="en-US" sz="900" dirty="0">
                          <a:latin typeface="+mj-ea"/>
                          <a:ea typeface="+mj-ea"/>
                        </a:rPr>
                        <a:t>健康は健口から・・・歯と口の健康を保って健康でいきいきとした生活を送るためのポイントを紹介！</a:t>
                      </a:r>
                      <a:endParaRPr kumimoji="1" lang="en-US" altLang="ja-JP" sz="900" dirty="0">
                        <a:latin typeface="+mj-ea"/>
                        <a:ea typeface="+mj-ea"/>
                      </a:endParaRPr>
                    </a:p>
                    <a:p>
                      <a:r>
                        <a:rPr kumimoji="1" lang="ja-JP" altLang="en-US" sz="900" dirty="0">
                          <a:latin typeface="+mj-ea"/>
                          <a:ea typeface="+mj-ea"/>
                        </a:rPr>
                        <a:t>歯やお口のトラブルや予防法、家庭でのケア方法などを歯科医師がわかりやすくお伝えします。</a:t>
                      </a:r>
                      <a:endParaRPr kumimoji="1" lang="en-US" altLang="ja-JP" sz="900" dirty="0">
                        <a:latin typeface="+mj-ea"/>
                        <a:ea typeface="+mj-ea"/>
                      </a:endParaRPr>
                    </a:p>
                    <a:p>
                      <a:endParaRPr kumimoji="1" lang="en-US" altLang="ja-JP" sz="900" dirty="0">
                        <a:latin typeface="+mj-ea"/>
                        <a:ea typeface="+mj-ea"/>
                      </a:endParaRPr>
                    </a:p>
                    <a:p>
                      <a:r>
                        <a:rPr kumimoji="1" lang="en-US" altLang="ja-JP" sz="900" dirty="0">
                          <a:latin typeface="+mj-ea"/>
                          <a:ea typeface="+mj-ea"/>
                        </a:rPr>
                        <a:t>※</a:t>
                      </a:r>
                      <a:r>
                        <a:rPr kumimoji="1" lang="ja-JP" altLang="en-US" sz="900" dirty="0">
                          <a:latin typeface="+mj-ea"/>
                          <a:ea typeface="+mj-ea"/>
                        </a:rPr>
                        <a:t>災害時の口腔ケア（</a:t>
                      </a:r>
                      <a:r>
                        <a:rPr kumimoji="1" lang="en-US" altLang="ja-JP" sz="900" dirty="0">
                          <a:latin typeface="+mj-ea"/>
                          <a:ea typeface="+mj-ea"/>
                        </a:rPr>
                        <a:t>15</a:t>
                      </a:r>
                      <a:r>
                        <a:rPr kumimoji="1" lang="ja-JP" altLang="en-US" sz="900" dirty="0">
                          <a:latin typeface="+mj-ea"/>
                          <a:ea typeface="+mj-ea"/>
                        </a:rPr>
                        <a:t>分程度）も含めてお話することができます。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9144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伊賀市と名張市の歯科医師が入会しています。子どもから高齢者までの歯科健診や講演会を行うなど、みなさまの歯やお口の健康を支える活動をしています。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j-ea"/>
                        <a:ea typeface="+mj-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2"/>
                  </a:ext>
                </a:extLst>
              </a:tr>
              <a:tr h="311856">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31185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962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木曜日（午前・午後・夜間）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日曜日・祝日（午前・午後・夜間）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10,000</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円（１時間）</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graphicFrame>
        <p:nvGraphicFramePr>
          <p:cNvPr id="5" name="図プレースホルダー 5"/>
          <p:cNvGraphicFramePr>
            <a:graphicFrameLocks/>
          </p:cNvGraphicFramePr>
          <p:nvPr>
            <p:extLst>
              <p:ext uri="{D42A27DB-BD31-4B8C-83A1-F6EECF244321}">
                <p14:modId xmlns:p14="http://schemas.microsoft.com/office/powerpoint/2010/main" val="3004329354"/>
              </p:ext>
            </p:extLst>
          </p:nvPr>
        </p:nvGraphicFramePr>
        <p:xfrm>
          <a:off x="404666" y="4796383"/>
          <a:ext cx="6192691" cy="3977343"/>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4</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28865">
                <a:tc gridSpan="2">
                  <a:txBody>
                    <a:bodyPr/>
                    <a:lstStyle/>
                    <a:p>
                      <a:pPr algn="ctr"/>
                      <a:r>
                        <a:rPr lang="ja-JP" altLang="en-US" sz="1600" dirty="0">
                          <a:latin typeface="HGS創英角ﾎﾟｯﾌﾟ体" pitchFamily="50" charset="-128"/>
                          <a:ea typeface="HGS創英角ﾎﾟｯﾌﾟ体" pitchFamily="50" charset="-128"/>
                        </a:rPr>
                        <a:t>名張・伊賀</a:t>
                      </a:r>
                      <a:endParaRPr lang="en-US" altLang="ja-JP" sz="1600" dirty="0">
                        <a:latin typeface="HGS創英角ﾎﾟｯﾌﾟ体" pitchFamily="50" charset="-128"/>
                        <a:ea typeface="HGS創英角ﾎﾟｯﾌﾟ体" pitchFamily="50" charset="-128"/>
                      </a:endParaRPr>
                    </a:p>
                    <a:p>
                      <a:pPr algn="ctr"/>
                      <a:r>
                        <a:rPr lang="ja-JP" altLang="en-US" sz="1600" dirty="0">
                          <a:latin typeface="HGS創英角ﾎﾟｯﾌﾟ体" pitchFamily="50" charset="-128"/>
                          <a:ea typeface="HGS創英角ﾎﾟｯﾌﾟ体" pitchFamily="50" charset="-128"/>
                        </a:rPr>
                        <a:t>歯科衛生士会</a:t>
                      </a:r>
                      <a:endParaRPr kumimoji="1" lang="ja-JP" altLang="en-US"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rowSpan="2" gridSpan="2">
                  <a:txBody>
                    <a:bodyPr/>
                    <a:lstStyle/>
                    <a:p>
                      <a:r>
                        <a:rPr kumimoji="1" lang="en-US" altLang="ja-JP" sz="900" dirty="0">
                          <a:latin typeface="ＭＳ Ｐゴシック" pitchFamily="50" charset="-128"/>
                          <a:ea typeface="ＭＳ Ｐゴシック" pitchFamily="50" charset="-128"/>
                        </a:rPr>
                        <a:t>No1</a:t>
                      </a:r>
                    </a:p>
                    <a:p>
                      <a:r>
                        <a:rPr kumimoji="1" lang="ja-JP" altLang="en-US" sz="1200" dirty="0">
                          <a:latin typeface="HG創英角ﾎﾟｯﾌﾟ体" pitchFamily="49" charset="-128"/>
                          <a:ea typeface="HG創英角ﾎﾟｯﾌﾟ体" pitchFamily="49" charset="-128"/>
                        </a:rPr>
                        <a:t>みんなで</a:t>
                      </a:r>
                      <a:endParaRPr kumimoji="1" lang="en-US" altLang="ja-JP" sz="1200" dirty="0">
                        <a:latin typeface="HG創英角ﾎﾟｯﾌﾟ体" pitchFamily="49" charset="-128"/>
                        <a:ea typeface="HG創英角ﾎﾟｯﾌﾟ体" pitchFamily="49" charset="-128"/>
                      </a:endParaRPr>
                    </a:p>
                    <a:p>
                      <a:r>
                        <a:rPr kumimoji="1" lang="ja-JP" altLang="en-US" sz="1200" dirty="0">
                          <a:latin typeface="HG創英角ﾎﾟｯﾌﾟ体" pitchFamily="49" charset="-128"/>
                          <a:ea typeface="HG創英角ﾎﾟｯﾌﾟ体" pitchFamily="49" charset="-128"/>
                        </a:rPr>
                        <a:t>歯っぴぃ（</a:t>
                      </a:r>
                      <a:r>
                        <a:rPr kumimoji="1" lang="en-US" altLang="ja-JP" sz="1200" dirty="0">
                          <a:latin typeface="HG創英角ﾎﾟｯﾌﾟ体" pitchFamily="49" charset="-128"/>
                          <a:ea typeface="HG創英角ﾎﾟｯﾌﾟ体" pitchFamily="49" charset="-128"/>
                        </a:rPr>
                        <a:t>HAPPY)</a:t>
                      </a:r>
                      <a:r>
                        <a:rPr kumimoji="1" lang="ja-JP" altLang="en-US" sz="1200" dirty="0">
                          <a:latin typeface="HG創英角ﾎﾟｯﾌﾟ体" pitchFamily="49" charset="-128"/>
                          <a:ea typeface="HG創英角ﾎﾟｯﾌﾟ体" pitchFamily="49" charset="-128"/>
                        </a:rPr>
                        <a:t>ライフ</a:t>
                      </a:r>
                      <a:endParaRPr kumimoji="1" lang="en-US" altLang="ja-JP" sz="1200" dirty="0">
                        <a:latin typeface="HG創英角ﾎﾟｯﾌﾟ体" pitchFamily="49" charset="-128"/>
                        <a:ea typeface="HG創英角ﾎﾟｯﾌﾟ体" pitchFamily="49"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虫歯の原因や歯みがきの方法、フッ化物やキシリトールなど、歯やお口のトラブルを防ぐためにできるケア方法について、わかりやすくお伝えします。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69643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伊賀市と名張市の歯科衛生士が入会しています。子どもから高齢者までの歯の健康相談やブラッシング指導などを行っています。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2"/>
                  </a:ext>
                </a:extLst>
              </a:tr>
              <a:tr h="303641">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30364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0364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平日・土曜日・日曜日・祝日（午前・午後）</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１回　</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8000</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円（１時間）</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664" y="7710951"/>
            <a:ext cx="1629355" cy="11331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017" y="7020272"/>
            <a:ext cx="1664364" cy="1008112"/>
          </a:xfrm>
          <a:prstGeom prst="ellipse">
            <a:avLst/>
          </a:prstGeom>
          <a:ln>
            <a:noFill/>
          </a:ln>
          <a:effectLst>
            <a:softEdge rad="31750"/>
          </a:effectLst>
        </p:spPr>
      </p:pic>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688" y="2699792"/>
            <a:ext cx="1944216" cy="1944216"/>
          </a:xfrm>
          <a:prstGeom prst="rect">
            <a:avLst/>
          </a:prstGeom>
        </p:spPr>
      </p:pic>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068" y="2970914"/>
            <a:ext cx="804060" cy="724507"/>
          </a:xfrm>
          <a:prstGeom prst="rect">
            <a:avLst/>
          </a:prstGeom>
        </p:spPr>
      </p:pic>
    </p:spTree>
    <p:extLst>
      <p:ext uri="{BB962C8B-B14F-4D97-AF65-F5344CB8AC3E}">
        <p14:creationId xmlns:p14="http://schemas.microsoft.com/office/powerpoint/2010/main" val="1047063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P7</a:t>
            </a:r>
            <a:endParaRPr kumimoji="1" lang="ja-JP" altLang="en-US" sz="1200" dirty="0"/>
          </a:p>
        </p:txBody>
      </p:sp>
      <p:graphicFrame>
        <p:nvGraphicFramePr>
          <p:cNvPr id="3" name="図プレースホルダー 5"/>
          <p:cNvGraphicFramePr>
            <a:graphicFrameLocks/>
          </p:cNvGraphicFramePr>
          <p:nvPr>
            <p:extLst>
              <p:ext uri="{D42A27DB-BD31-4B8C-83A1-F6EECF244321}">
                <p14:modId xmlns:p14="http://schemas.microsoft.com/office/powerpoint/2010/main" val="3236891528"/>
              </p:ext>
            </p:extLst>
          </p:nvPr>
        </p:nvGraphicFramePr>
        <p:xfrm>
          <a:off x="326681" y="179513"/>
          <a:ext cx="6192691" cy="4210548"/>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5</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28865">
                <a:tc gridSpan="2">
                  <a:txBody>
                    <a:bodyPr/>
                    <a:lstStyle/>
                    <a:p>
                      <a:pPr algn="ctr"/>
                      <a:r>
                        <a:rPr lang="ja-JP" altLang="en-US" sz="1600" dirty="0">
                          <a:latin typeface="HGS創英角ﾎﾟｯﾌﾟ体" pitchFamily="50" charset="-128"/>
                          <a:ea typeface="HGS創英角ﾎﾟｯﾌﾟ体" pitchFamily="50" charset="-128"/>
                        </a:rPr>
                        <a:t>３Ｂ体操伊賀グループ</a:t>
                      </a:r>
                      <a:endParaRPr kumimoji="1" lang="ja-JP" altLang="en-US"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rowSpan="2" gridSpan="2">
                  <a:txBody>
                    <a:bodyPr/>
                    <a:lstStyle/>
                    <a:p>
                      <a:r>
                        <a:rPr kumimoji="1" lang="en-US" altLang="ja-JP" sz="900" dirty="0">
                          <a:latin typeface="ＭＳ Ｐゴシック" pitchFamily="50" charset="-128"/>
                          <a:ea typeface="ＭＳ Ｐゴシック" pitchFamily="50" charset="-128"/>
                        </a:rPr>
                        <a:t>No1</a:t>
                      </a:r>
                    </a:p>
                    <a:p>
                      <a:pPr algn="l"/>
                      <a:r>
                        <a:rPr kumimoji="1" lang="ja-JP" altLang="en-US" sz="1400" dirty="0">
                          <a:latin typeface="HG創英角ﾎﾟｯﾌﾟ体" pitchFamily="49" charset="-128"/>
                          <a:ea typeface="HG創英角ﾎﾟｯﾌﾟ体" pitchFamily="49" charset="-128"/>
                        </a:rPr>
                        <a:t>３Ｂ体操</a:t>
                      </a:r>
                      <a:endParaRPr kumimoji="1" lang="en-US" altLang="ja-JP" sz="1400" dirty="0">
                        <a:latin typeface="HG創英角ﾎﾟｯﾌﾟ体" pitchFamily="49" charset="-128"/>
                        <a:ea typeface="HG創英角ﾎﾟｯﾌﾟ体" pitchFamily="49" charset="-128"/>
                      </a:endParaRPr>
                    </a:p>
                    <a:p>
                      <a:pPr algn="r"/>
                      <a:r>
                        <a:rPr kumimoji="1" lang="en-US" altLang="ja-JP" sz="1100" dirty="0">
                          <a:latin typeface="+mn-ea"/>
                          <a:ea typeface="+mn-ea"/>
                        </a:rPr>
                        <a:t>60</a:t>
                      </a:r>
                      <a:r>
                        <a:rPr kumimoji="1" lang="ja-JP" altLang="en-US" sz="1100" dirty="0">
                          <a:latin typeface="+mn-ea"/>
                          <a:ea typeface="+mn-ea"/>
                        </a:rPr>
                        <a:t>分</a:t>
                      </a:r>
                      <a:endParaRPr kumimoji="1" lang="en-US" altLang="ja-JP" sz="11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ストレッチや筋トレ、有酸素運動、３</a:t>
                      </a:r>
                      <a:r>
                        <a:rPr kumimoji="1" lang="en-US" altLang="ja-JP" sz="900" dirty="0">
                          <a:latin typeface="ＭＳ Ｐゴシック" pitchFamily="50" charset="-128"/>
                          <a:ea typeface="ＭＳ Ｐゴシック" pitchFamily="50" charset="-128"/>
                        </a:rPr>
                        <a:t>B</a:t>
                      </a:r>
                      <a:r>
                        <a:rPr kumimoji="1" lang="ja-JP" altLang="en-US" sz="900" dirty="0">
                          <a:latin typeface="ＭＳ Ｐゴシック" pitchFamily="50" charset="-128"/>
                          <a:ea typeface="ＭＳ Ｐゴシック" pitchFamily="50" charset="-128"/>
                        </a:rPr>
                        <a:t>体操用具を使っての全身運動。</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高齢者には、畳の上やいすに座って</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３</a:t>
                      </a:r>
                      <a:r>
                        <a:rPr kumimoji="1" lang="en-US" altLang="ja-JP" sz="900" dirty="0">
                          <a:latin typeface="ＭＳ Ｐゴシック" pitchFamily="50" charset="-128"/>
                          <a:ea typeface="ＭＳ Ｐゴシック" pitchFamily="50" charset="-128"/>
                        </a:rPr>
                        <a:t>B</a:t>
                      </a:r>
                      <a:r>
                        <a:rPr kumimoji="1" lang="ja-JP" altLang="en-US" sz="900" dirty="0">
                          <a:latin typeface="ＭＳ Ｐゴシック" pitchFamily="50" charset="-128"/>
                          <a:ea typeface="ＭＳ Ｐゴシック" pitchFamily="50" charset="-128"/>
                        </a:rPr>
                        <a:t>体操用具を用いた体操の体験もできます。</a:t>
                      </a:r>
                      <a:endParaRPr kumimoji="1" lang="en-US" altLang="ja-JP" sz="900" dirty="0">
                        <a:latin typeface="ＭＳ Ｐゴシック" pitchFamily="50" charset="-128"/>
                        <a:ea typeface="ＭＳ Ｐゴシック" pitchFamily="50" charset="-128"/>
                      </a:endParaRPr>
                    </a:p>
                    <a:p>
                      <a:endParaRPr kumimoji="1" lang="en-US" altLang="ja-JP" sz="900" dirty="0">
                        <a:latin typeface="ＭＳ Ｐゴシック" pitchFamily="50" charset="-128"/>
                        <a:ea typeface="ＭＳ Ｐゴシック" pitchFamily="50" charset="-128"/>
                      </a:endParaRPr>
                    </a:p>
                    <a:p>
                      <a:endParaRPr kumimoji="1" lang="en-US" altLang="ja-JP" sz="900" dirty="0">
                        <a:latin typeface="ＭＳ Ｐゴシック" pitchFamily="50" charset="-128"/>
                        <a:ea typeface="ＭＳ Ｐゴシック" pitchFamily="50" charset="-128"/>
                      </a:endParaRPr>
                    </a:p>
                    <a:p>
                      <a:r>
                        <a:rPr kumimoji="1" lang="en-US" altLang="ja-JP" sz="900" dirty="0">
                          <a:latin typeface="ＭＳ Ｐゴシック" pitchFamily="50" charset="-128"/>
                          <a:ea typeface="ＭＳ Ｐゴシック" pitchFamily="50" charset="-128"/>
                        </a:rPr>
                        <a:t>※</a:t>
                      </a:r>
                      <a:r>
                        <a:rPr kumimoji="1" lang="ja-JP" altLang="en-US" sz="900" dirty="0">
                          <a:latin typeface="ＭＳ Ｐゴシック" pitchFamily="50" charset="-128"/>
                          <a:ea typeface="ＭＳ Ｐゴシック" pitchFamily="50" charset="-128"/>
                        </a:rPr>
                        <a:t>３</a:t>
                      </a:r>
                      <a:r>
                        <a:rPr kumimoji="1" lang="en-US" altLang="ja-JP" sz="900" dirty="0">
                          <a:latin typeface="ＭＳ Ｐゴシック" pitchFamily="50" charset="-128"/>
                          <a:ea typeface="ＭＳ Ｐゴシック" pitchFamily="50" charset="-128"/>
                        </a:rPr>
                        <a:t>B</a:t>
                      </a:r>
                      <a:r>
                        <a:rPr kumimoji="1" lang="ja-JP" altLang="en-US" sz="900" dirty="0">
                          <a:latin typeface="ＭＳ Ｐゴシック" pitchFamily="50" charset="-128"/>
                          <a:ea typeface="ＭＳ Ｐゴシック" pitchFamily="50" charset="-128"/>
                        </a:rPr>
                        <a:t>体操の「３</a:t>
                      </a:r>
                      <a:r>
                        <a:rPr kumimoji="1" lang="en-US" altLang="ja-JP" sz="900" dirty="0">
                          <a:latin typeface="ＭＳ Ｐゴシック" pitchFamily="50" charset="-128"/>
                          <a:ea typeface="ＭＳ Ｐゴシック" pitchFamily="50" charset="-128"/>
                        </a:rPr>
                        <a:t>B</a:t>
                      </a:r>
                      <a:r>
                        <a:rPr kumimoji="1" lang="ja-JP" altLang="en-US" sz="900" dirty="0">
                          <a:latin typeface="ＭＳ Ｐゴシック" pitchFamily="50" charset="-128"/>
                          <a:ea typeface="ＭＳ Ｐゴシック" pitchFamily="50" charset="-128"/>
                        </a:rPr>
                        <a:t>」はボール・ベル・ベルターの３つの用具のことです。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7772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どんな年齢層・グループ（べビー・キッズ親子・子ども会・婦人会・老人会・いきいきサロン・子育てサロン）にも、対象者に合わせた健康に向けての運動を指導することができます。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2"/>
                  </a:ext>
                </a:extLst>
              </a:tr>
              <a:tr h="303641">
                <a:tc rowSpan="5" gridSpan="2">
                  <a:txBody>
                    <a:bodyPr/>
                    <a:lstStyle/>
                    <a:p>
                      <a:pPr algn="ctr"/>
                      <a:endParaRPr kumimoji="1" lang="ja-JP" altLang="en-US" sz="1800" dirty="0">
                        <a:latin typeface="ＭＳ Ｐゴシック" pitchFamily="50" charset="-128"/>
                        <a:ea typeface="ＭＳ Ｐゴシック" pitchFamily="50"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30364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0364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ご希望・ご相談に応じます。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7010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ja-JP" altLang="en-US" sz="10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：１回　</a:t>
                      </a:r>
                      <a:r>
                        <a:rPr kumimoji="1" lang="en-US" altLang="ja-JP" sz="10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graphicFrame>
        <p:nvGraphicFramePr>
          <p:cNvPr id="4" name="図プレースホルダー 5"/>
          <p:cNvGraphicFramePr>
            <a:graphicFrameLocks/>
          </p:cNvGraphicFramePr>
          <p:nvPr>
            <p:extLst>
              <p:ext uri="{D42A27DB-BD31-4B8C-83A1-F6EECF244321}">
                <p14:modId xmlns:p14="http://schemas.microsoft.com/office/powerpoint/2010/main" val="2130131629"/>
              </p:ext>
            </p:extLst>
          </p:nvPr>
        </p:nvGraphicFramePr>
        <p:xfrm>
          <a:off x="306343" y="4460707"/>
          <a:ext cx="6192691" cy="4215546"/>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28218">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6</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930746">
                <a:tc gridSpan="2">
                  <a:txBody>
                    <a:bodyPr/>
                    <a:lstStyle/>
                    <a:p>
                      <a:pPr algn="ctr"/>
                      <a:r>
                        <a:rPr kumimoji="1" lang="ja-JP" altLang="en-US" sz="1600" b="0" dirty="0">
                          <a:latin typeface="HGS創英角ﾎﾟｯﾌﾟ体" pitchFamily="50" charset="-128"/>
                          <a:ea typeface="HGS創英角ﾎﾟｯﾌﾟ体" pitchFamily="50" charset="-128"/>
                        </a:rPr>
                        <a:t>忍</a:t>
                      </a:r>
                      <a:r>
                        <a:rPr kumimoji="1" lang="ja-JP" altLang="en-US" sz="1600" b="0" dirty="0" err="1">
                          <a:latin typeface="HGS創英角ﾎﾟｯﾌﾟ体" pitchFamily="50" charset="-128"/>
                          <a:ea typeface="HGS創英角ﾎﾟｯﾌﾟ体" pitchFamily="50" charset="-128"/>
                        </a:rPr>
                        <a:t>にん</a:t>
                      </a:r>
                      <a:r>
                        <a:rPr kumimoji="1" lang="ja-JP" altLang="en-US" sz="1600" b="0" dirty="0">
                          <a:latin typeface="HGS創英角ﾎﾟｯﾌﾟ体" pitchFamily="50" charset="-128"/>
                          <a:ea typeface="HGS創英角ﾎﾟｯﾌﾟ体" pitchFamily="50" charset="-128"/>
                        </a:rPr>
                        <a:t>体操普及会　</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代表　吉本　俊美</a:t>
                      </a:r>
                      <a:endParaRPr kumimoji="1" lang="en-US" altLang="ja-JP" sz="1600" b="0" dirty="0">
                        <a:latin typeface="HGS創英角ﾎﾟｯﾌﾟ体" pitchFamily="50" charset="-128"/>
                        <a:ea typeface="HGS創英角ﾎﾟｯﾌﾟ体" pitchFamily="50" charset="-128"/>
                      </a:endParaRPr>
                    </a:p>
                    <a:p>
                      <a:pPr algn="ctr"/>
                      <a:r>
                        <a:rPr kumimoji="1" lang="ja-JP" altLang="en-US" sz="800" b="0" dirty="0">
                          <a:latin typeface="HGS創英角ﾎﾟｯﾌﾟ体" pitchFamily="50" charset="-128"/>
                          <a:ea typeface="HGS創英角ﾎﾟｯﾌﾟ体" pitchFamily="50" charset="-128"/>
                        </a:rPr>
                        <a:t>　　　　　　（よしもと　としみ）</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200" b="0" dirty="0">
                          <a:latin typeface="HGS創英角ﾎﾟｯﾌﾟ体" pitchFamily="50" charset="-128"/>
                          <a:ea typeface="HGS創英角ﾎﾟｯﾌﾟ体" pitchFamily="50" charset="-128"/>
                        </a:rPr>
                        <a:t>みんなで忍</a:t>
                      </a:r>
                      <a:r>
                        <a:rPr kumimoji="1" lang="ja-JP" altLang="en-US" sz="1200" b="0" dirty="0" err="1">
                          <a:latin typeface="HGS創英角ﾎﾟｯﾌﾟ体" pitchFamily="50" charset="-128"/>
                          <a:ea typeface="HGS創英角ﾎﾟｯﾌﾟ体" pitchFamily="50" charset="-128"/>
                        </a:rPr>
                        <a:t>にん</a:t>
                      </a:r>
                      <a:r>
                        <a:rPr kumimoji="1" lang="ja-JP" altLang="en-US" sz="1200" b="0" dirty="0">
                          <a:latin typeface="HGS創英角ﾎﾟｯﾌﾟ体" pitchFamily="50" charset="-128"/>
                          <a:ea typeface="HGS創英角ﾎﾟｯﾌﾟ体" pitchFamily="50" charset="-128"/>
                        </a:rPr>
                        <a:t>体操</a:t>
                      </a:r>
                      <a:endParaRPr kumimoji="1" lang="en-US" altLang="ja-JP" sz="1200" b="0" dirty="0">
                        <a:latin typeface="HGS創英角ﾎﾟｯﾌﾟ体" pitchFamily="50" charset="-128"/>
                        <a:ea typeface="HGS創英角ﾎﾟｯﾌﾟ体" pitchFamily="50" charset="-128"/>
                      </a:endParaRPr>
                    </a:p>
                    <a:p>
                      <a:pPr algn="r"/>
                      <a:r>
                        <a:rPr kumimoji="1" lang="en-US" altLang="ja-JP" sz="1100" dirty="0">
                          <a:latin typeface="+mn-ea"/>
                          <a:ea typeface="+mn-ea"/>
                        </a:rPr>
                        <a:t>30</a:t>
                      </a:r>
                      <a:r>
                        <a:rPr kumimoji="1" lang="ja-JP" altLang="en-US" sz="1100" dirty="0">
                          <a:latin typeface="+mn-ea"/>
                          <a:ea typeface="+mn-ea"/>
                        </a:rPr>
                        <a:t>分～１時間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一つ一つの動きや効果の解説をしながら、忍</a:t>
                      </a:r>
                      <a:r>
                        <a:rPr kumimoji="1" lang="ja-JP" altLang="en-US" sz="900" dirty="0" err="1">
                          <a:latin typeface="+mj-ea"/>
                          <a:ea typeface="+mj-ea"/>
                        </a:rPr>
                        <a:t>にん</a:t>
                      </a:r>
                      <a:r>
                        <a:rPr kumimoji="1" lang="ja-JP" altLang="en-US" sz="900" dirty="0">
                          <a:latin typeface="+mj-ea"/>
                          <a:ea typeface="+mj-ea"/>
                        </a:rPr>
                        <a:t>体操のレッスンを行います。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10081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伊賀市が開催する忍</a:t>
                      </a:r>
                      <a:r>
                        <a:rPr kumimoji="1" lang="ja-JP" altLang="en-US" sz="900" b="0" i="0" u="none" strike="noStrike" kern="1200" cap="none" spc="0" normalizeH="0" baseline="0" noProof="0" dirty="0" err="1">
                          <a:ln>
                            <a:noFill/>
                          </a:ln>
                          <a:solidFill>
                            <a:prstClr val="black"/>
                          </a:solidFill>
                          <a:effectLst/>
                          <a:uLnTx/>
                          <a:uFillTx/>
                          <a:latin typeface="ＭＳ Ｐゴシック"/>
                          <a:ea typeface="+mn-ea"/>
                          <a:cs typeface="+mn-cs"/>
                        </a:rPr>
                        <a:t>にん</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体操講習会を終了した者が登録しています。地域で開催されるイベントや健康づくり教室などで忍にん体操の普及啓発を目的とした活動を行っています。</a:t>
                      </a:r>
                      <a:endPar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rPr>
                        <a:t>準備体操</a:t>
                      </a:r>
                      <a:endParaRPr kumimoji="1" lang="en-US" altLang="zh-TW" sz="12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a:t>
                      </a:r>
                      <a:r>
                        <a:rPr kumimoji="1" lang="en-US" altLang="ja-JP"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30</a:t>
                      </a:r>
                      <a:r>
                        <a:rPr kumimoji="1" lang="ja-JP" altLang="en-US"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a:t>
                      </a:r>
                      <a:endParaRPr kumimoji="1" lang="zh-TW" altLang="en-US"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mj-ea"/>
                          <a:ea typeface="+mj-ea"/>
                        </a:rPr>
                        <a:t>スポーツイベント前（マラソン大会や地区運動会など）の準備体操として忍</a:t>
                      </a:r>
                      <a:r>
                        <a:rPr kumimoji="1" lang="ja-JP" altLang="en-US" sz="900" dirty="0" err="1">
                          <a:latin typeface="+mj-ea"/>
                          <a:ea typeface="+mj-ea"/>
                        </a:rPr>
                        <a:t>にん</a:t>
                      </a:r>
                      <a:r>
                        <a:rPr kumimoji="1" lang="ja-JP" altLang="en-US" sz="900" dirty="0">
                          <a:latin typeface="+mj-ea"/>
                          <a:ea typeface="+mj-ea"/>
                        </a:rPr>
                        <a:t>体操を行います。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856">
                <a:tc rowSpan="5" gridSpan="2">
                  <a:txBody>
                    <a:bodyPr/>
                    <a:lstStyle/>
                    <a:p>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311856">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11856">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いつでも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講師料</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2,000</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相談に応じます）</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en-US" altLang="ja-JP" sz="1000" dirty="0">
                          <a:latin typeface="ＭＳ Ｐゴシック" pitchFamily="50" charset="-128"/>
                          <a:ea typeface="ＭＳ Ｐゴシック" pitchFamily="50" charset="-128"/>
                        </a:rPr>
                        <a:t>CD,DVD</a:t>
                      </a:r>
                      <a:r>
                        <a:rPr kumimoji="1" lang="ja-JP" altLang="en-US" sz="1000" dirty="0">
                          <a:latin typeface="ＭＳ Ｐゴシック" pitchFamily="50" charset="-128"/>
                          <a:ea typeface="ＭＳ Ｐゴシック" pitchFamily="50" charset="-128"/>
                        </a:rPr>
                        <a:t>プレイヤー（音響設備）</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469" y="6876256"/>
            <a:ext cx="2241172" cy="1690644"/>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469" y="8037924"/>
            <a:ext cx="732426" cy="507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図 1"/>
          <p:cNvPicPr>
            <a:picLocks noChangeAspect="1"/>
          </p:cNvPicPr>
          <p:nvPr/>
        </p:nvPicPr>
        <p:blipFill>
          <a:blip r:embed="rId5"/>
          <a:stretch>
            <a:fillRect/>
          </a:stretch>
        </p:blipFill>
        <p:spPr>
          <a:xfrm>
            <a:off x="325688" y="2455266"/>
            <a:ext cx="1927056" cy="1237072"/>
          </a:xfrm>
          <a:prstGeom prst="rect">
            <a:avLst/>
          </a:prstGeom>
        </p:spPr>
      </p:pic>
      <p:pic>
        <p:nvPicPr>
          <p:cNvPr id="7" name="図 6"/>
          <p:cNvPicPr>
            <a:picLocks noChangeAspect="1"/>
          </p:cNvPicPr>
          <p:nvPr/>
        </p:nvPicPr>
        <p:blipFill>
          <a:blip r:embed="rId6"/>
          <a:stretch>
            <a:fillRect/>
          </a:stretch>
        </p:blipFill>
        <p:spPr>
          <a:xfrm>
            <a:off x="2204864" y="2455266"/>
            <a:ext cx="521460" cy="341605"/>
          </a:xfrm>
          <a:prstGeom prst="rect">
            <a:avLst/>
          </a:prstGeom>
        </p:spPr>
      </p:pic>
      <p:pic>
        <p:nvPicPr>
          <p:cNvPr id="8" name="図 7"/>
          <p:cNvPicPr>
            <a:picLocks noChangeAspect="1"/>
          </p:cNvPicPr>
          <p:nvPr/>
        </p:nvPicPr>
        <p:blipFill>
          <a:blip r:embed="rId7"/>
          <a:stretch>
            <a:fillRect/>
          </a:stretch>
        </p:blipFill>
        <p:spPr>
          <a:xfrm>
            <a:off x="1556792" y="3469670"/>
            <a:ext cx="1169532" cy="920391"/>
          </a:xfrm>
          <a:prstGeom prst="rect">
            <a:avLst/>
          </a:prstGeom>
        </p:spPr>
      </p:pic>
      <p:pic>
        <p:nvPicPr>
          <p:cNvPr id="9" name="図 8"/>
          <p:cNvPicPr>
            <a:picLocks noChangeAspect="1"/>
          </p:cNvPicPr>
          <p:nvPr/>
        </p:nvPicPr>
        <p:blipFill>
          <a:blip r:embed="rId8"/>
          <a:stretch>
            <a:fillRect/>
          </a:stretch>
        </p:blipFill>
        <p:spPr>
          <a:xfrm>
            <a:off x="326681" y="3834679"/>
            <a:ext cx="765473" cy="502619"/>
          </a:xfrm>
          <a:prstGeom prst="rect">
            <a:avLst/>
          </a:prstGeom>
        </p:spPr>
      </p:pic>
    </p:spTree>
    <p:extLst>
      <p:ext uri="{BB962C8B-B14F-4D97-AF65-F5344CB8AC3E}">
        <p14:creationId xmlns:p14="http://schemas.microsoft.com/office/powerpoint/2010/main" val="2134041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3245084" y="8903514"/>
            <a:ext cx="654763" cy="276999"/>
          </a:xfrm>
          <a:prstGeom prst="rect">
            <a:avLst/>
          </a:prstGeom>
          <a:noFill/>
        </p:spPr>
        <p:txBody>
          <a:bodyPr wrap="square" rtlCol="0">
            <a:spAutoFit/>
          </a:bodyPr>
          <a:lstStyle/>
          <a:p>
            <a:pPr algn="ctr"/>
            <a:r>
              <a:rPr kumimoji="1" lang="en-US" altLang="ja-JP" sz="1200" dirty="0"/>
              <a:t>P8</a:t>
            </a:r>
            <a:endParaRPr kumimoji="1" lang="ja-JP" altLang="en-US" sz="1200" dirty="0"/>
          </a:p>
        </p:txBody>
      </p:sp>
      <p:graphicFrame>
        <p:nvGraphicFramePr>
          <p:cNvPr id="3" name="図プレースホルダー 5"/>
          <p:cNvGraphicFramePr>
            <a:graphicFrameLocks/>
          </p:cNvGraphicFramePr>
          <p:nvPr>
            <p:extLst>
              <p:ext uri="{D42A27DB-BD31-4B8C-83A1-F6EECF244321}">
                <p14:modId xmlns:p14="http://schemas.microsoft.com/office/powerpoint/2010/main" val="2857773670"/>
              </p:ext>
            </p:extLst>
          </p:nvPr>
        </p:nvGraphicFramePr>
        <p:xfrm>
          <a:off x="332658" y="107505"/>
          <a:ext cx="6192691" cy="4576143"/>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396240">
                <a:tc>
                  <a:txBody>
                    <a:bodyPr/>
                    <a:lstStyle/>
                    <a:p>
                      <a:pPr algn="ctr"/>
                      <a:r>
                        <a:rPr kumimoji="1" lang="ja-JP" altLang="en-US" sz="800" b="1" dirty="0">
                          <a:latin typeface="ＭＳ Ｐゴシック" pitchFamily="50" charset="-128"/>
                          <a:ea typeface="ＭＳ Ｐゴシック" pitchFamily="50" charset="-128"/>
                        </a:rPr>
                        <a:t>講師番号　</a:t>
                      </a:r>
                      <a:r>
                        <a:rPr kumimoji="1" lang="en-US" altLang="ja-JP" sz="2000" b="1" dirty="0">
                          <a:latin typeface="ＭＳ Ｐゴシック" pitchFamily="50" charset="-128"/>
                          <a:ea typeface="ＭＳ Ｐゴシック" pitchFamily="50" charset="-128"/>
                        </a:rPr>
                        <a:t>7</a:t>
                      </a:r>
                      <a:endParaRPr kumimoji="1" lang="ja-JP" altLang="en-US" sz="2000" b="1" dirty="0">
                        <a:latin typeface="ＭＳ Ｐゴシック" pitchFamily="50" charset="-128"/>
                        <a:ea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ＭＳ Ｐゴシック" pitchFamily="50" charset="-128"/>
                          <a:ea typeface="ＭＳ Ｐゴシック" pitchFamily="50" charset="-128"/>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ＭＳ Ｐゴシック" pitchFamily="50" charset="-128"/>
                          <a:ea typeface="ＭＳ Ｐゴシック" pitchFamily="50" charset="-128"/>
                        </a:rPr>
                        <a:t>講座タイトル</a:t>
                      </a:r>
                      <a:endParaRPr kumimoji="1" lang="en-US" altLang="ja-JP" sz="900" dirty="0">
                        <a:latin typeface="ＭＳ Ｐゴシック" pitchFamily="50" charset="-128"/>
                        <a:ea typeface="ＭＳ Ｐゴシック" pitchFamily="50" charset="-128"/>
                      </a:endParaRPr>
                    </a:p>
                    <a:p>
                      <a:pPr algn="ctr"/>
                      <a:r>
                        <a:rPr kumimoji="1" lang="ja-JP" altLang="en-US" sz="900" dirty="0">
                          <a:latin typeface="ＭＳ Ｐゴシック" pitchFamily="50" charset="-128"/>
                          <a:ea typeface="ＭＳ Ｐゴシック" pitchFamily="50" charset="-128"/>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ＭＳ Ｐゴシック" pitchFamily="50" charset="-128"/>
                          <a:ea typeface="ＭＳ Ｐゴシック" pitchFamily="50" charset="-128"/>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1500">
                <a:tc rowSpan="2" gridSpan="2">
                  <a:txBody>
                    <a:bodyPr/>
                    <a:lstStyle/>
                    <a:p>
                      <a:pPr algn="ctr"/>
                      <a:r>
                        <a:rPr kumimoji="1" lang="ja-JP" altLang="en-US" sz="1600" b="0" dirty="0">
                          <a:latin typeface="HGS創英角ﾎﾟｯﾌﾟ体" pitchFamily="50" charset="-128"/>
                          <a:ea typeface="HGS創英角ﾎﾟｯﾌﾟ体" pitchFamily="50" charset="-128"/>
                        </a:rPr>
                        <a:t>名張スタジオ村</a:t>
                      </a:r>
                      <a:endParaRPr kumimoji="1" lang="en-US" altLang="ja-JP" sz="1600" b="0" dirty="0">
                        <a:latin typeface="HGS創英角ﾎﾟｯﾌﾟ体" pitchFamily="50" charset="-128"/>
                        <a:ea typeface="HGS創英角ﾎﾟｯﾌﾟ体" pitchFamily="50" charset="-128"/>
                      </a:endParaRPr>
                    </a:p>
                    <a:p>
                      <a:pPr algn="ctr"/>
                      <a:r>
                        <a:rPr kumimoji="1" lang="ja-JP" altLang="en-US" sz="1600" b="0" dirty="0">
                          <a:latin typeface="HGS創英角ﾎﾟｯﾌﾟ体" pitchFamily="50" charset="-128"/>
                          <a:ea typeface="HGS創英角ﾎﾟｯﾌﾟ体" pitchFamily="50" charset="-128"/>
                        </a:rPr>
                        <a:t>代表</a:t>
                      </a:r>
                      <a:r>
                        <a:rPr kumimoji="1" lang="ja-JP" altLang="en-US" sz="1100" b="0" dirty="0">
                          <a:latin typeface="HGS創英角ﾎﾟｯﾌﾟ体" pitchFamily="50" charset="-128"/>
                          <a:ea typeface="HGS創英角ﾎﾟｯﾌﾟ体" pitchFamily="50" charset="-128"/>
                        </a:rPr>
                        <a:t>　</a:t>
                      </a:r>
                      <a:r>
                        <a:rPr kumimoji="1" lang="ja-JP" altLang="en-US" sz="1600" b="0" dirty="0">
                          <a:latin typeface="HGS創英角ﾎﾟｯﾌﾟ体" pitchFamily="50" charset="-128"/>
                          <a:ea typeface="HGS創英角ﾎﾟｯﾌﾟ体" pitchFamily="50" charset="-128"/>
                        </a:rPr>
                        <a:t>陶山　美佐</a:t>
                      </a:r>
                      <a:endParaRPr kumimoji="1" lang="en-US" altLang="ja-JP" sz="1600" b="0" dirty="0">
                        <a:latin typeface="HGS創英角ﾎﾟｯﾌﾟ体" pitchFamily="50" charset="-128"/>
                        <a:ea typeface="HGS創英角ﾎﾟｯﾌﾟ体" pitchFamily="50" charset="-128"/>
                      </a:endParaRPr>
                    </a:p>
                    <a:p>
                      <a:pPr algn="ctr"/>
                      <a:r>
                        <a:rPr kumimoji="1" lang="ja-JP" altLang="en-US" sz="800" b="0" dirty="0">
                          <a:latin typeface="HGS創英角ﾎﾟｯﾌﾟ体" pitchFamily="50" charset="-128"/>
                          <a:ea typeface="HGS創英角ﾎﾟｯﾌﾟ体" pitchFamily="50" charset="-128"/>
                        </a:rPr>
                        <a:t>　　　　　（すやま　みさ）</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2" hMerge="1">
                  <a:txBody>
                    <a:bodyPr/>
                    <a:lstStyle/>
                    <a:p>
                      <a:endParaRPr kumimoji="1" lang="ja-JP" altLang="en-US"/>
                    </a:p>
                  </a:txBody>
                  <a:tcPr/>
                </a:tc>
                <a:tc gridSpan="2">
                  <a:txBody>
                    <a:bodyPr/>
                    <a:lstStyle/>
                    <a:p>
                      <a:r>
                        <a:rPr kumimoji="1" lang="en-US" altLang="ja-JP" sz="900" dirty="0">
                          <a:latin typeface="ＭＳ Ｐゴシック" pitchFamily="50" charset="-128"/>
                          <a:ea typeface="ＭＳ Ｐゴシック" pitchFamily="50" charset="-128"/>
                        </a:rPr>
                        <a:t>No1</a:t>
                      </a:r>
                    </a:p>
                    <a:p>
                      <a:r>
                        <a:rPr kumimoji="1" lang="ja-JP" altLang="en-US" sz="1200" b="0" dirty="0">
                          <a:latin typeface="HGS創英角ﾎﾟｯﾌﾟ体" pitchFamily="50" charset="-128"/>
                          <a:ea typeface="HGS創英角ﾎﾟｯﾌﾟ体" pitchFamily="50" charset="-128"/>
                        </a:rPr>
                        <a:t>健康体操（介護予防）</a:t>
                      </a:r>
                      <a:endParaRPr kumimoji="1" lang="en-US" altLang="ja-JP" sz="1200" b="0" dirty="0">
                        <a:latin typeface="HGS創英角ﾎﾟｯﾌﾟ体" pitchFamily="50" charset="-128"/>
                        <a:ea typeface="HGS創英角ﾎﾟｯﾌﾟ体" pitchFamily="50" charset="-128"/>
                      </a:endParaRPr>
                    </a:p>
                    <a:p>
                      <a:pPr algn="r"/>
                      <a:r>
                        <a:rPr kumimoji="1" lang="en-US" altLang="ja-JP" sz="1100" dirty="0">
                          <a:latin typeface="ＭＳ Ｐゴシック" pitchFamily="50" charset="-128"/>
                          <a:ea typeface="ＭＳ Ｐゴシック" pitchFamily="50" charset="-128"/>
                        </a:rPr>
                        <a:t>60</a:t>
                      </a:r>
                      <a:r>
                        <a:rPr kumimoji="1" lang="ja-JP" altLang="en-US" sz="1100" dirty="0">
                          <a:latin typeface="ＭＳ Ｐゴシック" pitchFamily="50" charset="-128"/>
                          <a:ea typeface="ＭＳ Ｐゴシック" pitchFamily="50" charset="-128"/>
                        </a:rPr>
                        <a:t>分</a:t>
                      </a:r>
                      <a:endParaRPr kumimoji="1" lang="en-US" altLang="ja-JP" sz="1100" dirty="0">
                        <a:latin typeface="ＭＳ Ｐゴシック" pitchFamily="50" charset="-128"/>
                        <a:ea typeface="ＭＳ Ｐゴシック"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日常生活の中でできる運動、タオル体操、歌謡曲に合わせた体操、バランス</a:t>
                      </a:r>
                      <a:r>
                        <a:rPr kumimoji="1" lang="en-US" altLang="ja-JP" sz="900" dirty="0">
                          <a:latin typeface="ＭＳ Ｐゴシック" pitchFamily="50" charset="-128"/>
                          <a:ea typeface="ＭＳ Ｐゴシック" pitchFamily="50" charset="-128"/>
                        </a:rPr>
                        <a:t>S</a:t>
                      </a:r>
                      <a:r>
                        <a:rPr kumimoji="1" lang="ja-JP" altLang="en-US" sz="900" dirty="0">
                          <a:latin typeface="ＭＳ Ｐゴシック" pitchFamily="50" charset="-128"/>
                          <a:ea typeface="ＭＳ Ｐゴシック" pitchFamily="50" charset="-128"/>
                        </a:rPr>
                        <a:t>ボールを使った筋力アップなど</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472419">
                <a:tc gridSpan="2"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vMerge="1">
                  <a:txBody>
                    <a:bodyPr/>
                    <a:lstStyle/>
                    <a:p>
                      <a:endParaRPr kumimoji="1" lang="ja-JP" altLang="en-US"/>
                    </a:p>
                  </a:txBody>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rPr>
                        <a:t>エアロビクス</a:t>
                      </a:r>
                      <a:endParaRPr kumimoji="1" lang="en-US" altLang="ja-JP" sz="12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60</a:t>
                      </a:r>
                      <a:r>
                        <a:rPr kumimoji="1" lang="ja-JP" altLang="en-US"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a:t>
                      </a:r>
                      <a:endParaRPr kumimoji="1" lang="en-US" altLang="ja-JP"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hMerge="1">
                  <a:txBody>
                    <a:bodyPr/>
                    <a:lstStyle/>
                    <a:p>
                      <a:endParaRPr kumimoji="1" lang="ja-JP" altLang="en-US"/>
                    </a:p>
                  </a:txBody>
                  <a:tcPr/>
                </a:tc>
                <a:tc rowSpan="2">
                  <a:txBody>
                    <a:bodyPr/>
                    <a:lstStyle/>
                    <a:p>
                      <a:r>
                        <a:rPr kumimoji="1" lang="ja-JP" altLang="en-US" sz="900" dirty="0">
                          <a:latin typeface="ＭＳ Ｐゴシック" pitchFamily="50" charset="-128"/>
                          <a:ea typeface="ＭＳ Ｐゴシック" pitchFamily="50" charset="-128"/>
                        </a:rPr>
                        <a:t>酸素をしっかり取り入れ、初めての方も楽しく動いていただける曲に合わせたエクササイズ。（ボクシングスリム、ダンスエアロなど）</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67661">
                <a:tc rowSpan="3"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介護予防体操、脳トレーニング、エアロビクス、ダンス、ヨガ、格闘系など子どもから高齢者の方まで楽しんでいただけ健康を向上していただけるレッスンを行います。</a:t>
                      </a:r>
                      <a:endPar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ＭＳ Ｐゴシック" pitchFamily="50" charset="-128"/>
                          <a:ea typeface="ＭＳ Ｐゴシック" pitchFamily="50" charset="-128"/>
                        </a:rPr>
                        <a:t>他にも、ノルディックウォーキングやトランポリズムのレッスンもできます。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rowSpan="3"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472791">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ＭＳ Ｐゴシック" pitchFamily="50" charset="-128"/>
                          <a:ea typeface="+mn-ea"/>
                          <a:cs typeface="+mn-cs"/>
                        </a:rPr>
                        <a:t>No3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rPr>
                        <a:t>ダイエットレッスン</a:t>
                      </a:r>
                      <a:endParaRPr kumimoji="1" lang="en-US" altLang="ja-JP" sz="1100" b="0" i="0" u="none" strike="noStrike" kern="1200" cap="none" spc="0" normalizeH="0" baseline="0" noProof="0" dirty="0">
                        <a:ln>
                          <a:noFill/>
                        </a:ln>
                        <a:solidFill>
                          <a:prstClr val="black"/>
                        </a:solidFill>
                        <a:effectLst/>
                        <a:uLnTx/>
                        <a:uFillTx/>
                        <a:latin typeface="HGS創英角ﾎﾟｯﾌﾟ体" pitchFamily="50" charset="-128"/>
                        <a:ea typeface="HGS創英角ﾎﾟｯﾌﾟ体"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ＭＳ Ｐゴシック" pitchFamily="50" charset="-128"/>
                          <a:ea typeface="+mn-ea"/>
                          <a:cs typeface="+mn-cs"/>
                        </a:rPr>
                        <a:t>60</a:t>
                      </a:r>
                      <a:r>
                        <a:rPr kumimoji="1" lang="ja-JP" altLang="en-US" sz="1050" b="0" i="0" u="none" strike="noStrike" kern="1200" cap="none" spc="0" normalizeH="0" baseline="0" noProof="0" dirty="0">
                          <a:ln>
                            <a:noFill/>
                          </a:ln>
                          <a:solidFill>
                            <a:prstClr val="black"/>
                          </a:solidFill>
                          <a:effectLst/>
                          <a:uLnTx/>
                          <a:uFillTx/>
                          <a:latin typeface="ＭＳ Ｐゴシック" pitchFamily="50" charset="-128"/>
                          <a:ea typeface="+mn-ea"/>
                          <a:cs typeface="+mn-cs"/>
                        </a:rPr>
                        <a:t>分</a:t>
                      </a:r>
                      <a:endParaRPr kumimoji="1" lang="en-US" altLang="ja-JP" sz="1050" b="0" i="0" u="none" strike="noStrike" kern="1200" cap="none" spc="0" normalizeH="0" baseline="0" noProof="0" dirty="0">
                        <a:ln>
                          <a:noFill/>
                        </a:ln>
                        <a:solidFill>
                          <a:prstClr val="black"/>
                        </a:solidFill>
                        <a:effectLst/>
                        <a:uLnTx/>
                        <a:uFillTx/>
                        <a:latin typeface="ＭＳ Ｐゴシック" pitchFamily="50" charset="-128"/>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tc h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ＭＳ Ｐゴシック" pitchFamily="50" charset="-128"/>
                          <a:ea typeface="+mn-ea"/>
                        </a:rPr>
                        <a:t>曲に合わせて動いたり、体のくせを改善し筋力アップを合わせたレッスン。</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2037966141"/>
                  </a:ext>
                </a:extLst>
              </a:tr>
              <a:tr h="412203">
                <a:tc gridSpan="2" vMerge="1">
                  <a:txBody>
                    <a:bodyPr/>
                    <a:lstStyle/>
                    <a:p>
                      <a:endParaRPr kumimoji="1" lang="ja-JP" altLang="en-US"/>
                    </a:p>
                  </a:txBody>
                  <a:tcPr/>
                </a:tc>
                <a:tc hMerge="1" v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No4</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創英角ﾎﾟｯﾌﾟ体" panose="040B0A09000000000000" pitchFamily="49" charset="-128"/>
                          <a:ea typeface="HG創英角ﾎﾟｯﾌﾟ体" panose="040B0A09000000000000" pitchFamily="49" charset="-128"/>
                          <a:cs typeface="+mn-cs"/>
                        </a:rPr>
                        <a:t>Ｋ</a:t>
                      </a:r>
                      <a:r>
                        <a:rPr kumimoji="1" lang="en-US" altLang="ja-JP" sz="1100" b="0" i="0" u="none" strike="noStrike" kern="1200" cap="none" spc="0" normalizeH="0" baseline="0" noProof="0" dirty="0">
                          <a:ln>
                            <a:noFill/>
                          </a:ln>
                          <a:solidFill>
                            <a:prstClr val="black"/>
                          </a:solidFill>
                          <a:effectLst/>
                          <a:uLnTx/>
                          <a:uFillTx/>
                          <a:latin typeface="HG創英角ﾎﾟｯﾌﾟ体" panose="040B0A09000000000000" pitchFamily="49" charset="-128"/>
                          <a:ea typeface="HG創英角ﾎﾟｯﾌﾟ体" panose="040B0A09000000000000" pitchFamily="49" charset="-128"/>
                          <a:cs typeface="+mn-cs"/>
                        </a:rPr>
                        <a:t>-</a:t>
                      </a:r>
                      <a:r>
                        <a:rPr kumimoji="1" lang="ja-JP" altLang="en-US" sz="1100" b="0" i="0" u="none" strike="noStrike" kern="1200" cap="none" spc="0" normalizeH="0" baseline="0" noProof="0" dirty="0">
                          <a:ln>
                            <a:noFill/>
                          </a:ln>
                          <a:solidFill>
                            <a:prstClr val="black"/>
                          </a:solidFill>
                          <a:effectLst/>
                          <a:uLnTx/>
                          <a:uFillTx/>
                          <a:latin typeface="HG創英角ﾎﾟｯﾌﾟ体" panose="040B0A09000000000000" pitchFamily="49" charset="-128"/>
                          <a:ea typeface="HG創英角ﾎﾟｯﾌﾟ体" panose="040B0A09000000000000" pitchFamily="49" charset="-128"/>
                          <a:cs typeface="+mn-cs"/>
                        </a:rPr>
                        <a:t>ＰＯＰ（韓国）ダンス</a:t>
                      </a:r>
                      <a:endParaRPr kumimoji="1" lang="en-US" altLang="ja-JP" sz="1100" b="0" i="0" u="none" strike="noStrike" kern="1200" cap="none" spc="0" normalizeH="0" baseline="0" noProof="0" dirty="0">
                        <a:ln>
                          <a:noFill/>
                        </a:ln>
                        <a:solidFill>
                          <a:prstClr val="black"/>
                        </a:solidFill>
                        <a:effectLst/>
                        <a:uLnTx/>
                        <a:uFillTx/>
                        <a:latin typeface="HG創英角ﾎﾟｯﾌﾟ体" panose="040B0A09000000000000" pitchFamily="49" charset="-128"/>
                        <a:ea typeface="HG創英角ﾎﾟｯﾌﾟ体" panose="040B0A09000000000000"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60</a:t>
                      </a:r>
                      <a:r>
                        <a:rPr kumimoji="1" lang="ja-JP" altLang="en-US"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分</a:t>
                      </a:r>
                      <a:endParaRPr kumimoji="1" lang="en-US" altLang="ja-JP" sz="11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kumimoji="1" lang="ja-JP" altLang="en-US"/>
                    </a:p>
                  </a:txBody>
                  <a:tcPr/>
                </a:tc>
                <a:tc>
                  <a:txBody>
                    <a:bodyPr/>
                    <a:lstStyle/>
                    <a:p>
                      <a:r>
                        <a:rPr kumimoji="1" lang="ja-JP" altLang="en-US" sz="900" dirty="0">
                          <a:latin typeface="ＭＳ Ｐゴシック" pitchFamily="50" charset="-128"/>
                          <a:ea typeface="ＭＳ Ｐゴシック" pitchFamily="50" charset="-128"/>
                        </a:rPr>
                        <a:t>初めての方でも大丈夫。リズムに合わせて体を動かします。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4"/>
                  </a:ext>
                </a:extLst>
              </a:tr>
              <a:tr h="303641">
                <a:tc rowSpan="5" gridSpan="2">
                  <a:txBody>
                    <a:bodyPr/>
                    <a:lstStyle/>
                    <a:p>
                      <a:r>
                        <a:rPr kumimoji="1" lang="en-US" altLang="ja-JP" sz="900" dirty="0">
                          <a:latin typeface="ＭＳ Ｐゴシック" pitchFamily="50" charset="-128"/>
                          <a:ea typeface="ＭＳ Ｐゴシック" pitchFamily="50" charset="-128"/>
                        </a:rPr>
                        <a:t>※</a:t>
                      </a:r>
                      <a:r>
                        <a:rPr kumimoji="1" lang="ja-JP" altLang="en-US" sz="900" dirty="0">
                          <a:latin typeface="ＭＳ Ｐゴシック" pitchFamily="50" charset="-128"/>
                          <a:ea typeface="ＭＳ Ｐゴシック" pitchFamily="50" charset="-128"/>
                        </a:rPr>
                        <a:t>トランポリズムはトランポリンを使ったエクサ</a:t>
                      </a:r>
                      <a:endParaRPr kumimoji="1" lang="en-US" altLang="ja-JP" sz="900" dirty="0">
                        <a:latin typeface="ＭＳ Ｐゴシック" pitchFamily="50" charset="-128"/>
                        <a:ea typeface="ＭＳ Ｐゴシック" pitchFamily="50" charset="-128"/>
                      </a:endParaRPr>
                    </a:p>
                    <a:p>
                      <a:r>
                        <a:rPr kumimoji="1" lang="ja-JP" altLang="en-US" sz="900" dirty="0">
                          <a:latin typeface="ＭＳ Ｐゴシック" pitchFamily="50" charset="-128"/>
                          <a:ea typeface="ＭＳ Ｐゴシック" pitchFamily="50" charset="-128"/>
                        </a:rPr>
                        <a:t>　 サイズです。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ＭＳ Ｐゴシック" pitchFamily="50" charset="-128"/>
                          <a:ea typeface="ＭＳ Ｐゴシック" pitchFamily="50" charset="-128"/>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303641">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要相談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303641">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平日（午前・午後・夜間）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r h="548640">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回</a:t>
                      </a:r>
                      <a:r>
                        <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教材費：なし（必要なものは講師が用意）</a:t>
                      </a:r>
                      <a:endParaRPr kumimoji="1" lang="en-US" altLang="ja-JP"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交通費：なし</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8"/>
                  </a:ext>
                </a:extLst>
              </a:tr>
              <a:tr h="396240">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ＭＳ Ｐゴシック" pitchFamily="50" charset="-128"/>
                          <a:ea typeface="ＭＳ Ｐゴシック" pitchFamily="50" charset="-128"/>
                        </a:rPr>
                        <a:t>●</a:t>
                      </a:r>
                      <a:r>
                        <a:rPr kumimoji="1" lang="ja-JP" altLang="en-US" sz="800" b="1" dirty="0">
                          <a:latin typeface="ＭＳ Ｐゴシック" pitchFamily="50" charset="-128"/>
                          <a:ea typeface="ＭＳ Ｐゴシック" pitchFamily="50" charset="-128"/>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シューズ、水分補給の飲み物、タオル</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9"/>
                  </a:ext>
                </a:extLst>
              </a:tr>
            </a:tbl>
          </a:graphicData>
        </a:graphic>
      </p:graphicFrame>
      <p:graphicFrame>
        <p:nvGraphicFramePr>
          <p:cNvPr id="4" name="図プレースホルダー 5"/>
          <p:cNvGraphicFramePr>
            <a:graphicFrameLocks/>
          </p:cNvGraphicFramePr>
          <p:nvPr>
            <p:extLst>
              <p:ext uri="{D42A27DB-BD31-4B8C-83A1-F6EECF244321}">
                <p14:modId xmlns:p14="http://schemas.microsoft.com/office/powerpoint/2010/main" val="2595205440"/>
              </p:ext>
            </p:extLst>
          </p:nvPr>
        </p:nvGraphicFramePr>
        <p:xfrm>
          <a:off x="332657" y="4715498"/>
          <a:ext cx="6192691" cy="4103499"/>
        </p:xfrm>
        <a:graphic>
          <a:graphicData uri="http://schemas.openxmlformats.org/drawingml/2006/table">
            <a:tbl>
              <a:tblPr firstRow="1" bandRow="1">
                <a:tableStyleId>{5C22544A-7EE6-4342-B048-85BDC9FD1C3A}</a:tableStyleId>
              </a:tblPr>
              <a:tblGrid>
                <a:gridCol w="1188134">
                  <a:extLst>
                    <a:ext uri="{9D8B030D-6E8A-4147-A177-3AD203B41FA5}">
                      <a16:colId xmlns:a16="http://schemas.microsoft.com/office/drawing/2014/main" val="20000"/>
                    </a:ext>
                  </a:extLst>
                </a:gridCol>
                <a:gridCol w="1188134">
                  <a:extLst>
                    <a:ext uri="{9D8B030D-6E8A-4147-A177-3AD203B41FA5}">
                      <a16:colId xmlns:a16="http://schemas.microsoft.com/office/drawing/2014/main" val="20001"/>
                    </a:ext>
                  </a:extLst>
                </a:gridCol>
                <a:gridCol w="1368148">
                  <a:extLst>
                    <a:ext uri="{9D8B030D-6E8A-4147-A177-3AD203B41FA5}">
                      <a16:colId xmlns:a16="http://schemas.microsoft.com/office/drawing/2014/main" val="20002"/>
                    </a:ext>
                  </a:extLst>
                </a:gridCol>
                <a:gridCol w="504060">
                  <a:extLst>
                    <a:ext uri="{9D8B030D-6E8A-4147-A177-3AD203B41FA5}">
                      <a16:colId xmlns:a16="http://schemas.microsoft.com/office/drawing/2014/main" val="20003"/>
                    </a:ext>
                  </a:extLst>
                </a:gridCol>
                <a:gridCol w="1944215">
                  <a:extLst>
                    <a:ext uri="{9D8B030D-6E8A-4147-A177-3AD203B41FA5}">
                      <a16:colId xmlns:a16="http://schemas.microsoft.com/office/drawing/2014/main" val="20004"/>
                    </a:ext>
                  </a:extLst>
                </a:gridCol>
              </a:tblGrid>
              <a:tr h="414843">
                <a:tc>
                  <a:txBody>
                    <a:bodyPr/>
                    <a:lstStyle/>
                    <a:p>
                      <a:pPr algn="ctr"/>
                      <a:r>
                        <a:rPr kumimoji="1" lang="ja-JP" altLang="en-US" sz="800" b="1" i="0" u="none" strike="noStrike" kern="1200" cap="none" spc="0" normalizeH="0" baseline="0" noProof="0" dirty="0">
                          <a:ln>
                            <a:noFill/>
                          </a:ln>
                          <a:solidFill>
                            <a:prstClr val="white"/>
                          </a:solidFill>
                          <a:effectLst/>
                          <a:uLnTx/>
                          <a:uFillTx/>
                          <a:latin typeface="+mj-ea"/>
                          <a:ea typeface="+mj-ea"/>
                          <a:cs typeface="+mn-cs"/>
                        </a:rPr>
                        <a:t>講師番号　</a:t>
                      </a:r>
                      <a:r>
                        <a:rPr kumimoji="1" lang="en-US" altLang="ja-JP" sz="2000" b="1" i="0" u="none" strike="noStrike" kern="1200" cap="none" spc="0" normalizeH="0" baseline="0" noProof="0" dirty="0">
                          <a:ln>
                            <a:noFill/>
                          </a:ln>
                          <a:solidFill>
                            <a:schemeClr val="lt1"/>
                          </a:solidFill>
                          <a:effectLst/>
                          <a:uLnTx/>
                          <a:uFillTx/>
                          <a:latin typeface="+mj-ea"/>
                          <a:ea typeface="+mj-ea"/>
                          <a:cs typeface="+mn-cs"/>
                        </a:rPr>
                        <a:t>8</a:t>
                      </a:r>
                      <a:endParaRPr kumimoji="1" lang="ja-JP" altLang="en-US" sz="2000" b="1" dirty="0">
                        <a:latin typeface="+mj-ea"/>
                        <a:ea typeface="+mj-ea"/>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j-ea"/>
                          <a:ea typeface="+mj-ea"/>
                          <a:cs typeface="+mn-cs"/>
                        </a:rPr>
                        <a:t>カテゴリー</a:t>
                      </a:r>
                      <a:endParaRPr kumimoji="1" lang="en-US" altLang="ja-JP" sz="800" b="1" i="0" u="none" strike="noStrike" kern="1200" cap="none" spc="0" normalizeH="0" baseline="0" noProof="0" dirty="0">
                        <a:ln>
                          <a:noFill/>
                        </a:ln>
                        <a:solidFill>
                          <a:prstClr val="white"/>
                        </a:solidFill>
                        <a:effectLst/>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j-ea"/>
                          <a:ea typeface="+mj-ea"/>
                          <a:cs typeface="+mn-cs"/>
                        </a:rPr>
                        <a:t>健康づくり</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gridSpan="2">
                  <a:txBody>
                    <a:bodyPr/>
                    <a:lstStyle/>
                    <a:p>
                      <a:pPr algn="ctr"/>
                      <a:r>
                        <a:rPr kumimoji="1" lang="ja-JP" altLang="en-US" sz="900" dirty="0">
                          <a:latin typeface="+mj-ea"/>
                          <a:ea typeface="+mj-ea"/>
                        </a:rPr>
                        <a:t>講座タイトル</a:t>
                      </a:r>
                      <a:endParaRPr kumimoji="1" lang="en-US" altLang="ja-JP" sz="900" dirty="0">
                        <a:latin typeface="+mj-ea"/>
                        <a:ea typeface="+mj-ea"/>
                      </a:endParaRPr>
                    </a:p>
                    <a:p>
                      <a:pPr algn="ctr"/>
                      <a:r>
                        <a:rPr kumimoji="1" lang="ja-JP" altLang="en-US" sz="900" dirty="0">
                          <a:latin typeface="+mj-ea"/>
                          <a:ea typeface="+mj-ea"/>
                        </a:rPr>
                        <a:t>所要時間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algn="ctr"/>
                      <a:r>
                        <a:rPr kumimoji="1" lang="ja-JP" altLang="en-US" sz="1000" dirty="0">
                          <a:latin typeface="+mj-ea"/>
                          <a:ea typeface="+mj-ea"/>
                        </a:rPr>
                        <a:t>内容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35035">
                <a:tc gridSpan="2">
                  <a:txBody>
                    <a:bodyPr/>
                    <a:lstStyle/>
                    <a:p>
                      <a:pPr algn="ctr"/>
                      <a:r>
                        <a:rPr kumimoji="1" lang="ja-JP" altLang="en-US" sz="1600" b="0" dirty="0">
                          <a:latin typeface="HGS創英角ﾎﾟｯﾌﾟ体" pitchFamily="50" charset="-128"/>
                          <a:ea typeface="HGS創英角ﾎﾟｯﾌﾟ体" pitchFamily="50" charset="-128"/>
                        </a:rPr>
                        <a:t>稲垣 智子</a:t>
                      </a:r>
                      <a:r>
                        <a:rPr kumimoji="1" lang="ja-JP" altLang="en-US" sz="900" b="0" dirty="0">
                          <a:latin typeface="HGS創英角ﾎﾟｯﾌﾟ体" pitchFamily="50" charset="-128"/>
                          <a:ea typeface="HGS創英角ﾎﾟｯﾌﾟ体" pitchFamily="50" charset="-128"/>
                        </a:rPr>
                        <a:t>（いながき　ともこ）</a:t>
                      </a:r>
                      <a:endParaRPr kumimoji="1" lang="ja-JP" altLang="en-US" sz="1600" b="0" dirty="0">
                        <a:latin typeface="HGS創英角ﾎﾟｯﾌﾟ体" pitchFamily="50" charset="-128"/>
                        <a:ea typeface="HGS創英角ﾎﾟｯﾌﾟ体" pitchFamily="50"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r>
                        <a:rPr kumimoji="1" lang="en-US" altLang="ja-JP" sz="900" dirty="0">
                          <a:latin typeface="+mj-ea"/>
                          <a:ea typeface="+mj-ea"/>
                        </a:rPr>
                        <a:t>No1</a:t>
                      </a:r>
                    </a:p>
                    <a:p>
                      <a:r>
                        <a:rPr kumimoji="1" lang="ja-JP" altLang="en-US" sz="1100" dirty="0">
                          <a:latin typeface="HG創英角ﾎﾟｯﾌﾟ体" pitchFamily="49" charset="-128"/>
                          <a:ea typeface="HG創英角ﾎﾟｯﾌﾟ体" pitchFamily="49" charset="-128"/>
                        </a:rPr>
                        <a:t>はじめての</a:t>
                      </a:r>
                      <a:r>
                        <a:rPr kumimoji="1" lang="en-US" altLang="ja-JP" sz="1100" dirty="0">
                          <a:latin typeface="HG創英角ﾎﾟｯﾌﾟ体" pitchFamily="49" charset="-128"/>
                          <a:ea typeface="HG創英角ﾎﾟｯﾌﾟ体" pitchFamily="49" charset="-128"/>
                        </a:rPr>
                        <a:t>HIP HOP</a:t>
                      </a:r>
                      <a:r>
                        <a:rPr kumimoji="1" lang="ja-JP" altLang="en-US" sz="1100" dirty="0">
                          <a:latin typeface="HG創英角ﾎﾟｯﾌﾟ体" pitchFamily="49" charset="-128"/>
                          <a:ea typeface="HG創英角ﾎﾟｯﾌﾟ体" pitchFamily="49" charset="-128"/>
                        </a:rPr>
                        <a:t>ダンス</a:t>
                      </a:r>
                      <a:endParaRPr kumimoji="1" lang="en-US" altLang="ja-JP" sz="1100" dirty="0">
                        <a:latin typeface="HG創英角ﾎﾟｯﾌﾟ体" pitchFamily="49" charset="-128"/>
                        <a:ea typeface="HG創英角ﾎﾟｯﾌﾟ体" pitchFamily="49" charset="-128"/>
                      </a:endParaRPr>
                    </a:p>
                    <a:p>
                      <a:pPr algn="r"/>
                      <a:r>
                        <a:rPr kumimoji="1" lang="en-US" altLang="ja-JP" sz="1100" dirty="0">
                          <a:latin typeface="+mn-ea"/>
                          <a:ea typeface="+mn-ea"/>
                        </a:rPr>
                        <a:t>60</a:t>
                      </a:r>
                      <a:r>
                        <a:rPr kumimoji="1" lang="ja-JP" altLang="en-US" sz="1100" dirty="0">
                          <a:latin typeface="+mn-ea"/>
                          <a:ea typeface="+mn-ea"/>
                        </a:rPr>
                        <a:t>分</a:t>
                      </a:r>
                      <a:endParaRPr kumimoji="1" lang="en-US" altLang="ja-JP" sz="1100" dirty="0">
                        <a:latin typeface="+mn-ea"/>
                        <a:ea typeface="+mn-ea"/>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hMerge="1">
                  <a:txBody>
                    <a:bodyPr/>
                    <a:lstStyle/>
                    <a:p>
                      <a:endParaRPr kumimoji="1" lang="ja-JP" altLang="en-US"/>
                    </a:p>
                  </a:txBody>
                  <a:tcPr/>
                </a:tc>
                <a:tc>
                  <a:txBody>
                    <a:bodyPr/>
                    <a:lstStyle/>
                    <a:p>
                      <a:r>
                        <a:rPr kumimoji="1" lang="ja-JP" altLang="en-US" sz="900" dirty="0">
                          <a:latin typeface="+mj-ea"/>
                          <a:ea typeface="+mj-ea"/>
                        </a:rPr>
                        <a:t>ダンスに必要な体の動かし方や簡単なステップで踊ります。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1"/>
                  </a:ext>
                </a:extLst>
              </a:tr>
              <a:tr h="93362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講師</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初代</a:t>
                      </a:r>
                      <a:r>
                        <a:rPr kumimoji="1" lang="en-US" altLang="ja-JP" sz="900" b="0" i="0" u="none" strike="noStrike" kern="1200" cap="none" spc="0" normalizeH="0" baseline="0" noProof="0" dirty="0">
                          <a:ln>
                            <a:noFill/>
                          </a:ln>
                          <a:solidFill>
                            <a:prstClr val="black"/>
                          </a:solidFill>
                          <a:effectLst/>
                          <a:uLnTx/>
                          <a:uFillTx/>
                          <a:latin typeface="ＭＳ Ｐゴシック"/>
                          <a:ea typeface="+mn-ea"/>
                          <a:cs typeface="+mn-cs"/>
                        </a:rPr>
                        <a:t>J Soul Brothers</a:t>
                      </a:r>
                      <a:r>
                        <a:rPr kumimoji="1" lang="ja-JP" altLang="en-US" sz="900" b="0" i="0" u="none" strike="noStrike" kern="1200" cap="none" spc="0" normalizeH="0" baseline="0" noProof="0" dirty="0">
                          <a:ln>
                            <a:noFill/>
                          </a:ln>
                          <a:solidFill>
                            <a:prstClr val="black"/>
                          </a:solidFill>
                          <a:effectLst/>
                          <a:uLnTx/>
                          <a:uFillTx/>
                          <a:latin typeface="ＭＳ Ｐゴシック"/>
                          <a:ea typeface="+mn-ea"/>
                          <a:cs typeface="+mn-cs"/>
                        </a:rPr>
                        <a:t>デビューライブオープニングアクト出演やダイエットコカコーラダンスコンテスト優勝の経歴を持ち、幼児から高齢者まで幅広くダンスの指導をしています。とにかく楽しくカラダを動かしましょう。</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kumimoji="1" lang="ja-JP" alt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j-ea"/>
                          <a:ea typeface="+mj-ea"/>
                        </a:rPr>
                        <a:t>No2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HG創英角ﾎﾟｯﾌﾟ体" pitchFamily="49" charset="-128"/>
                          <a:ea typeface="HG創英角ﾎﾟｯﾌﾟ体" pitchFamily="49" charset="-128"/>
                        </a:rPr>
                        <a:t>ダンスエクササイズ</a:t>
                      </a:r>
                      <a:endParaRPr kumimoji="1" lang="en-US" altLang="ja-JP" sz="1200" dirty="0">
                        <a:latin typeface="HG創英角ﾎﾟｯﾌﾟ体" pitchFamily="49" charset="-128"/>
                        <a:ea typeface="HG創英角ﾎﾟｯﾌﾟ体" pitchFamily="49"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60</a:t>
                      </a:r>
                      <a:r>
                        <a:rPr kumimoji="1" lang="ja-JP" altLang="en-US" sz="1100" dirty="0">
                          <a:latin typeface="+mn-ea"/>
                          <a:ea typeface="+mn-ea"/>
                        </a:rPr>
                        <a:t>分</a:t>
                      </a:r>
                      <a:endParaRPr kumimoji="1" lang="en-US" altLang="ja-JP" sz="1100" dirty="0">
                        <a:latin typeface="+mn-ea"/>
                        <a:ea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kumimoji="1" lang="ja-JP" altLang="en-US"/>
                    </a:p>
                  </a:txBody>
                  <a:tcPr/>
                </a:tc>
                <a:tc>
                  <a:txBody>
                    <a:bodyPr/>
                    <a:lstStyle/>
                    <a:p>
                      <a:r>
                        <a:rPr kumimoji="1" lang="ja-JP" altLang="en-US" sz="900" dirty="0">
                          <a:latin typeface="+mj-ea"/>
                          <a:ea typeface="+mj-ea"/>
                        </a:rPr>
                        <a:t>ダンス要素を取り入れ、脂肪燃焼効果があるエクササイズです。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18414">
                <a:tc rowSpan="5" gridSpan="2">
                  <a:txBody>
                    <a:bodyPr/>
                    <a:lstStyle/>
                    <a:p>
                      <a:pPr algn="ctr"/>
                      <a:endParaRPr kumimoji="1" lang="ja-JP" altLang="en-US" sz="1800" dirty="0">
                        <a:latin typeface="+mj-ea"/>
                        <a:ea typeface="+mj-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p>
                      <a:r>
                        <a:rPr lang="ja-JP" altLang="en-US" sz="1000" b="1" dirty="0">
                          <a:latin typeface="+mn-ea"/>
                          <a:ea typeface="+mn-ea"/>
                        </a:rPr>
                        <a:t>●対象者</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どなたでも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3"/>
                  </a:ext>
                </a:extLst>
              </a:tr>
              <a:tr h="318414">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●受け入れ可能人数</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制限なし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4"/>
                  </a:ext>
                </a:extLst>
              </a:tr>
              <a:tr h="318414">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●開催可能日時</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平日（午前・午後）</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5"/>
                  </a:ext>
                </a:extLst>
              </a:tr>
              <a:tr h="560177">
                <a:tc gridSpan="2" vMerge="1">
                  <a:txBody>
                    <a:bodyPr/>
                    <a:lstStyle/>
                    <a:p>
                      <a:endParaRPr kumimoji="1" lang="ja-JP" altLang="en-US"/>
                    </a:p>
                  </a:txBody>
                  <a:tcPr/>
                </a:tc>
                <a:tc hMerge="1" vMerge="1">
                  <a:txBody>
                    <a:bodyPr/>
                    <a:lstStyle/>
                    <a:p>
                      <a:endParaRPr kumimoji="1" lang="ja-JP" altLang="en-US"/>
                    </a:p>
                  </a:txBody>
                  <a:tcPr/>
                </a:tc>
                <a:tc>
                  <a:txBody>
                    <a:bodyPr/>
                    <a:lstStyle/>
                    <a:p>
                      <a:r>
                        <a:rPr kumimoji="1" lang="ja-JP" altLang="en-US" sz="1000" b="1" dirty="0">
                          <a:latin typeface="+mn-ea"/>
                          <a:ea typeface="+mn-ea"/>
                        </a:rPr>
                        <a:t>●経費</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謝   礼：１回　</a:t>
                      </a:r>
                      <a:r>
                        <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5,000</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円</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教材費</a:t>
                      </a: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en-US" altLang="zh-TW"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交通費：</a:t>
                      </a:r>
                      <a:r>
                        <a:rPr kumimoji="1" lang="ja-JP"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なし</a:t>
                      </a:r>
                      <a:endParaRPr kumimoji="1" lang="zh-TW" altLang="en-US" sz="1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6"/>
                  </a:ext>
                </a:extLst>
              </a:tr>
              <a:tr h="404573">
                <a:tc gridSpan="2" vMerge="1">
                  <a:txBody>
                    <a:bodyPr/>
                    <a:lstStyle/>
                    <a:p>
                      <a:endParaRPr kumimoji="1" lang="ja-JP" altLang="en-US" sz="900" dirty="0"/>
                    </a:p>
                  </a:txBody>
                  <a:tcPr/>
                </a:tc>
                <a:tc hMerge="1" vMerge="1">
                  <a:txBody>
                    <a:bodyPr/>
                    <a:lstStyle/>
                    <a:p>
                      <a:endParaRPr kumimoji="1" lang="ja-JP" altLang="en-US"/>
                    </a:p>
                  </a:txBody>
                  <a:tcPr/>
                </a:tc>
                <a:tc>
                  <a:txBody>
                    <a:bodyPr/>
                    <a:lstStyle/>
                    <a:p>
                      <a:r>
                        <a:rPr kumimoji="1" lang="ja-JP" altLang="en-US" sz="1000" b="1" dirty="0">
                          <a:latin typeface="+mn-ea"/>
                          <a:ea typeface="+mn-ea"/>
                        </a:rPr>
                        <a:t>●</a:t>
                      </a:r>
                      <a:r>
                        <a:rPr kumimoji="1" lang="ja-JP" altLang="en-US" sz="800" b="1" dirty="0">
                          <a:latin typeface="+mn-ea"/>
                          <a:ea typeface="+mn-ea"/>
                        </a:rPr>
                        <a:t>申込者が準備するもの</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kumimoji="1" lang="ja-JP" altLang="en-US" sz="1000" dirty="0">
                          <a:latin typeface="ＭＳ Ｐゴシック" pitchFamily="50" charset="-128"/>
                          <a:ea typeface="ＭＳ Ｐゴシック" pitchFamily="50" charset="-128"/>
                        </a:rPr>
                        <a:t>シューズ、水分補給の飲み物、タオル</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kumimoji="1" lang="ja-JP" altLang="en-US" sz="900" dirty="0"/>
                    </a:p>
                  </a:txBody>
                  <a:tcPr/>
                </a:tc>
                <a:extLst>
                  <a:ext uri="{0D108BD9-81ED-4DB2-BD59-A6C34878D82A}">
                    <a16:rowId xmlns:a16="http://schemas.microsoft.com/office/drawing/2014/main" val="10007"/>
                  </a:ext>
                </a:extLst>
              </a:tr>
            </a:tbl>
          </a:graphicData>
        </a:graphic>
      </p:graphicFrame>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160" y="6975526"/>
            <a:ext cx="1808559" cy="1916131"/>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529" y="3173717"/>
            <a:ext cx="2383822" cy="1340899"/>
          </a:xfrm>
          <a:prstGeom prst="rect">
            <a:avLst/>
          </a:prstGeom>
        </p:spPr>
      </p:pic>
    </p:spTree>
    <p:extLst>
      <p:ext uri="{BB962C8B-B14F-4D97-AF65-F5344CB8AC3E}">
        <p14:creationId xmlns:p14="http://schemas.microsoft.com/office/powerpoint/2010/main" val="384365442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3857</TotalTime>
  <Words>8802</Words>
  <Application>Microsoft Office PowerPoint</Application>
  <PresentationFormat>画面に合わせる (4:3)</PresentationFormat>
  <Paragraphs>1427</Paragraphs>
  <Slides>21</Slides>
  <Notes>13</Notes>
  <HiddenSlides>0</HiddenSlides>
  <MMClips>0</MMClips>
  <ScaleCrop>false</ScaleCrop>
  <HeadingPairs>
    <vt:vector size="8" baseType="variant">
      <vt:variant>
        <vt:lpstr>使用されているフォント</vt:lpstr>
      </vt:variant>
      <vt:variant>
        <vt:i4>13</vt:i4>
      </vt:variant>
      <vt:variant>
        <vt:lpstr>テーマ</vt:lpstr>
      </vt:variant>
      <vt:variant>
        <vt:i4>1</vt:i4>
      </vt:variant>
      <vt:variant>
        <vt:lpstr>埋め込まれた OLE サーバー</vt:lpstr>
      </vt:variant>
      <vt:variant>
        <vt:i4>1</vt:i4>
      </vt:variant>
      <vt:variant>
        <vt:lpstr>スライド タイトル</vt:lpstr>
      </vt:variant>
      <vt:variant>
        <vt:i4>21</vt:i4>
      </vt:variant>
    </vt:vector>
  </HeadingPairs>
  <TitlesOfParts>
    <vt:vector size="36" baseType="lpstr">
      <vt:lpstr>HGP創英角ｺﾞｼｯｸUB</vt:lpstr>
      <vt:lpstr>HGP創英角ﾎﾟｯﾌﾟ体</vt:lpstr>
      <vt:lpstr>HGS創英角ｺﾞｼｯｸUB</vt:lpstr>
      <vt:lpstr>HGS創英角ﾎﾟｯﾌﾟ体</vt:lpstr>
      <vt:lpstr>HG丸ｺﾞｼｯｸM-PRO</vt:lpstr>
      <vt:lpstr>HG創英角ｺﾞｼｯｸUB</vt:lpstr>
      <vt:lpstr>HG創英角ﾎﾟｯﾌﾟ体</vt:lpstr>
      <vt:lpstr>ＭＳ Ｐゴシック</vt:lpstr>
      <vt:lpstr>ＭＳ ゴシック</vt:lpstr>
      <vt:lpstr>ＭＳ 明朝</vt:lpstr>
      <vt:lpstr>Arial</vt:lpstr>
      <vt:lpstr>Calibri</vt:lpstr>
      <vt:lpstr>Century</vt:lpstr>
      <vt:lpstr>Office ​​テーマ</vt:lpstr>
      <vt:lpstr>Document</vt:lpstr>
      <vt:lpstr>PowerPoint プレゼンテーション</vt:lpstr>
      <vt:lpstr>PowerPoint プレゼンテーション</vt:lpstr>
      <vt:lpstr>PowerPoint プレゼンテーション</vt:lpstr>
      <vt:lpstr>登録講師一覧</vt:lpstr>
      <vt:lpstr>登録講師一覧</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カテゴリー 健康づくり カー 健康づくり </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①名張スタジオ村　陶山美佐　先生</dc:title>
  <dc:creator>admin</dc:creator>
  <cp:lastModifiedBy>平田 文子</cp:lastModifiedBy>
  <cp:revision>605</cp:revision>
  <cp:lastPrinted>2026-01-14T01:38:48Z</cp:lastPrinted>
  <dcterms:created xsi:type="dcterms:W3CDTF">2016-04-25T04:44:20Z</dcterms:created>
  <dcterms:modified xsi:type="dcterms:W3CDTF">2026-08-26T05:27:28Z</dcterms:modified>
</cp:coreProperties>
</file>