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8"/>
  </p:notesMasterIdLst>
  <p:handoutMasterIdLst>
    <p:handoutMasterId r:id="rId9"/>
  </p:handoutMasterIdLst>
  <p:sldIdLst>
    <p:sldId id="256" r:id="rId2"/>
    <p:sldId id="257" r:id="rId3"/>
    <p:sldId id="258" r:id="rId4"/>
    <p:sldId id="259" r:id="rId5"/>
    <p:sldId id="260" r:id="rId6"/>
    <p:sldId id="261" r:id="rId7"/>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7FB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333" autoAdjust="0"/>
  </p:normalViewPr>
  <p:slideViewPr>
    <p:cSldViewPr snapToGrid="0">
      <p:cViewPr varScale="1">
        <p:scale>
          <a:sx n="71" d="100"/>
          <a:sy n="71" d="100"/>
        </p:scale>
        <p:origin x="1380" y="96"/>
      </p:cViewPr>
      <p:guideLst/>
    </p:cSldViewPr>
  </p:slideViewPr>
  <p:notesTextViewPr>
    <p:cViewPr>
      <p:scale>
        <a:sx n="1" d="1"/>
        <a:sy n="1" d="1"/>
      </p:scale>
      <p:origin x="0" y="0"/>
    </p:cViewPr>
  </p:notesTextViewPr>
  <p:notesViewPr>
    <p:cSldViewPr snapToGrid="0">
      <p:cViewPr varScale="1">
        <p:scale>
          <a:sx n="49" d="100"/>
          <a:sy n="49" d="100"/>
        </p:scale>
        <p:origin x="2928"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fld id="{FF1F0073-7F78-4BDA-9BBC-C5A97E8D7AA7}" type="datetimeFigureOut">
              <a:rPr kumimoji="1" lang="ja-JP" altLang="en-US" smtClean="0"/>
              <a:t>2024/7/2</a:t>
            </a:fld>
            <a:endParaRPr kumimoji="1" lang="ja-JP" altLang="en-US"/>
          </a:p>
        </p:txBody>
      </p:sp>
      <p:sp>
        <p:nvSpPr>
          <p:cNvPr id="4" name="フッター プレースホルダー 3"/>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7C609C1A-F475-4FA1-8414-4BC4F5F872C5}" type="slidenum">
              <a:rPr kumimoji="1" lang="ja-JP" altLang="en-US" smtClean="0"/>
              <a:t>‹#›</a:t>
            </a:fld>
            <a:endParaRPr kumimoji="1" lang="ja-JP" altLang="en-US"/>
          </a:p>
        </p:txBody>
      </p:sp>
    </p:spTree>
    <p:extLst>
      <p:ext uri="{BB962C8B-B14F-4D97-AF65-F5344CB8AC3E}">
        <p14:creationId xmlns:p14="http://schemas.microsoft.com/office/powerpoint/2010/main" val="17026939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70D1D337-B0AA-4152-B76C-9EC99C3C9208}" type="datetimeFigureOut">
              <a:rPr kumimoji="1" lang="ja-JP" altLang="en-US" smtClean="0"/>
              <a:t>2024/7/2</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28F83CCC-90F7-40A9-8FB3-F8904B9AF673}" type="slidenum">
              <a:rPr kumimoji="1" lang="ja-JP" altLang="en-US" smtClean="0"/>
              <a:t>‹#›</a:t>
            </a:fld>
            <a:endParaRPr kumimoji="1" lang="ja-JP" altLang="en-US"/>
          </a:p>
        </p:txBody>
      </p:sp>
    </p:spTree>
    <p:extLst>
      <p:ext uri="{BB962C8B-B14F-4D97-AF65-F5344CB8AC3E}">
        <p14:creationId xmlns:p14="http://schemas.microsoft.com/office/powerpoint/2010/main" val="66192332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8F83CCC-90F7-40A9-8FB3-F8904B9AF673}" type="slidenum">
              <a:rPr kumimoji="1" lang="ja-JP" altLang="en-US" smtClean="0"/>
              <a:t>5</a:t>
            </a:fld>
            <a:endParaRPr kumimoji="1" lang="ja-JP" altLang="en-US"/>
          </a:p>
        </p:txBody>
      </p:sp>
    </p:spTree>
    <p:extLst>
      <p:ext uri="{BB962C8B-B14F-4D97-AF65-F5344CB8AC3E}">
        <p14:creationId xmlns:p14="http://schemas.microsoft.com/office/powerpoint/2010/main" val="12635774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7/2/2024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859179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5CE0ED3-C49D-4123-9304-694CE9789FAC}" type="slidenum">
              <a:rPr kumimoji="1" lang="ja-JP" altLang="en-US" smtClean="0"/>
              <a:t>‹#›</a:t>
            </a:fld>
            <a:endParaRPr kumimoji="1" lang="ja-JP" altLang="en-US"/>
          </a:p>
        </p:txBody>
      </p:sp>
    </p:spTree>
    <p:extLst>
      <p:ext uri="{BB962C8B-B14F-4D97-AF65-F5344CB8AC3E}">
        <p14:creationId xmlns:p14="http://schemas.microsoft.com/office/powerpoint/2010/main" val="3738478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5CE0ED3-C49D-4123-9304-694CE9789FAC}" type="slidenum">
              <a:rPr kumimoji="1" lang="ja-JP" altLang="en-US" smtClean="0"/>
              <a:t>‹#›</a:t>
            </a:fld>
            <a:endParaRPr kumimoji="1" lang="ja-JP" altLang="en-US"/>
          </a:p>
        </p:txBody>
      </p:sp>
    </p:spTree>
    <p:extLst>
      <p:ext uri="{BB962C8B-B14F-4D97-AF65-F5344CB8AC3E}">
        <p14:creationId xmlns:p14="http://schemas.microsoft.com/office/powerpoint/2010/main" val="1910105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7/2/2024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cxnSp>
        <p:nvCxnSpPr>
          <p:cNvPr id="7" name="直線コネクタ 6"/>
          <p:cNvCxnSpPr/>
          <p:nvPr userDrawn="1"/>
        </p:nvCxnSpPr>
        <p:spPr>
          <a:xfrm>
            <a:off x="254000" y="1270000"/>
            <a:ext cx="8648700"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5967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5CE0ED3-C49D-4123-9304-694CE9789FAC}" type="slidenum">
              <a:rPr kumimoji="1" lang="ja-JP" altLang="en-US" smtClean="0"/>
              <a:t>‹#›</a:t>
            </a:fld>
            <a:endParaRPr kumimoji="1" lang="ja-JP" altLang="en-US"/>
          </a:p>
        </p:txBody>
      </p:sp>
    </p:spTree>
    <p:extLst>
      <p:ext uri="{BB962C8B-B14F-4D97-AF65-F5344CB8AC3E}">
        <p14:creationId xmlns:p14="http://schemas.microsoft.com/office/powerpoint/2010/main" val="4232212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5CE0ED3-C49D-4123-9304-694CE9789FAC}" type="slidenum">
              <a:rPr kumimoji="1" lang="ja-JP" altLang="en-US" smtClean="0"/>
              <a:t>‹#›</a:t>
            </a:fld>
            <a:endParaRPr kumimoji="1" lang="ja-JP" altLang="en-US"/>
          </a:p>
        </p:txBody>
      </p:sp>
    </p:spTree>
    <p:extLst>
      <p:ext uri="{BB962C8B-B14F-4D97-AF65-F5344CB8AC3E}">
        <p14:creationId xmlns:p14="http://schemas.microsoft.com/office/powerpoint/2010/main" val="3509591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5CE0ED3-C49D-4123-9304-694CE9789FAC}" type="slidenum">
              <a:rPr kumimoji="1" lang="ja-JP" altLang="en-US" smtClean="0"/>
              <a:t>‹#›</a:t>
            </a:fld>
            <a:endParaRPr kumimoji="1" lang="ja-JP" altLang="en-US"/>
          </a:p>
        </p:txBody>
      </p:sp>
    </p:spTree>
    <p:extLst>
      <p:ext uri="{BB962C8B-B14F-4D97-AF65-F5344CB8AC3E}">
        <p14:creationId xmlns:p14="http://schemas.microsoft.com/office/powerpoint/2010/main" val="1037503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5CE0ED3-C49D-4123-9304-694CE9789FAC}" type="slidenum">
              <a:rPr kumimoji="1" lang="ja-JP" altLang="en-US" smtClean="0"/>
              <a:t>‹#›</a:t>
            </a:fld>
            <a:endParaRPr kumimoji="1" lang="ja-JP" altLang="en-US"/>
          </a:p>
        </p:txBody>
      </p:sp>
    </p:spTree>
    <p:extLst>
      <p:ext uri="{BB962C8B-B14F-4D97-AF65-F5344CB8AC3E}">
        <p14:creationId xmlns:p14="http://schemas.microsoft.com/office/powerpoint/2010/main" val="3855697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5CE0ED3-C49D-4123-9304-694CE9789FAC}" type="slidenum">
              <a:rPr kumimoji="1" lang="ja-JP" altLang="en-US" smtClean="0"/>
              <a:t>‹#›</a:t>
            </a:fld>
            <a:endParaRPr kumimoji="1" lang="ja-JP" altLang="en-US"/>
          </a:p>
        </p:txBody>
      </p:sp>
    </p:spTree>
    <p:extLst>
      <p:ext uri="{BB962C8B-B14F-4D97-AF65-F5344CB8AC3E}">
        <p14:creationId xmlns:p14="http://schemas.microsoft.com/office/powerpoint/2010/main" val="2646349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5CE0ED3-C49D-4123-9304-694CE9789FAC}" type="slidenum">
              <a:rPr kumimoji="1" lang="ja-JP" altLang="en-US" smtClean="0"/>
              <a:t>‹#›</a:t>
            </a:fld>
            <a:endParaRPr kumimoji="1" lang="ja-JP" altLang="en-US"/>
          </a:p>
        </p:txBody>
      </p:sp>
    </p:spTree>
    <p:extLst>
      <p:ext uri="{BB962C8B-B14F-4D97-AF65-F5344CB8AC3E}">
        <p14:creationId xmlns:p14="http://schemas.microsoft.com/office/powerpoint/2010/main" val="3437707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5CE0ED3-C49D-4123-9304-694CE9789FAC}" type="slidenum">
              <a:rPr kumimoji="1" lang="ja-JP" altLang="en-US" smtClean="0"/>
              <a:t>‹#›</a:t>
            </a:fld>
            <a:endParaRPr kumimoji="1" lang="ja-JP" altLang="en-US"/>
          </a:p>
        </p:txBody>
      </p:sp>
    </p:spTree>
    <p:extLst>
      <p:ext uri="{BB962C8B-B14F-4D97-AF65-F5344CB8AC3E}">
        <p14:creationId xmlns:p14="http://schemas.microsoft.com/office/powerpoint/2010/main" val="1217036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CE0ED3-C49D-4123-9304-694CE9789FAC}" type="slidenum">
              <a:rPr kumimoji="1" lang="ja-JP" altLang="en-US" smtClean="0"/>
              <a:t>‹#›</a:t>
            </a:fld>
            <a:endParaRPr kumimoji="1" lang="ja-JP" altLang="en-US"/>
          </a:p>
        </p:txBody>
      </p:sp>
    </p:spTree>
    <p:extLst>
      <p:ext uri="{BB962C8B-B14F-4D97-AF65-F5344CB8AC3E}">
        <p14:creationId xmlns:p14="http://schemas.microsoft.com/office/powerpoint/2010/main" val="300805717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tif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433945" y="1639748"/>
            <a:ext cx="7688885" cy="2765714"/>
          </a:xfrm>
        </p:spPr>
        <p:txBody>
          <a:bodyPr>
            <a:noAutofit/>
          </a:bodyPr>
          <a:lstStyle/>
          <a:p>
            <a:pPr algn="r"/>
            <a:r>
              <a:rPr lang="ja-JP" altLang="en-US" sz="2800" b="1" spc="75" dirty="0">
                <a:latin typeface="+mj-ea"/>
              </a:rPr>
              <a:t>～間伐で森林を守りましょう～</a:t>
            </a:r>
            <a:br>
              <a:rPr lang="en-US" altLang="ja-JP" sz="2800" b="1" spc="75" dirty="0">
                <a:latin typeface="+mj-ea"/>
              </a:rPr>
            </a:br>
            <a:br>
              <a:rPr lang="en-US" altLang="ja-JP" sz="2800" b="1" spc="75" dirty="0">
                <a:latin typeface="+mj-ea"/>
              </a:rPr>
            </a:br>
            <a:r>
              <a:rPr lang="ja-JP" altLang="en-US" sz="3600" b="1" spc="75" dirty="0">
                <a:latin typeface="+mj-ea"/>
              </a:rPr>
              <a:t>未利用間伐材バイオマス</a:t>
            </a:r>
            <a:br>
              <a:rPr lang="en-US" altLang="ja-JP" sz="3600" b="1" spc="75" dirty="0">
                <a:latin typeface="+mj-ea"/>
              </a:rPr>
            </a:br>
            <a:r>
              <a:rPr lang="ja-JP" altLang="en-US" sz="3600" b="1" spc="75" dirty="0">
                <a:latin typeface="+mj-ea"/>
              </a:rPr>
              <a:t>利用推進事業の手引き</a:t>
            </a:r>
            <a:br>
              <a:rPr lang="en-US" altLang="ja-JP" sz="3600" b="1" spc="75" dirty="0">
                <a:latin typeface="+mj-ea"/>
              </a:rPr>
            </a:br>
            <a:br>
              <a:rPr lang="en-US" altLang="ja-JP" sz="3600" b="1" spc="75" dirty="0">
                <a:latin typeface="+mj-ea"/>
              </a:rPr>
            </a:br>
            <a:endParaRPr lang="ja-JP" altLang="en-US" sz="3200" b="1" spc="75" dirty="0">
              <a:latin typeface="+mj-ea"/>
            </a:endParaRPr>
          </a:p>
        </p:txBody>
      </p:sp>
      <p:sp>
        <p:nvSpPr>
          <p:cNvPr id="3" name="サブタイトル 2"/>
          <p:cNvSpPr>
            <a:spLocks noGrp="1"/>
          </p:cNvSpPr>
          <p:nvPr>
            <p:ph type="subTitle" idx="1"/>
          </p:nvPr>
        </p:nvSpPr>
        <p:spPr>
          <a:xfrm>
            <a:off x="4000500" y="5243013"/>
            <a:ext cx="5143500" cy="1614987"/>
          </a:xfrm>
        </p:spPr>
        <p:txBody>
          <a:bodyPr>
            <a:noAutofit/>
          </a:bodyPr>
          <a:lstStyle/>
          <a:p>
            <a:pPr algn="r"/>
            <a:r>
              <a:rPr kumimoji="1" lang="ja-JP" altLang="en-US" sz="1600" b="1" dirty="0">
                <a:latin typeface="+mj-ea"/>
                <a:ea typeface="+mj-ea"/>
              </a:rPr>
              <a:t>お問い合わせ先</a:t>
            </a:r>
            <a:endParaRPr kumimoji="1" lang="en-US" altLang="ja-JP" sz="1600" b="1" dirty="0">
              <a:latin typeface="+mj-ea"/>
              <a:ea typeface="+mj-ea"/>
            </a:endParaRPr>
          </a:p>
          <a:p>
            <a:pPr algn="r"/>
            <a:r>
              <a:rPr kumimoji="1" lang="ja-JP" altLang="en-US" sz="1600" b="1" dirty="0">
                <a:latin typeface="+mj-ea"/>
                <a:ea typeface="+mj-ea"/>
              </a:rPr>
              <a:t>伊賀市役所　産業振興部　農林振興課</a:t>
            </a:r>
            <a:endParaRPr kumimoji="1" lang="en-US" altLang="ja-JP" sz="1600" b="1" dirty="0">
              <a:latin typeface="+mj-ea"/>
              <a:ea typeface="+mj-ea"/>
            </a:endParaRPr>
          </a:p>
          <a:p>
            <a:pPr algn="r"/>
            <a:r>
              <a:rPr lang="ja-JP" altLang="en-US" sz="1600" b="1" dirty="0">
                <a:latin typeface="+mj-ea"/>
                <a:ea typeface="+mj-ea"/>
              </a:rPr>
              <a:t>電 話：</a:t>
            </a:r>
            <a:r>
              <a:rPr kumimoji="1" lang="en-US" altLang="ja-JP" sz="1600" b="1" dirty="0">
                <a:latin typeface="+mj-ea"/>
                <a:ea typeface="+mj-ea"/>
              </a:rPr>
              <a:t>0595-22-9712</a:t>
            </a:r>
          </a:p>
          <a:p>
            <a:pPr algn="r"/>
            <a:r>
              <a:rPr lang="ja-JP" altLang="en-US" sz="1600" b="1" dirty="0">
                <a:latin typeface="+mj-ea"/>
                <a:ea typeface="+mj-ea"/>
              </a:rPr>
              <a:t>ＦＡＸ：</a:t>
            </a:r>
            <a:r>
              <a:rPr lang="en-US" altLang="ja-JP" sz="1600" b="1" dirty="0">
                <a:latin typeface="+mj-ea"/>
                <a:ea typeface="+mj-ea"/>
              </a:rPr>
              <a:t>0595—22-9715</a:t>
            </a:r>
            <a:endParaRPr kumimoji="1" lang="ja-JP" altLang="en-US" sz="1600" b="1" dirty="0">
              <a:latin typeface="+mj-ea"/>
              <a:ea typeface="+mj-ea"/>
            </a:endParaRPr>
          </a:p>
        </p:txBody>
      </p:sp>
      <p:sp>
        <p:nvSpPr>
          <p:cNvPr id="4" name="正方形/長方形 3"/>
          <p:cNvSpPr/>
          <p:nvPr/>
        </p:nvSpPr>
        <p:spPr>
          <a:xfrm>
            <a:off x="156755" y="-91440"/>
            <a:ext cx="1433945" cy="68580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pic>
        <p:nvPicPr>
          <p:cNvPr id="5" name="図 4"/>
          <p:cNvPicPr/>
          <p:nvPr/>
        </p:nvPicPr>
        <p:blipFill>
          <a:blip r:embed="rId2" cstate="print">
            <a:extLst>
              <a:ext uri="{28A0092B-C50C-407E-A947-70E740481C1C}">
                <a14:useLocalDpi xmlns:a14="http://schemas.microsoft.com/office/drawing/2010/main" val="0"/>
              </a:ext>
            </a:extLst>
          </a:blip>
          <a:stretch>
            <a:fillRect/>
          </a:stretch>
        </p:blipFill>
        <p:spPr>
          <a:xfrm>
            <a:off x="1840484" y="4749576"/>
            <a:ext cx="1753476" cy="1690124"/>
          </a:xfrm>
          <a:prstGeom prst="rect">
            <a:avLst/>
          </a:prstGeom>
          <a:solidFill>
            <a:schemeClr val="bg1">
              <a:alpha val="0"/>
            </a:schemeClr>
          </a:solidFill>
        </p:spPr>
      </p:pic>
      <p:sp>
        <p:nvSpPr>
          <p:cNvPr id="6" name="テキスト ボックス 5"/>
          <p:cNvSpPr txBox="1"/>
          <p:nvPr/>
        </p:nvSpPr>
        <p:spPr>
          <a:xfrm>
            <a:off x="7545557" y="209223"/>
            <a:ext cx="1598443" cy="369332"/>
          </a:xfrm>
          <a:prstGeom prst="rect">
            <a:avLst/>
          </a:prstGeom>
          <a:noFill/>
        </p:spPr>
        <p:txBody>
          <a:bodyPr wrap="square" rtlCol="0">
            <a:spAutoFit/>
          </a:bodyPr>
          <a:lstStyle/>
          <a:p>
            <a:r>
              <a:rPr kumimoji="1" lang="ja-JP" altLang="en-US" b="1" dirty="0"/>
              <a:t>令和 ６年度版</a:t>
            </a:r>
          </a:p>
        </p:txBody>
      </p:sp>
    </p:spTree>
    <p:extLst>
      <p:ext uri="{BB962C8B-B14F-4D97-AF65-F5344CB8AC3E}">
        <p14:creationId xmlns:p14="http://schemas.microsoft.com/office/powerpoint/2010/main" val="3420863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右矢印 9"/>
          <p:cNvSpPr/>
          <p:nvPr/>
        </p:nvSpPr>
        <p:spPr>
          <a:xfrm>
            <a:off x="1974979" y="2996426"/>
            <a:ext cx="5277161" cy="411307"/>
          </a:xfrm>
          <a:prstGeom prst="rightArrow">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2" name="タイトル 1"/>
          <p:cNvSpPr>
            <a:spLocks noGrp="1"/>
          </p:cNvSpPr>
          <p:nvPr>
            <p:ph type="title"/>
          </p:nvPr>
        </p:nvSpPr>
        <p:spPr>
          <a:xfrm>
            <a:off x="628650" y="365126"/>
            <a:ext cx="7886700" cy="808949"/>
          </a:xfrm>
        </p:spPr>
        <p:txBody>
          <a:bodyPr>
            <a:normAutofit/>
          </a:bodyPr>
          <a:lstStyle/>
          <a:p>
            <a:r>
              <a:rPr lang="ja-JP" altLang="en-US" b="1" dirty="0"/>
              <a:t>事業の流れ</a:t>
            </a:r>
            <a:endParaRPr kumimoji="1" lang="ja-JP" altLang="en-US" b="1" dirty="0"/>
          </a:p>
        </p:txBody>
      </p:sp>
      <p:sp>
        <p:nvSpPr>
          <p:cNvPr id="6" name="楕円 5"/>
          <p:cNvSpPr/>
          <p:nvPr/>
        </p:nvSpPr>
        <p:spPr>
          <a:xfrm>
            <a:off x="2599258" y="2322163"/>
            <a:ext cx="1702160" cy="1792847"/>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3600" dirty="0">
                <a:solidFill>
                  <a:schemeClr val="bg1"/>
                </a:solidFill>
              </a:rPr>
              <a:t>間伐</a:t>
            </a:r>
          </a:p>
        </p:txBody>
      </p:sp>
      <p:sp>
        <p:nvSpPr>
          <p:cNvPr id="7" name="楕円 6"/>
          <p:cNvSpPr/>
          <p:nvPr/>
        </p:nvSpPr>
        <p:spPr>
          <a:xfrm>
            <a:off x="4925698" y="2322163"/>
            <a:ext cx="1702160" cy="1792847"/>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3600" dirty="0">
                <a:solidFill>
                  <a:schemeClr val="bg1"/>
                </a:solidFill>
              </a:rPr>
              <a:t>搬出</a:t>
            </a:r>
          </a:p>
        </p:txBody>
      </p:sp>
      <p:sp>
        <p:nvSpPr>
          <p:cNvPr id="8" name="楕円 7"/>
          <p:cNvSpPr/>
          <p:nvPr/>
        </p:nvSpPr>
        <p:spPr>
          <a:xfrm>
            <a:off x="7252138" y="2305657"/>
            <a:ext cx="1702160" cy="1792847"/>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2600" dirty="0">
                <a:solidFill>
                  <a:schemeClr val="bg1"/>
                </a:solidFill>
              </a:rPr>
              <a:t>補助金</a:t>
            </a:r>
            <a:endParaRPr kumimoji="1" lang="en-US" altLang="ja-JP" sz="2600" dirty="0">
              <a:solidFill>
                <a:schemeClr val="bg1"/>
              </a:solidFill>
            </a:endParaRPr>
          </a:p>
          <a:p>
            <a:pPr algn="ctr"/>
            <a:r>
              <a:rPr kumimoji="1" lang="ja-JP" altLang="en-US" sz="2600" dirty="0">
                <a:solidFill>
                  <a:schemeClr val="bg1"/>
                </a:solidFill>
              </a:rPr>
              <a:t>申請</a:t>
            </a:r>
          </a:p>
        </p:txBody>
      </p:sp>
      <p:sp>
        <p:nvSpPr>
          <p:cNvPr id="9" name="楕円 8"/>
          <p:cNvSpPr/>
          <p:nvPr/>
        </p:nvSpPr>
        <p:spPr>
          <a:xfrm>
            <a:off x="272817" y="2305655"/>
            <a:ext cx="1702160" cy="1792847"/>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2600" dirty="0">
                <a:solidFill>
                  <a:schemeClr val="bg1"/>
                </a:solidFill>
              </a:rPr>
              <a:t>搬出者</a:t>
            </a:r>
            <a:endParaRPr kumimoji="1" lang="en-US" altLang="ja-JP" sz="2600" dirty="0">
              <a:solidFill>
                <a:schemeClr val="bg1"/>
              </a:solidFill>
            </a:endParaRPr>
          </a:p>
          <a:p>
            <a:pPr algn="ctr"/>
            <a:r>
              <a:rPr kumimoji="1" lang="ja-JP" altLang="en-US" sz="2600" dirty="0">
                <a:solidFill>
                  <a:schemeClr val="bg1"/>
                </a:solidFill>
              </a:rPr>
              <a:t>登録</a:t>
            </a:r>
          </a:p>
        </p:txBody>
      </p:sp>
      <p:sp>
        <p:nvSpPr>
          <p:cNvPr id="14" name="テキスト ボックス 13"/>
          <p:cNvSpPr txBox="1"/>
          <p:nvPr/>
        </p:nvSpPr>
        <p:spPr>
          <a:xfrm>
            <a:off x="171450" y="4555819"/>
            <a:ext cx="2219053" cy="1323439"/>
          </a:xfrm>
          <a:prstGeom prst="rect">
            <a:avLst/>
          </a:prstGeom>
          <a:noFill/>
        </p:spPr>
        <p:txBody>
          <a:bodyPr wrap="square" rtlCol="0">
            <a:spAutoFit/>
          </a:bodyPr>
          <a:lstStyle/>
          <a:p>
            <a:r>
              <a:rPr kumimoji="1" lang="ja-JP" altLang="en-US" sz="1600" b="1" dirty="0">
                <a:solidFill>
                  <a:srgbClr val="00B050"/>
                </a:solidFill>
                <a:latin typeface="+mn-ea"/>
              </a:rPr>
              <a:t>伐採段階における搬出者登録を行う。（伊賀市内森林のみ対象）</a:t>
            </a:r>
            <a:endParaRPr kumimoji="1" lang="en-US" altLang="ja-JP" sz="1600" b="1" dirty="0">
              <a:solidFill>
                <a:srgbClr val="00B050"/>
              </a:solidFill>
              <a:latin typeface="+mn-ea"/>
            </a:endParaRPr>
          </a:p>
          <a:p>
            <a:r>
              <a:rPr kumimoji="1" lang="ja-JP" altLang="en-US" sz="1600" b="1" dirty="0">
                <a:solidFill>
                  <a:srgbClr val="00B050"/>
                </a:solidFill>
                <a:latin typeface="+mn-ea"/>
              </a:rPr>
              <a:t>有効期間は登録日から３年間。</a:t>
            </a:r>
          </a:p>
        </p:txBody>
      </p:sp>
      <p:sp>
        <p:nvSpPr>
          <p:cNvPr id="15" name="テキスト ボックス 14"/>
          <p:cNvSpPr txBox="1"/>
          <p:nvPr/>
        </p:nvSpPr>
        <p:spPr>
          <a:xfrm>
            <a:off x="2524125" y="4555821"/>
            <a:ext cx="2087064" cy="1077218"/>
          </a:xfrm>
          <a:prstGeom prst="rect">
            <a:avLst/>
          </a:prstGeom>
          <a:noFill/>
        </p:spPr>
        <p:txBody>
          <a:bodyPr wrap="square" rtlCol="0">
            <a:spAutoFit/>
          </a:bodyPr>
          <a:lstStyle/>
          <a:p>
            <a:r>
              <a:rPr kumimoji="1" lang="ja-JP" altLang="en-US" sz="1600" b="1" dirty="0">
                <a:solidFill>
                  <a:srgbClr val="00B050"/>
                </a:solidFill>
                <a:latin typeface="+mn-ea"/>
              </a:rPr>
              <a:t>伐採する日の</a:t>
            </a:r>
            <a:endParaRPr kumimoji="1" lang="en-US" altLang="ja-JP" sz="1600" b="1" dirty="0">
              <a:solidFill>
                <a:srgbClr val="00B050"/>
              </a:solidFill>
              <a:latin typeface="+mn-ea"/>
            </a:endParaRPr>
          </a:p>
          <a:p>
            <a:r>
              <a:rPr kumimoji="1" lang="en-US" altLang="ja-JP" sz="1600" b="1" dirty="0">
                <a:solidFill>
                  <a:srgbClr val="00B050"/>
                </a:solidFill>
                <a:latin typeface="+mn-ea"/>
              </a:rPr>
              <a:t>90</a:t>
            </a:r>
            <a:r>
              <a:rPr kumimoji="1" lang="ja-JP" altLang="en-US" sz="1600" b="1" dirty="0">
                <a:solidFill>
                  <a:srgbClr val="00B050"/>
                </a:solidFill>
                <a:latin typeface="+mn-ea"/>
              </a:rPr>
              <a:t>日～</a:t>
            </a:r>
            <a:r>
              <a:rPr kumimoji="1" lang="en-US" altLang="ja-JP" sz="1600" b="1" dirty="0">
                <a:solidFill>
                  <a:srgbClr val="00B050"/>
                </a:solidFill>
                <a:latin typeface="+mn-ea"/>
              </a:rPr>
              <a:t>30</a:t>
            </a:r>
            <a:r>
              <a:rPr kumimoji="1" lang="ja-JP" altLang="en-US" sz="1600" b="1" dirty="0">
                <a:solidFill>
                  <a:srgbClr val="00B050"/>
                </a:solidFill>
                <a:latin typeface="+mn-ea"/>
              </a:rPr>
              <a:t>日前までに、</a:t>
            </a:r>
            <a:endParaRPr kumimoji="1" lang="en-US" altLang="ja-JP" sz="1600" b="1" dirty="0">
              <a:solidFill>
                <a:srgbClr val="00B050"/>
              </a:solidFill>
              <a:latin typeface="+mn-ea"/>
            </a:endParaRPr>
          </a:p>
          <a:p>
            <a:r>
              <a:rPr kumimoji="1" lang="ja-JP" altLang="en-US" sz="1600" b="1" dirty="0">
                <a:solidFill>
                  <a:srgbClr val="00B050"/>
                </a:solidFill>
                <a:latin typeface="+mn-ea"/>
              </a:rPr>
              <a:t>伐採届（間伐）を市に提出する。</a:t>
            </a:r>
            <a:endParaRPr kumimoji="1" lang="en-US" altLang="ja-JP" sz="1600" b="1" dirty="0">
              <a:solidFill>
                <a:srgbClr val="00B050"/>
              </a:solidFill>
              <a:latin typeface="+mn-ea"/>
            </a:endParaRPr>
          </a:p>
        </p:txBody>
      </p:sp>
      <p:sp>
        <p:nvSpPr>
          <p:cNvPr id="16" name="テキスト ボックス 15"/>
          <p:cNvSpPr txBox="1"/>
          <p:nvPr/>
        </p:nvSpPr>
        <p:spPr>
          <a:xfrm>
            <a:off x="4925698" y="4555819"/>
            <a:ext cx="1837052" cy="1323439"/>
          </a:xfrm>
          <a:prstGeom prst="rect">
            <a:avLst/>
          </a:prstGeom>
          <a:noFill/>
        </p:spPr>
        <p:txBody>
          <a:bodyPr wrap="square" rtlCol="0">
            <a:spAutoFit/>
          </a:bodyPr>
          <a:lstStyle/>
          <a:p>
            <a:r>
              <a:rPr kumimoji="1" lang="ja-JP" altLang="en-US" sz="1600" b="1" dirty="0">
                <a:solidFill>
                  <a:srgbClr val="00B050"/>
                </a:solidFill>
                <a:latin typeface="+mn-ea"/>
              </a:rPr>
              <a:t>バイオマス証明に係る事業者認定を受けた市内の事業者へ未利用間伐材を搬出する。</a:t>
            </a:r>
            <a:endParaRPr kumimoji="1" lang="en-US" altLang="ja-JP" sz="1600" b="1" dirty="0">
              <a:solidFill>
                <a:srgbClr val="00B050"/>
              </a:solidFill>
              <a:latin typeface="+mn-ea"/>
            </a:endParaRPr>
          </a:p>
        </p:txBody>
      </p:sp>
      <p:sp>
        <p:nvSpPr>
          <p:cNvPr id="17" name="テキスト ボックス 16"/>
          <p:cNvSpPr txBox="1"/>
          <p:nvPr/>
        </p:nvSpPr>
        <p:spPr>
          <a:xfrm>
            <a:off x="7252138" y="4555819"/>
            <a:ext cx="1702160" cy="1323439"/>
          </a:xfrm>
          <a:prstGeom prst="rect">
            <a:avLst/>
          </a:prstGeom>
          <a:noFill/>
        </p:spPr>
        <p:txBody>
          <a:bodyPr wrap="square" rtlCol="0">
            <a:spAutoFit/>
          </a:bodyPr>
          <a:lstStyle/>
          <a:p>
            <a:r>
              <a:rPr kumimoji="1" lang="ja-JP" altLang="en-US" sz="1600" b="1" dirty="0">
                <a:solidFill>
                  <a:srgbClr val="00B050"/>
                </a:solidFill>
                <a:latin typeface="+mn-ea"/>
              </a:rPr>
              <a:t>搬出先から受け取った買取伝票等の添付書類とともに、市へ補助金申請を行う。</a:t>
            </a:r>
            <a:endParaRPr kumimoji="1" lang="en-US" altLang="ja-JP" sz="1600" b="1" dirty="0">
              <a:solidFill>
                <a:srgbClr val="00B050"/>
              </a:solidFill>
              <a:latin typeface="+mn-ea"/>
            </a:endParaRPr>
          </a:p>
        </p:txBody>
      </p:sp>
      <p:sp>
        <p:nvSpPr>
          <p:cNvPr id="12" name="楕円 11"/>
          <p:cNvSpPr/>
          <p:nvPr/>
        </p:nvSpPr>
        <p:spPr>
          <a:xfrm>
            <a:off x="8278763" y="3415826"/>
            <a:ext cx="865237" cy="911335"/>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dirty="0">
                <a:solidFill>
                  <a:schemeClr val="bg1"/>
                </a:solidFill>
              </a:rPr>
              <a:t>請求</a:t>
            </a:r>
            <a:endParaRPr kumimoji="1" lang="en-US" altLang="ja-JP" dirty="0">
              <a:solidFill>
                <a:schemeClr val="bg1"/>
              </a:solidFill>
            </a:endParaRPr>
          </a:p>
        </p:txBody>
      </p:sp>
    </p:spTree>
    <p:extLst>
      <p:ext uri="{BB962C8B-B14F-4D97-AF65-F5344CB8AC3E}">
        <p14:creationId xmlns:p14="http://schemas.microsoft.com/office/powerpoint/2010/main" val="421556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725073"/>
          </a:xfrm>
        </p:spPr>
        <p:txBody>
          <a:bodyPr>
            <a:normAutofit/>
          </a:bodyPr>
          <a:lstStyle/>
          <a:p>
            <a:r>
              <a:rPr lang="ja-JP" altLang="en-US" b="1" dirty="0"/>
              <a:t>搬出者登録　</a:t>
            </a:r>
            <a:r>
              <a:rPr lang="ja-JP" altLang="en-US" sz="1800" b="1" dirty="0"/>
              <a:t>～</a:t>
            </a:r>
            <a:r>
              <a:rPr lang="ja-JP" altLang="en-US" sz="1800" dirty="0"/>
              <a:t>木質バイオマス証明材取扱者の登録～</a:t>
            </a:r>
            <a:endParaRPr lang="ja-JP" altLang="en-US" sz="1800" b="1" dirty="0"/>
          </a:p>
        </p:txBody>
      </p:sp>
      <p:sp>
        <p:nvSpPr>
          <p:cNvPr id="6" name="正方形/長方形 5"/>
          <p:cNvSpPr/>
          <p:nvPr/>
        </p:nvSpPr>
        <p:spPr>
          <a:xfrm>
            <a:off x="266701" y="1512581"/>
            <a:ext cx="3962400" cy="366257"/>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100" b="1" dirty="0"/>
              <a:t>登録の要件</a:t>
            </a:r>
            <a:endParaRPr kumimoji="1" lang="ja-JP" altLang="en-US" sz="1350" b="1" dirty="0"/>
          </a:p>
        </p:txBody>
      </p:sp>
      <p:sp>
        <p:nvSpPr>
          <p:cNvPr id="7" name="正方形/長方形 6"/>
          <p:cNvSpPr/>
          <p:nvPr/>
        </p:nvSpPr>
        <p:spPr>
          <a:xfrm>
            <a:off x="4829176" y="1512580"/>
            <a:ext cx="4029075" cy="366257"/>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100" b="1" dirty="0"/>
              <a:t>登録手続き（更新の場合も同様）</a:t>
            </a:r>
            <a:endParaRPr kumimoji="1" lang="ja-JP" altLang="en-US" sz="1350" b="1" dirty="0"/>
          </a:p>
        </p:txBody>
      </p:sp>
      <p:sp>
        <p:nvSpPr>
          <p:cNvPr id="8" name="楕円 7"/>
          <p:cNvSpPr/>
          <p:nvPr/>
        </p:nvSpPr>
        <p:spPr>
          <a:xfrm>
            <a:off x="278400" y="2550502"/>
            <a:ext cx="332509" cy="33250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latin typeface="+mj-ea"/>
                <a:ea typeface="+mj-ea"/>
              </a:rPr>
              <a:t>1</a:t>
            </a:r>
          </a:p>
        </p:txBody>
      </p:sp>
      <p:sp>
        <p:nvSpPr>
          <p:cNvPr id="9" name="楕円 8"/>
          <p:cNvSpPr/>
          <p:nvPr/>
        </p:nvSpPr>
        <p:spPr>
          <a:xfrm>
            <a:off x="278400" y="3399589"/>
            <a:ext cx="332509" cy="33250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latin typeface="+mj-ea"/>
                <a:ea typeface="+mj-ea"/>
              </a:rPr>
              <a:t>2</a:t>
            </a:r>
            <a:endParaRPr kumimoji="1" lang="ja-JP" altLang="en-US" sz="1400" dirty="0">
              <a:latin typeface="+mj-ea"/>
              <a:ea typeface="+mj-ea"/>
            </a:endParaRPr>
          </a:p>
        </p:txBody>
      </p:sp>
      <p:sp>
        <p:nvSpPr>
          <p:cNvPr id="10" name="楕円 9"/>
          <p:cNvSpPr/>
          <p:nvPr/>
        </p:nvSpPr>
        <p:spPr>
          <a:xfrm>
            <a:off x="266700" y="4248676"/>
            <a:ext cx="332509" cy="33250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latin typeface="+mj-ea"/>
                <a:ea typeface="+mj-ea"/>
              </a:rPr>
              <a:t>3</a:t>
            </a:r>
            <a:endParaRPr kumimoji="1" lang="ja-JP" altLang="en-US" sz="1400" dirty="0">
              <a:latin typeface="+mj-ea"/>
              <a:ea typeface="+mj-ea"/>
            </a:endParaRPr>
          </a:p>
        </p:txBody>
      </p:sp>
      <p:sp>
        <p:nvSpPr>
          <p:cNvPr id="11" name="楕円 10"/>
          <p:cNvSpPr/>
          <p:nvPr/>
        </p:nvSpPr>
        <p:spPr>
          <a:xfrm>
            <a:off x="266700" y="5097763"/>
            <a:ext cx="332509" cy="33250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latin typeface="+mj-ea"/>
                <a:ea typeface="+mj-ea"/>
              </a:rPr>
              <a:t>4</a:t>
            </a:r>
            <a:endParaRPr kumimoji="1" lang="ja-JP" altLang="en-US" sz="1400" dirty="0">
              <a:latin typeface="+mj-ea"/>
              <a:ea typeface="+mj-ea"/>
            </a:endParaRPr>
          </a:p>
        </p:txBody>
      </p:sp>
      <p:sp>
        <p:nvSpPr>
          <p:cNvPr id="14" name="テキスト ボックス 13"/>
          <p:cNvSpPr txBox="1"/>
          <p:nvPr/>
        </p:nvSpPr>
        <p:spPr>
          <a:xfrm>
            <a:off x="828681" y="2502156"/>
            <a:ext cx="3400419" cy="584775"/>
          </a:xfrm>
          <a:prstGeom prst="rect">
            <a:avLst/>
          </a:prstGeom>
          <a:noFill/>
        </p:spPr>
        <p:txBody>
          <a:bodyPr wrap="square" rtlCol="0">
            <a:spAutoFit/>
          </a:bodyPr>
          <a:lstStyle/>
          <a:p>
            <a:r>
              <a:rPr kumimoji="1" lang="ja-JP" altLang="en-US" sz="1600" b="1" dirty="0">
                <a:solidFill>
                  <a:srgbClr val="00B050"/>
                </a:solidFill>
                <a:latin typeface="+mj-ea"/>
                <a:ea typeface="+mj-ea"/>
              </a:rPr>
              <a:t>分別管理の場所の確保及び管理方法が定められていること。</a:t>
            </a:r>
          </a:p>
        </p:txBody>
      </p:sp>
      <p:sp>
        <p:nvSpPr>
          <p:cNvPr id="15" name="テキスト ボックス 14"/>
          <p:cNvSpPr txBox="1"/>
          <p:nvPr/>
        </p:nvSpPr>
        <p:spPr>
          <a:xfrm>
            <a:off x="828681" y="3344960"/>
            <a:ext cx="3400419" cy="584775"/>
          </a:xfrm>
          <a:prstGeom prst="rect">
            <a:avLst/>
          </a:prstGeom>
          <a:noFill/>
        </p:spPr>
        <p:txBody>
          <a:bodyPr wrap="square" rtlCol="0">
            <a:spAutoFit/>
          </a:bodyPr>
          <a:lstStyle/>
          <a:p>
            <a:r>
              <a:rPr kumimoji="1" lang="ja-JP" altLang="en-US" sz="1600" b="1" dirty="0">
                <a:solidFill>
                  <a:srgbClr val="00B050"/>
                </a:solidFill>
                <a:latin typeface="+mj-ea"/>
                <a:ea typeface="+mj-ea"/>
              </a:rPr>
              <a:t>木材の出荷及び在庫に関する情報を帳簿等により適正に管理すること。</a:t>
            </a:r>
            <a:endParaRPr kumimoji="1" lang="en-US" altLang="ja-JP" sz="1600" b="1" dirty="0">
              <a:solidFill>
                <a:srgbClr val="00B050"/>
              </a:solidFill>
              <a:latin typeface="+mj-ea"/>
              <a:ea typeface="+mj-ea"/>
            </a:endParaRPr>
          </a:p>
        </p:txBody>
      </p:sp>
      <p:sp>
        <p:nvSpPr>
          <p:cNvPr id="18" name="テキスト ボックス 17"/>
          <p:cNvSpPr txBox="1"/>
          <p:nvPr/>
        </p:nvSpPr>
        <p:spPr>
          <a:xfrm>
            <a:off x="828681" y="4187764"/>
            <a:ext cx="3400419" cy="584775"/>
          </a:xfrm>
          <a:prstGeom prst="rect">
            <a:avLst/>
          </a:prstGeom>
          <a:noFill/>
        </p:spPr>
        <p:txBody>
          <a:bodyPr wrap="square" rtlCol="0">
            <a:spAutoFit/>
          </a:bodyPr>
          <a:lstStyle/>
          <a:p>
            <a:r>
              <a:rPr kumimoji="1" lang="ja-JP" altLang="en-US" sz="1600" b="1" dirty="0">
                <a:solidFill>
                  <a:srgbClr val="00B050"/>
                </a:solidFill>
                <a:latin typeface="+mj-ea"/>
                <a:ea typeface="+mj-ea"/>
              </a:rPr>
              <a:t>木質バイオマス証明材の取り扱いに係る責任者が選任されていること。</a:t>
            </a:r>
            <a:endParaRPr kumimoji="1" lang="en-US" altLang="ja-JP" sz="1600" b="1" dirty="0">
              <a:solidFill>
                <a:srgbClr val="00B050"/>
              </a:solidFill>
              <a:latin typeface="+mj-ea"/>
              <a:ea typeface="+mj-ea"/>
            </a:endParaRPr>
          </a:p>
        </p:txBody>
      </p:sp>
      <p:sp>
        <p:nvSpPr>
          <p:cNvPr id="19" name="テキスト ボックス 18"/>
          <p:cNvSpPr txBox="1"/>
          <p:nvPr/>
        </p:nvSpPr>
        <p:spPr>
          <a:xfrm>
            <a:off x="828681" y="5030567"/>
            <a:ext cx="3400419" cy="584775"/>
          </a:xfrm>
          <a:prstGeom prst="rect">
            <a:avLst/>
          </a:prstGeom>
          <a:noFill/>
        </p:spPr>
        <p:txBody>
          <a:bodyPr wrap="square" rtlCol="0">
            <a:spAutoFit/>
          </a:bodyPr>
          <a:lstStyle/>
          <a:p>
            <a:r>
              <a:rPr kumimoji="1" lang="ja-JP" altLang="en-US" sz="1600" b="1" dirty="0">
                <a:solidFill>
                  <a:srgbClr val="00B050"/>
                </a:solidFill>
                <a:latin typeface="+mj-ea"/>
                <a:ea typeface="+mj-ea"/>
              </a:rPr>
              <a:t>年間の木材取扱量の見込みが概ね</a:t>
            </a:r>
            <a:r>
              <a:rPr kumimoji="1" lang="en-US" altLang="ja-JP" sz="1600" b="1" dirty="0">
                <a:solidFill>
                  <a:srgbClr val="00B050"/>
                </a:solidFill>
                <a:latin typeface="+mj-ea"/>
                <a:ea typeface="+mj-ea"/>
              </a:rPr>
              <a:t>1,000</a:t>
            </a:r>
            <a:r>
              <a:rPr kumimoji="1" lang="ja-JP" altLang="en-US" sz="1600" b="1" dirty="0">
                <a:solidFill>
                  <a:srgbClr val="00B050"/>
                </a:solidFill>
                <a:latin typeface="+mj-ea"/>
                <a:ea typeface="+mj-ea"/>
              </a:rPr>
              <a:t>㎡以下であること。</a:t>
            </a:r>
            <a:endParaRPr kumimoji="1" lang="en-US" altLang="ja-JP" sz="1600" b="1" dirty="0">
              <a:solidFill>
                <a:srgbClr val="00B050"/>
              </a:solidFill>
              <a:latin typeface="+mj-ea"/>
              <a:ea typeface="+mj-ea"/>
            </a:endParaRPr>
          </a:p>
        </p:txBody>
      </p:sp>
      <p:grpSp>
        <p:nvGrpSpPr>
          <p:cNvPr id="3" name="グループ化 2"/>
          <p:cNvGrpSpPr/>
          <p:nvPr/>
        </p:nvGrpSpPr>
        <p:grpSpPr>
          <a:xfrm>
            <a:off x="4829175" y="2022423"/>
            <a:ext cx="4029075" cy="1957900"/>
            <a:chOff x="4829176" y="2497536"/>
            <a:chExt cx="4029075" cy="1659709"/>
          </a:xfrm>
        </p:grpSpPr>
        <p:sp>
          <p:nvSpPr>
            <p:cNvPr id="20" name="楕円 19"/>
            <p:cNvSpPr/>
            <p:nvPr/>
          </p:nvSpPr>
          <p:spPr>
            <a:xfrm>
              <a:off x="4994565" y="2678664"/>
              <a:ext cx="332509" cy="33250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a:latin typeface="+mj-ea"/>
                  <a:ea typeface="+mj-ea"/>
                </a:rPr>
                <a:t>1</a:t>
              </a:r>
            </a:p>
          </p:txBody>
        </p:sp>
        <p:sp>
          <p:nvSpPr>
            <p:cNvPr id="21" name="楕円 20"/>
            <p:cNvSpPr/>
            <p:nvPr/>
          </p:nvSpPr>
          <p:spPr>
            <a:xfrm>
              <a:off x="4994565" y="3310536"/>
              <a:ext cx="332509" cy="33250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a:latin typeface="+mj-ea"/>
                  <a:ea typeface="+mj-ea"/>
                </a:rPr>
                <a:t>2</a:t>
              </a:r>
              <a:endParaRPr kumimoji="1" lang="ja-JP" altLang="en-US" sz="1600" dirty="0">
                <a:latin typeface="+mj-ea"/>
                <a:ea typeface="+mj-ea"/>
              </a:endParaRPr>
            </a:p>
          </p:txBody>
        </p:sp>
        <p:sp>
          <p:nvSpPr>
            <p:cNvPr id="24" name="テキスト ボックス 23"/>
            <p:cNvSpPr txBox="1"/>
            <p:nvPr/>
          </p:nvSpPr>
          <p:spPr>
            <a:xfrm>
              <a:off x="5585982" y="2587193"/>
              <a:ext cx="2929364" cy="830997"/>
            </a:xfrm>
            <a:prstGeom prst="rect">
              <a:avLst/>
            </a:prstGeom>
            <a:noFill/>
          </p:spPr>
          <p:txBody>
            <a:bodyPr wrap="square" rtlCol="0">
              <a:spAutoFit/>
            </a:bodyPr>
            <a:lstStyle/>
            <a:p>
              <a:r>
                <a:rPr kumimoji="1" lang="ja-JP" altLang="en-US" sz="1600" b="1" dirty="0">
                  <a:solidFill>
                    <a:srgbClr val="00B050"/>
                  </a:solidFill>
                  <a:latin typeface="+mj-ea"/>
                  <a:ea typeface="+mj-ea"/>
                </a:rPr>
                <a:t>発電利用に関するバイオマス証明材取扱者の登録申請書（様式第１号）</a:t>
              </a:r>
              <a:endParaRPr kumimoji="1" lang="en-US" altLang="ja-JP" sz="1600" b="1" dirty="0">
                <a:solidFill>
                  <a:srgbClr val="00B050"/>
                </a:solidFill>
                <a:latin typeface="+mj-ea"/>
                <a:ea typeface="+mj-ea"/>
              </a:endParaRPr>
            </a:p>
          </p:txBody>
        </p:sp>
        <p:sp>
          <p:nvSpPr>
            <p:cNvPr id="35" name="テキスト ボックス 34"/>
            <p:cNvSpPr txBox="1"/>
            <p:nvPr/>
          </p:nvSpPr>
          <p:spPr>
            <a:xfrm>
              <a:off x="5585980" y="3234416"/>
              <a:ext cx="3121602" cy="830997"/>
            </a:xfrm>
            <a:prstGeom prst="rect">
              <a:avLst/>
            </a:prstGeom>
            <a:noFill/>
          </p:spPr>
          <p:txBody>
            <a:bodyPr wrap="square" rtlCol="0">
              <a:spAutoFit/>
            </a:bodyPr>
            <a:lstStyle/>
            <a:p>
              <a:r>
                <a:rPr kumimoji="1" lang="ja-JP" altLang="en-US" sz="1600" b="1" dirty="0">
                  <a:solidFill>
                    <a:srgbClr val="00B050"/>
                  </a:solidFill>
                  <a:latin typeface="+mj-ea"/>
                  <a:ea typeface="+mj-ea"/>
                </a:rPr>
                <a:t>発電利用に供する木質バイオマス証明に関する自主行動規範（様式第２号）</a:t>
              </a:r>
              <a:endParaRPr kumimoji="1" lang="en-US" altLang="ja-JP" sz="1600" b="1" dirty="0">
                <a:solidFill>
                  <a:srgbClr val="00B050"/>
                </a:solidFill>
                <a:latin typeface="+mj-ea"/>
                <a:ea typeface="+mj-ea"/>
              </a:endParaRPr>
            </a:p>
          </p:txBody>
        </p:sp>
        <p:sp>
          <p:nvSpPr>
            <p:cNvPr id="37" name="正方形/長方形 36"/>
            <p:cNvSpPr/>
            <p:nvPr/>
          </p:nvSpPr>
          <p:spPr>
            <a:xfrm>
              <a:off x="4829176" y="2497536"/>
              <a:ext cx="4029075" cy="1659709"/>
            </a:xfrm>
            <a:prstGeom prst="rect">
              <a:avLst/>
            </a:prstGeom>
            <a:noFill/>
            <a:ln w="571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mj-ea"/>
                <a:ea typeface="+mj-ea"/>
              </a:endParaRPr>
            </a:p>
          </p:txBody>
        </p:sp>
      </p:grpSp>
      <p:sp>
        <p:nvSpPr>
          <p:cNvPr id="38" name="下矢印 37"/>
          <p:cNvSpPr/>
          <p:nvPr/>
        </p:nvSpPr>
        <p:spPr>
          <a:xfrm>
            <a:off x="6753225" y="3836738"/>
            <a:ext cx="352425" cy="729191"/>
          </a:xfrm>
          <a:prstGeom prst="downArrow">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latin typeface="+mj-ea"/>
              <a:ea typeface="+mj-ea"/>
            </a:endParaRPr>
          </a:p>
        </p:txBody>
      </p:sp>
      <p:sp>
        <p:nvSpPr>
          <p:cNvPr id="39" name="テキスト ボックス 38"/>
          <p:cNvSpPr txBox="1"/>
          <p:nvPr/>
        </p:nvSpPr>
        <p:spPr>
          <a:xfrm>
            <a:off x="4994564" y="4033093"/>
            <a:ext cx="1758661" cy="307777"/>
          </a:xfrm>
          <a:prstGeom prst="rect">
            <a:avLst/>
          </a:prstGeom>
          <a:noFill/>
        </p:spPr>
        <p:txBody>
          <a:bodyPr wrap="square" rtlCol="0">
            <a:spAutoFit/>
          </a:bodyPr>
          <a:lstStyle/>
          <a:p>
            <a:r>
              <a:rPr kumimoji="1" lang="ja-JP" altLang="en-US" sz="1400" b="1" dirty="0">
                <a:solidFill>
                  <a:srgbClr val="00B050"/>
                </a:solidFill>
                <a:latin typeface="+mj-ea"/>
                <a:ea typeface="+mj-ea"/>
              </a:rPr>
              <a:t>上記２点を市に提出</a:t>
            </a:r>
          </a:p>
        </p:txBody>
      </p:sp>
      <p:sp>
        <p:nvSpPr>
          <p:cNvPr id="40" name="テキスト ボックス 39"/>
          <p:cNvSpPr txBox="1"/>
          <p:nvPr/>
        </p:nvSpPr>
        <p:spPr>
          <a:xfrm>
            <a:off x="4624253" y="4939452"/>
            <a:ext cx="4470764" cy="1815882"/>
          </a:xfrm>
          <a:prstGeom prst="rect">
            <a:avLst/>
          </a:prstGeom>
          <a:noFill/>
        </p:spPr>
        <p:txBody>
          <a:bodyPr wrap="square" rtlCol="0">
            <a:spAutoFit/>
          </a:bodyPr>
          <a:lstStyle/>
          <a:p>
            <a:r>
              <a:rPr kumimoji="1" lang="ja-JP" altLang="en-US" sz="1600" b="1" dirty="0">
                <a:solidFill>
                  <a:schemeClr val="accent4">
                    <a:lumMod val="50000"/>
                  </a:schemeClr>
                </a:solidFill>
                <a:latin typeface="+mj-ea"/>
                <a:ea typeface="+mj-ea"/>
              </a:rPr>
              <a:t>発電利用に供する木質バイオマス証明材取扱者登録書が届きます。（市農林振興課より発送）</a:t>
            </a:r>
            <a:endParaRPr kumimoji="1" lang="en-US" altLang="ja-JP" sz="1600" b="1" dirty="0">
              <a:solidFill>
                <a:schemeClr val="accent4">
                  <a:lumMod val="50000"/>
                </a:schemeClr>
              </a:solidFill>
              <a:latin typeface="+mj-ea"/>
              <a:ea typeface="+mj-ea"/>
            </a:endParaRPr>
          </a:p>
          <a:p>
            <a:endParaRPr kumimoji="1" lang="en-US" altLang="ja-JP" sz="1600" b="1" dirty="0">
              <a:solidFill>
                <a:schemeClr val="accent4">
                  <a:lumMod val="50000"/>
                </a:schemeClr>
              </a:solidFill>
              <a:latin typeface="+mj-ea"/>
              <a:ea typeface="+mj-ea"/>
            </a:endParaRPr>
          </a:p>
          <a:p>
            <a:r>
              <a:rPr kumimoji="1" lang="ja-JP" altLang="en-US" sz="1600" b="1" dirty="0">
                <a:solidFill>
                  <a:schemeClr val="accent4">
                    <a:lumMod val="50000"/>
                  </a:schemeClr>
                </a:solidFill>
                <a:latin typeface="+mj-ea"/>
                <a:ea typeface="+mj-ea"/>
              </a:rPr>
              <a:t>有効期間は、登録日から３年間となります。</a:t>
            </a:r>
            <a:endParaRPr kumimoji="1" lang="en-US" altLang="ja-JP" sz="1600" b="1" dirty="0">
              <a:solidFill>
                <a:schemeClr val="accent4">
                  <a:lumMod val="50000"/>
                </a:schemeClr>
              </a:solidFill>
              <a:latin typeface="+mj-ea"/>
              <a:ea typeface="+mj-ea"/>
            </a:endParaRPr>
          </a:p>
          <a:p>
            <a:endParaRPr kumimoji="1" lang="en-US" altLang="ja-JP" sz="1600" b="1" dirty="0">
              <a:solidFill>
                <a:schemeClr val="accent4">
                  <a:lumMod val="50000"/>
                </a:schemeClr>
              </a:solidFill>
              <a:latin typeface="+mj-ea"/>
              <a:ea typeface="+mj-ea"/>
            </a:endParaRPr>
          </a:p>
          <a:p>
            <a:r>
              <a:rPr kumimoji="1" lang="ja-JP" altLang="en-US" sz="1600" b="1" dirty="0">
                <a:solidFill>
                  <a:schemeClr val="accent4">
                    <a:lumMod val="50000"/>
                  </a:schemeClr>
                </a:solidFill>
                <a:latin typeface="+mj-ea"/>
                <a:ea typeface="+mj-ea"/>
              </a:rPr>
              <a:t>登録書は、バイオマス証明の根拠資料として、</a:t>
            </a:r>
            <a:endParaRPr kumimoji="1" lang="en-US" altLang="ja-JP" sz="1600" b="1" dirty="0">
              <a:solidFill>
                <a:schemeClr val="accent4">
                  <a:lumMod val="50000"/>
                </a:schemeClr>
              </a:solidFill>
              <a:latin typeface="+mj-ea"/>
              <a:ea typeface="+mj-ea"/>
            </a:endParaRPr>
          </a:p>
          <a:p>
            <a:r>
              <a:rPr kumimoji="1" lang="ja-JP" altLang="en-US" sz="1600" b="1" dirty="0">
                <a:solidFill>
                  <a:schemeClr val="accent4">
                    <a:lumMod val="50000"/>
                  </a:schemeClr>
                </a:solidFill>
                <a:latin typeface="+mj-ea"/>
                <a:ea typeface="+mj-ea"/>
              </a:rPr>
              <a:t>重要な書類になりますので保管をお願いします。</a:t>
            </a:r>
            <a:endParaRPr kumimoji="1" lang="en-US" altLang="ja-JP" sz="1600" b="1" dirty="0">
              <a:solidFill>
                <a:schemeClr val="accent4">
                  <a:lumMod val="50000"/>
                </a:schemeClr>
              </a:solidFill>
              <a:latin typeface="+mj-ea"/>
              <a:ea typeface="+mj-ea"/>
            </a:endParaRPr>
          </a:p>
        </p:txBody>
      </p:sp>
      <p:sp>
        <p:nvSpPr>
          <p:cNvPr id="41" name="テキスト ボックス 40"/>
          <p:cNvSpPr txBox="1"/>
          <p:nvPr/>
        </p:nvSpPr>
        <p:spPr>
          <a:xfrm>
            <a:off x="266700" y="6101936"/>
            <a:ext cx="4200391" cy="338554"/>
          </a:xfrm>
          <a:prstGeom prst="rect">
            <a:avLst/>
          </a:prstGeom>
          <a:noFill/>
        </p:spPr>
        <p:txBody>
          <a:bodyPr wrap="square" rtlCol="0">
            <a:spAutoFit/>
          </a:bodyPr>
          <a:lstStyle/>
          <a:p>
            <a:r>
              <a:rPr kumimoji="1" lang="en-US" altLang="ja-JP" sz="1600" dirty="0"/>
              <a:t>※</a:t>
            </a:r>
            <a:r>
              <a:rPr kumimoji="1" lang="ja-JP" altLang="en-US" sz="1600" dirty="0"/>
              <a:t>詳細や様式は、伊賀市ＨＰにて閲覧できます。</a:t>
            </a:r>
          </a:p>
        </p:txBody>
      </p:sp>
    </p:spTree>
    <p:extLst>
      <p:ext uri="{BB962C8B-B14F-4D97-AF65-F5344CB8AC3E}">
        <p14:creationId xmlns:p14="http://schemas.microsoft.com/office/powerpoint/2010/main" val="3036637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801198"/>
          </a:xfrm>
        </p:spPr>
        <p:txBody>
          <a:bodyPr/>
          <a:lstStyle/>
          <a:p>
            <a:r>
              <a:rPr kumimoji="1" lang="ja-JP" altLang="en-US" b="1" dirty="0"/>
              <a:t>間伐</a:t>
            </a:r>
            <a:r>
              <a:rPr kumimoji="1" lang="ja-JP" altLang="en-US" dirty="0"/>
              <a:t>　</a:t>
            </a:r>
            <a:r>
              <a:rPr lang="ja-JP" altLang="en-US" sz="1800" dirty="0"/>
              <a:t>～伐採届の提出から間伐するまで～</a:t>
            </a:r>
            <a:endParaRPr lang="ja-JP" altLang="en-US" sz="3000" dirty="0"/>
          </a:p>
        </p:txBody>
      </p:sp>
      <p:sp>
        <p:nvSpPr>
          <p:cNvPr id="5" name="正方形/長方形 4"/>
          <p:cNvSpPr/>
          <p:nvPr/>
        </p:nvSpPr>
        <p:spPr>
          <a:xfrm>
            <a:off x="280914" y="1513510"/>
            <a:ext cx="3962400" cy="366257"/>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100" b="1" dirty="0"/>
              <a:t>伐採及び伐採後の造林届</a:t>
            </a:r>
            <a:endParaRPr kumimoji="1" lang="ja-JP" altLang="en-US" sz="1350" b="1" dirty="0"/>
          </a:p>
        </p:txBody>
      </p:sp>
      <p:sp>
        <p:nvSpPr>
          <p:cNvPr id="6" name="正方形/長方形 5"/>
          <p:cNvSpPr/>
          <p:nvPr/>
        </p:nvSpPr>
        <p:spPr>
          <a:xfrm>
            <a:off x="4843390" y="1513512"/>
            <a:ext cx="4029075" cy="366257"/>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100" b="1" dirty="0"/>
              <a:t>間伐を実施</a:t>
            </a:r>
            <a:endParaRPr kumimoji="1" lang="ja-JP" altLang="en-US" sz="1350" b="1" dirty="0"/>
          </a:p>
        </p:txBody>
      </p:sp>
      <p:sp>
        <p:nvSpPr>
          <p:cNvPr id="7" name="楕円 6"/>
          <p:cNvSpPr/>
          <p:nvPr/>
        </p:nvSpPr>
        <p:spPr>
          <a:xfrm>
            <a:off x="296144" y="2762275"/>
            <a:ext cx="332509" cy="33250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400" dirty="0"/>
          </a:p>
        </p:txBody>
      </p:sp>
      <p:sp>
        <p:nvSpPr>
          <p:cNvPr id="8" name="楕円 7"/>
          <p:cNvSpPr/>
          <p:nvPr/>
        </p:nvSpPr>
        <p:spPr>
          <a:xfrm>
            <a:off x="296144" y="3339190"/>
            <a:ext cx="332509" cy="33250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p>
        </p:txBody>
      </p:sp>
      <p:sp>
        <p:nvSpPr>
          <p:cNvPr id="11" name="テキスト ボックス 10"/>
          <p:cNvSpPr txBox="1"/>
          <p:nvPr/>
        </p:nvSpPr>
        <p:spPr>
          <a:xfrm>
            <a:off x="296142" y="2068191"/>
            <a:ext cx="3796146" cy="584775"/>
          </a:xfrm>
          <a:prstGeom prst="rect">
            <a:avLst/>
          </a:prstGeom>
          <a:noFill/>
        </p:spPr>
        <p:txBody>
          <a:bodyPr wrap="square" rtlCol="0">
            <a:spAutoFit/>
          </a:bodyPr>
          <a:lstStyle/>
          <a:p>
            <a:r>
              <a:rPr kumimoji="1" lang="ja-JP" altLang="en-US" sz="1600" b="1" dirty="0">
                <a:solidFill>
                  <a:srgbClr val="00B050"/>
                </a:solidFill>
              </a:rPr>
              <a:t>市に伐採及び伐採後の造林届（以下、伐採届）を提出する。</a:t>
            </a:r>
          </a:p>
        </p:txBody>
      </p:sp>
      <p:sp>
        <p:nvSpPr>
          <p:cNvPr id="20" name="下矢印 19"/>
          <p:cNvSpPr/>
          <p:nvPr/>
        </p:nvSpPr>
        <p:spPr>
          <a:xfrm>
            <a:off x="1894114" y="4094065"/>
            <a:ext cx="561703" cy="301095"/>
          </a:xfrm>
          <a:prstGeom prst="downArrow">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22" name="テキスト ボックス 21"/>
          <p:cNvSpPr txBox="1"/>
          <p:nvPr/>
        </p:nvSpPr>
        <p:spPr>
          <a:xfrm>
            <a:off x="309204" y="4399218"/>
            <a:ext cx="4424177" cy="1569660"/>
          </a:xfrm>
          <a:prstGeom prst="rect">
            <a:avLst/>
          </a:prstGeom>
          <a:noFill/>
        </p:spPr>
        <p:txBody>
          <a:bodyPr wrap="square" rtlCol="0">
            <a:spAutoFit/>
          </a:bodyPr>
          <a:lstStyle/>
          <a:p>
            <a:r>
              <a:rPr kumimoji="1" lang="ja-JP" altLang="en-US" sz="1600" b="1" dirty="0">
                <a:solidFill>
                  <a:schemeClr val="accent4">
                    <a:lumMod val="50000"/>
                  </a:schemeClr>
                </a:solidFill>
                <a:latin typeface="+mj-ea"/>
                <a:ea typeface="+mj-ea"/>
              </a:rPr>
              <a:t>伐採及び伐採後の造林届出書の写し（受理印押印有り）が市農林振興課より返却されます。</a:t>
            </a:r>
            <a:endParaRPr kumimoji="1" lang="en-US" altLang="ja-JP" sz="1600" b="1" dirty="0">
              <a:solidFill>
                <a:schemeClr val="accent4">
                  <a:lumMod val="50000"/>
                </a:schemeClr>
              </a:solidFill>
              <a:latin typeface="+mj-ea"/>
              <a:ea typeface="+mj-ea"/>
            </a:endParaRPr>
          </a:p>
          <a:p>
            <a:endParaRPr kumimoji="1" lang="en-US" altLang="ja-JP" sz="1600" b="1" dirty="0">
              <a:solidFill>
                <a:schemeClr val="accent4">
                  <a:lumMod val="50000"/>
                </a:schemeClr>
              </a:solidFill>
              <a:latin typeface="+mj-ea"/>
              <a:ea typeface="+mj-ea"/>
            </a:endParaRPr>
          </a:p>
          <a:p>
            <a:r>
              <a:rPr kumimoji="1" lang="ja-JP" altLang="en-US" sz="1600" b="1" dirty="0">
                <a:solidFill>
                  <a:schemeClr val="accent4">
                    <a:lumMod val="50000"/>
                  </a:schemeClr>
                </a:solidFill>
                <a:latin typeface="+mj-ea"/>
                <a:ea typeface="+mj-ea"/>
              </a:rPr>
              <a:t>伐採及び伐採後の造林届出書の写しは、バイオマス証明の根拠資料として重要な書類になりますので、保管をお願いします。</a:t>
            </a:r>
            <a:endParaRPr kumimoji="1" lang="en-US" altLang="ja-JP" sz="1600" b="1" dirty="0">
              <a:solidFill>
                <a:schemeClr val="accent4">
                  <a:lumMod val="50000"/>
                </a:schemeClr>
              </a:solidFill>
              <a:latin typeface="+mj-ea"/>
              <a:ea typeface="+mj-ea"/>
            </a:endParaRPr>
          </a:p>
        </p:txBody>
      </p:sp>
      <p:sp>
        <p:nvSpPr>
          <p:cNvPr id="23" name="テキスト ボックス 22"/>
          <p:cNvSpPr txBox="1"/>
          <p:nvPr/>
        </p:nvSpPr>
        <p:spPr>
          <a:xfrm>
            <a:off x="222071" y="6460391"/>
            <a:ext cx="3805238" cy="253916"/>
          </a:xfrm>
          <a:prstGeom prst="rect">
            <a:avLst/>
          </a:prstGeom>
          <a:noFill/>
        </p:spPr>
        <p:txBody>
          <a:bodyPr wrap="square" rtlCol="0">
            <a:spAutoFit/>
          </a:bodyPr>
          <a:lstStyle/>
          <a:p>
            <a:r>
              <a:rPr kumimoji="1" lang="en-US" altLang="ja-JP" sz="1050" dirty="0"/>
              <a:t>※</a:t>
            </a:r>
            <a:r>
              <a:rPr kumimoji="1" lang="ja-JP" altLang="en-US" sz="1050" dirty="0"/>
              <a:t>詳細や様式は、伊賀市ＨＰにて閲覧できます。</a:t>
            </a:r>
          </a:p>
        </p:txBody>
      </p:sp>
      <p:sp>
        <p:nvSpPr>
          <p:cNvPr id="25" name="テキスト ボックス 24"/>
          <p:cNvSpPr txBox="1"/>
          <p:nvPr/>
        </p:nvSpPr>
        <p:spPr>
          <a:xfrm>
            <a:off x="642864" y="2768650"/>
            <a:ext cx="3600450" cy="584775"/>
          </a:xfrm>
          <a:prstGeom prst="rect">
            <a:avLst/>
          </a:prstGeom>
          <a:noFill/>
        </p:spPr>
        <p:txBody>
          <a:bodyPr wrap="square" rtlCol="0">
            <a:spAutoFit/>
          </a:bodyPr>
          <a:lstStyle/>
          <a:p>
            <a:r>
              <a:rPr kumimoji="1" lang="ja-JP" altLang="en-US" sz="1600" b="1" dirty="0">
                <a:solidFill>
                  <a:srgbClr val="00B050"/>
                </a:solidFill>
              </a:rPr>
              <a:t>伐採する日の</a:t>
            </a:r>
            <a:r>
              <a:rPr kumimoji="1" lang="en-US" altLang="ja-JP" sz="1600" b="1" dirty="0">
                <a:solidFill>
                  <a:schemeClr val="accent4">
                    <a:lumMod val="50000"/>
                  </a:schemeClr>
                </a:solidFill>
              </a:rPr>
              <a:t>30</a:t>
            </a:r>
            <a:r>
              <a:rPr kumimoji="1" lang="ja-JP" altLang="en-US" sz="1600" b="1" dirty="0">
                <a:solidFill>
                  <a:schemeClr val="accent4">
                    <a:lumMod val="50000"/>
                  </a:schemeClr>
                </a:solidFill>
              </a:rPr>
              <a:t>日～</a:t>
            </a:r>
            <a:r>
              <a:rPr kumimoji="1" lang="en-US" altLang="ja-JP" sz="1600" b="1" dirty="0">
                <a:solidFill>
                  <a:schemeClr val="accent4">
                    <a:lumMod val="50000"/>
                  </a:schemeClr>
                </a:solidFill>
              </a:rPr>
              <a:t>90</a:t>
            </a:r>
            <a:r>
              <a:rPr kumimoji="1" lang="ja-JP" altLang="en-US" sz="1600" b="1" dirty="0">
                <a:solidFill>
                  <a:schemeClr val="accent4">
                    <a:lumMod val="50000"/>
                  </a:schemeClr>
                </a:solidFill>
              </a:rPr>
              <a:t>日前までに</a:t>
            </a:r>
            <a:r>
              <a:rPr kumimoji="1" lang="ja-JP" altLang="en-US" sz="1600" b="1" dirty="0">
                <a:solidFill>
                  <a:srgbClr val="00B050"/>
                </a:solidFill>
              </a:rPr>
              <a:t>提出する。</a:t>
            </a:r>
          </a:p>
        </p:txBody>
      </p:sp>
      <p:sp>
        <p:nvSpPr>
          <p:cNvPr id="27" name="テキスト ボックス 26"/>
          <p:cNvSpPr txBox="1"/>
          <p:nvPr/>
        </p:nvSpPr>
        <p:spPr>
          <a:xfrm>
            <a:off x="628651" y="3263069"/>
            <a:ext cx="3600450" cy="830997"/>
          </a:xfrm>
          <a:prstGeom prst="rect">
            <a:avLst/>
          </a:prstGeom>
          <a:noFill/>
        </p:spPr>
        <p:txBody>
          <a:bodyPr wrap="square" rtlCol="0">
            <a:spAutoFit/>
          </a:bodyPr>
          <a:lstStyle/>
          <a:p>
            <a:r>
              <a:rPr kumimoji="1" lang="ja-JP" altLang="en-US" sz="1600" b="1" dirty="0">
                <a:solidFill>
                  <a:srgbClr val="00B050"/>
                </a:solidFill>
              </a:rPr>
              <a:t>１</a:t>
            </a:r>
            <a:r>
              <a:rPr kumimoji="1" lang="en-US" altLang="ja-JP" sz="1600" b="1" dirty="0">
                <a:solidFill>
                  <a:srgbClr val="00B050"/>
                </a:solidFill>
              </a:rPr>
              <a:t>.</a:t>
            </a:r>
            <a:r>
              <a:rPr kumimoji="1" lang="ja-JP" altLang="en-US" sz="1600" b="1" dirty="0">
                <a:solidFill>
                  <a:srgbClr val="00B050"/>
                </a:solidFill>
              </a:rPr>
              <a:t>　森林の所在場所</a:t>
            </a:r>
            <a:endParaRPr kumimoji="1" lang="en-US" altLang="ja-JP" sz="1600" b="1" dirty="0">
              <a:solidFill>
                <a:srgbClr val="00B050"/>
              </a:solidFill>
            </a:endParaRPr>
          </a:p>
          <a:p>
            <a:r>
              <a:rPr kumimoji="1" lang="ja-JP" altLang="en-US" sz="1600" b="1" dirty="0">
                <a:solidFill>
                  <a:srgbClr val="00B050"/>
                </a:solidFill>
              </a:rPr>
              <a:t>２</a:t>
            </a:r>
            <a:r>
              <a:rPr kumimoji="1" lang="en-US" altLang="ja-JP" sz="1600" b="1" dirty="0">
                <a:solidFill>
                  <a:srgbClr val="00B050"/>
                </a:solidFill>
              </a:rPr>
              <a:t>.</a:t>
            </a:r>
            <a:r>
              <a:rPr kumimoji="1" lang="ja-JP" altLang="en-US" sz="1600" b="1" dirty="0">
                <a:solidFill>
                  <a:srgbClr val="00B050"/>
                </a:solidFill>
              </a:rPr>
              <a:t>　伐採の計画　　の２箇所を記入する。</a:t>
            </a:r>
            <a:endParaRPr kumimoji="1" lang="en-US" altLang="ja-JP" sz="1600" b="1" dirty="0">
              <a:solidFill>
                <a:srgbClr val="00B050"/>
              </a:solidFill>
            </a:endParaRPr>
          </a:p>
          <a:p>
            <a:r>
              <a:rPr kumimoji="1" lang="ja-JP" altLang="en-US" sz="1600" b="1" dirty="0">
                <a:solidFill>
                  <a:srgbClr val="00B050"/>
                </a:solidFill>
              </a:rPr>
              <a:t>３</a:t>
            </a:r>
            <a:r>
              <a:rPr kumimoji="1" lang="en-US" altLang="ja-JP" sz="1600" b="1" dirty="0">
                <a:solidFill>
                  <a:srgbClr val="00B050"/>
                </a:solidFill>
              </a:rPr>
              <a:t>.</a:t>
            </a:r>
            <a:r>
              <a:rPr kumimoji="1" lang="ja-JP" altLang="en-US" sz="1600" b="1" dirty="0">
                <a:solidFill>
                  <a:srgbClr val="00B050"/>
                </a:solidFill>
              </a:rPr>
              <a:t>　必要書類を添付する。</a:t>
            </a:r>
            <a:endParaRPr kumimoji="1" lang="en-US" altLang="ja-JP" sz="1600" b="1" dirty="0">
              <a:solidFill>
                <a:srgbClr val="00B050"/>
              </a:solidFill>
            </a:endParaRPr>
          </a:p>
        </p:txBody>
      </p:sp>
      <p:sp>
        <p:nvSpPr>
          <p:cNvPr id="28" name="テキスト ボックス 27"/>
          <p:cNvSpPr txBox="1"/>
          <p:nvPr/>
        </p:nvSpPr>
        <p:spPr>
          <a:xfrm>
            <a:off x="4829177" y="2094570"/>
            <a:ext cx="3609975" cy="338554"/>
          </a:xfrm>
          <a:prstGeom prst="rect">
            <a:avLst/>
          </a:prstGeom>
          <a:noFill/>
        </p:spPr>
        <p:txBody>
          <a:bodyPr wrap="square" rtlCol="0">
            <a:spAutoFit/>
          </a:bodyPr>
          <a:lstStyle/>
          <a:p>
            <a:r>
              <a:rPr kumimoji="1" lang="ja-JP" altLang="en-US" sz="1600" b="1" dirty="0">
                <a:solidFill>
                  <a:srgbClr val="00B050"/>
                </a:solidFill>
              </a:rPr>
              <a:t>伐採届に基づいて、間伐を実施する。</a:t>
            </a:r>
          </a:p>
        </p:txBody>
      </p:sp>
      <p:sp>
        <p:nvSpPr>
          <p:cNvPr id="29" name="楕円 28"/>
          <p:cNvSpPr/>
          <p:nvPr/>
        </p:nvSpPr>
        <p:spPr>
          <a:xfrm>
            <a:off x="4849530" y="2762277"/>
            <a:ext cx="332509" cy="33250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400" dirty="0"/>
          </a:p>
        </p:txBody>
      </p:sp>
      <p:sp>
        <p:nvSpPr>
          <p:cNvPr id="30" name="テキスト ボックス 29"/>
          <p:cNvSpPr txBox="1"/>
          <p:nvPr/>
        </p:nvSpPr>
        <p:spPr>
          <a:xfrm>
            <a:off x="5257801" y="2686156"/>
            <a:ext cx="3600450" cy="584775"/>
          </a:xfrm>
          <a:prstGeom prst="rect">
            <a:avLst/>
          </a:prstGeom>
          <a:noFill/>
        </p:spPr>
        <p:txBody>
          <a:bodyPr wrap="square" rtlCol="0">
            <a:spAutoFit/>
          </a:bodyPr>
          <a:lstStyle/>
          <a:p>
            <a:r>
              <a:rPr kumimoji="1" lang="ja-JP" altLang="en-US" sz="1600" b="1" dirty="0">
                <a:solidFill>
                  <a:srgbClr val="00B050"/>
                </a:solidFill>
              </a:rPr>
              <a:t>間伐された森林状況及びはい積み状況のわかるトラック積込写真を、撮影する。</a:t>
            </a:r>
          </a:p>
        </p:txBody>
      </p:sp>
      <p:sp>
        <p:nvSpPr>
          <p:cNvPr id="31" name="楕円 30"/>
          <p:cNvSpPr/>
          <p:nvPr/>
        </p:nvSpPr>
        <p:spPr>
          <a:xfrm>
            <a:off x="4849530" y="3339192"/>
            <a:ext cx="332509" cy="33250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400" dirty="0"/>
          </a:p>
        </p:txBody>
      </p:sp>
      <p:sp>
        <p:nvSpPr>
          <p:cNvPr id="32" name="テキスト ボックス 31"/>
          <p:cNvSpPr txBox="1"/>
          <p:nvPr/>
        </p:nvSpPr>
        <p:spPr>
          <a:xfrm>
            <a:off x="5257800" y="3394698"/>
            <a:ext cx="3721099" cy="584775"/>
          </a:xfrm>
          <a:prstGeom prst="rect">
            <a:avLst/>
          </a:prstGeom>
          <a:noFill/>
        </p:spPr>
        <p:txBody>
          <a:bodyPr wrap="square" rtlCol="0">
            <a:spAutoFit/>
          </a:bodyPr>
          <a:lstStyle/>
          <a:p>
            <a:r>
              <a:rPr kumimoji="1" lang="ja-JP" altLang="en-US" sz="1600" b="1" dirty="0">
                <a:solidFill>
                  <a:srgbClr val="00B050"/>
                </a:solidFill>
              </a:rPr>
              <a:t>撮影する際は、写真看板が写るようにする。</a:t>
            </a:r>
          </a:p>
        </p:txBody>
      </p:sp>
      <p:grpSp>
        <p:nvGrpSpPr>
          <p:cNvPr id="41" name="グループ化 40"/>
          <p:cNvGrpSpPr/>
          <p:nvPr/>
        </p:nvGrpSpPr>
        <p:grpSpPr>
          <a:xfrm>
            <a:off x="4829176" y="4408223"/>
            <a:ext cx="4029075" cy="1923303"/>
            <a:chOff x="6438901" y="4594349"/>
            <a:chExt cx="5107479" cy="1766230"/>
          </a:xfrm>
        </p:grpSpPr>
        <p:pic>
          <p:nvPicPr>
            <p:cNvPr id="33" name="図 3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438901" y="4598577"/>
              <a:ext cx="2571758" cy="1762002"/>
            </a:xfrm>
            <a:prstGeom prst="rect">
              <a:avLst/>
            </a:prstGeom>
          </p:spPr>
        </p:pic>
        <p:pic>
          <p:nvPicPr>
            <p:cNvPr id="34" name="図 3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010659" y="4594349"/>
              <a:ext cx="2535721" cy="1762001"/>
            </a:xfrm>
            <a:prstGeom prst="rect">
              <a:avLst/>
            </a:prstGeom>
          </p:spPr>
        </p:pic>
      </p:grpSp>
      <p:sp>
        <p:nvSpPr>
          <p:cNvPr id="21" name="テキスト ボックス 20"/>
          <p:cNvSpPr txBox="1"/>
          <p:nvPr/>
        </p:nvSpPr>
        <p:spPr>
          <a:xfrm>
            <a:off x="209007" y="6222151"/>
            <a:ext cx="4524375" cy="253916"/>
          </a:xfrm>
          <a:prstGeom prst="rect">
            <a:avLst/>
          </a:prstGeom>
          <a:noFill/>
        </p:spPr>
        <p:txBody>
          <a:bodyPr wrap="square" rtlCol="0">
            <a:spAutoFit/>
          </a:bodyPr>
          <a:lstStyle/>
          <a:p>
            <a:r>
              <a:rPr kumimoji="1" lang="en-US" altLang="ja-JP" sz="1050" dirty="0"/>
              <a:t>※</a:t>
            </a:r>
            <a:r>
              <a:rPr kumimoji="1" lang="ja-JP" altLang="en-US" sz="1050" dirty="0"/>
              <a:t>森林経営計画に該当する山林の場合は、その証明書が必要となります。</a:t>
            </a:r>
          </a:p>
        </p:txBody>
      </p:sp>
    </p:spTree>
    <p:extLst>
      <p:ext uri="{BB962C8B-B14F-4D97-AF65-F5344CB8AC3E}">
        <p14:creationId xmlns:p14="http://schemas.microsoft.com/office/powerpoint/2010/main" val="641136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744038"/>
          </a:xfrm>
        </p:spPr>
        <p:txBody>
          <a:bodyPr>
            <a:normAutofit/>
          </a:bodyPr>
          <a:lstStyle/>
          <a:p>
            <a:r>
              <a:rPr kumimoji="1" lang="ja-JP" altLang="en-US" b="1" dirty="0"/>
              <a:t>搬出　</a:t>
            </a:r>
            <a:r>
              <a:rPr lang="ja-JP" altLang="en-US" sz="1800" dirty="0"/>
              <a:t>～土場から市内の事業所への搬出・買取伝票を取得するまで～　</a:t>
            </a:r>
            <a:endParaRPr kumimoji="1" lang="ja-JP" altLang="en-US" dirty="0"/>
          </a:p>
        </p:txBody>
      </p:sp>
      <p:sp>
        <p:nvSpPr>
          <p:cNvPr id="4" name="正方形/長方形 3"/>
          <p:cNvSpPr/>
          <p:nvPr/>
        </p:nvSpPr>
        <p:spPr>
          <a:xfrm>
            <a:off x="296142" y="1510630"/>
            <a:ext cx="8591550" cy="366257"/>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100" b="1" dirty="0"/>
              <a:t>木質バイオマス証明書の作成　及び　計量・伝票取得</a:t>
            </a:r>
            <a:endParaRPr kumimoji="1" lang="ja-JP" altLang="en-US" sz="1350" b="1" dirty="0"/>
          </a:p>
        </p:txBody>
      </p:sp>
      <p:sp>
        <p:nvSpPr>
          <p:cNvPr id="6" name="楕円 5"/>
          <p:cNvSpPr/>
          <p:nvPr/>
        </p:nvSpPr>
        <p:spPr>
          <a:xfrm>
            <a:off x="296140" y="3148123"/>
            <a:ext cx="332509" cy="33250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400" dirty="0"/>
          </a:p>
        </p:txBody>
      </p:sp>
      <p:sp>
        <p:nvSpPr>
          <p:cNvPr id="7" name="楕円 6"/>
          <p:cNvSpPr/>
          <p:nvPr/>
        </p:nvSpPr>
        <p:spPr>
          <a:xfrm>
            <a:off x="296140" y="3685702"/>
            <a:ext cx="332509" cy="33250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p>
        </p:txBody>
      </p:sp>
      <p:sp>
        <p:nvSpPr>
          <p:cNvPr id="8" name="テキスト ボックス 7"/>
          <p:cNvSpPr txBox="1"/>
          <p:nvPr/>
        </p:nvSpPr>
        <p:spPr>
          <a:xfrm>
            <a:off x="260650" y="1975236"/>
            <a:ext cx="4214993" cy="830997"/>
          </a:xfrm>
          <a:prstGeom prst="rect">
            <a:avLst/>
          </a:prstGeom>
          <a:noFill/>
        </p:spPr>
        <p:txBody>
          <a:bodyPr wrap="square" rtlCol="0">
            <a:spAutoFit/>
          </a:bodyPr>
          <a:lstStyle/>
          <a:p>
            <a:r>
              <a:rPr kumimoji="1" lang="ja-JP" altLang="en-US" sz="1600" b="1" dirty="0">
                <a:solidFill>
                  <a:srgbClr val="00B050"/>
                </a:solidFill>
              </a:rPr>
              <a:t>発電用チップに係る間伐材等由来のバイオマス証明（様式第５号）と以下の添付書類を、搬出した間伐材と共に市内の事業所に提出する。</a:t>
            </a:r>
            <a:endParaRPr kumimoji="1" lang="en-US" altLang="ja-JP" sz="1600" b="1" dirty="0">
              <a:solidFill>
                <a:srgbClr val="00B050"/>
              </a:solidFill>
            </a:endParaRPr>
          </a:p>
        </p:txBody>
      </p:sp>
      <p:sp>
        <p:nvSpPr>
          <p:cNvPr id="11" name="テキスト ボックス 10"/>
          <p:cNvSpPr txBox="1"/>
          <p:nvPr/>
        </p:nvSpPr>
        <p:spPr>
          <a:xfrm>
            <a:off x="308024" y="6436452"/>
            <a:ext cx="3805238" cy="253916"/>
          </a:xfrm>
          <a:prstGeom prst="rect">
            <a:avLst/>
          </a:prstGeom>
          <a:noFill/>
        </p:spPr>
        <p:txBody>
          <a:bodyPr wrap="square" rtlCol="0">
            <a:spAutoFit/>
          </a:bodyPr>
          <a:lstStyle/>
          <a:p>
            <a:r>
              <a:rPr kumimoji="1" lang="en-US" altLang="ja-JP" sz="1050" dirty="0"/>
              <a:t>※</a:t>
            </a:r>
            <a:r>
              <a:rPr kumimoji="1" lang="ja-JP" altLang="en-US" sz="1050" dirty="0"/>
              <a:t>詳細や様式は、伊賀市ＨＰにて閲覧できます。</a:t>
            </a:r>
          </a:p>
        </p:txBody>
      </p:sp>
      <p:sp>
        <p:nvSpPr>
          <p:cNvPr id="14" name="テキスト ボックス 13"/>
          <p:cNvSpPr txBox="1"/>
          <p:nvPr/>
        </p:nvSpPr>
        <p:spPr>
          <a:xfrm>
            <a:off x="4927888" y="1931516"/>
            <a:ext cx="3930362" cy="830997"/>
          </a:xfrm>
          <a:prstGeom prst="rect">
            <a:avLst/>
          </a:prstGeom>
          <a:noFill/>
        </p:spPr>
        <p:txBody>
          <a:bodyPr wrap="square" rtlCol="0">
            <a:spAutoFit/>
          </a:bodyPr>
          <a:lstStyle/>
          <a:p>
            <a:r>
              <a:rPr kumimoji="1" lang="ja-JP" altLang="en-US" sz="1600" b="1" dirty="0">
                <a:solidFill>
                  <a:srgbClr val="00B050"/>
                </a:solidFill>
              </a:rPr>
              <a:t>提出するバイオマス証明は、補助金申請時にも提出する必要があるため、必ず写しを作成すること。</a:t>
            </a:r>
          </a:p>
        </p:txBody>
      </p:sp>
      <p:sp>
        <p:nvSpPr>
          <p:cNvPr id="15" name="楕円 14"/>
          <p:cNvSpPr/>
          <p:nvPr/>
        </p:nvSpPr>
        <p:spPr>
          <a:xfrm>
            <a:off x="4661682" y="3117893"/>
            <a:ext cx="332509" cy="33250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400" dirty="0"/>
          </a:p>
        </p:txBody>
      </p:sp>
      <p:sp>
        <p:nvSpPr>
          <p:cNvPr id="17" name="楕円 16"/>
          <p:cNvSpPr/>
          <p:nvPr/>
        </p:nvSpPr>
        <p:spPr>
          <a:xfrm>
            <a:off x="4813488" y="5442093"/>
            <a:ext cx="332509" cy="33250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400" dirty="0"/>
          </a:p>
        </p:txBody>
      </p:sp>
      <p:sp>
        <p:nvSpPr>
          <p:cNvPr id="18" name="テキスト ボックス 17"/>
          <p:cNvSpPr txBox="1"/>
          <p:nvPr/>
        </p:nvSpPr>
        <p:spPr>
          <a:xfrm>
            <a:off x="5070092" y="3041772"/>
            <a:ext cx="3969404" cy="830997"/>
          </a:xfrm>
          <a:prstGeom prst="rect">
            <a:avLst/>
          </a:prstGeom>
          <a:noFill/>
        </p:spPr>
        <p:txBody>
          <a:bodyPr wrap="square" rtlCol="0">
            <a:spAutoFit/>
          </a:bodyPr>
          <a:lstStyle/>
          <a:p>
            <a:r>
              <a:rPr kumimoji="1" lang="ja-JP" altLang="en-US" sz="1600" b="1" dirty="0">
                <a:solidFill>
                  <a:srgbClr val="00B050"/>
                </a:solidFill>
              </a:rPr>
              <a:t>搬出した市内の事業所にて計量し、</a:t>
            </a:r>
            <a:endParaRPr kumimoji="1" lang="en-US" altLang="ja-JP" sz="1600" b="1" dirty="0">
              <a:solidFill>
                <a:srgbClr val="00B050"/>
              </a:solidFill>
            </a:endParaRPr>
          </a:p>
          <a:p>
            <a:r>
              <a:rPr kumimoji="1" lang="ja-JP" altLang="en-US" sz="1600" b="1" dirty="0">
                <a:solidFill>
                  <a:srgbClr val="00B050"/>
                </a:solidFill>
              </a:rPr>
              <a:t>譲り渡した重量がわかる書類（伝票）を</a:t>
            </a:r>
            <a:endParaRPr kumimoji="1" lang="en-US" altLang="ja-JP" sz="1600" b="1" dirty="0">
              <a:solidFill>
                <a:srgbClr val="00B050"/>
              </a:solidFill>
            </a:endParaRPr>
          </a:p>
          <a:p>
            <a:r>
              <a:rPr kumimoji="1" lang="ja-JP" altLang="en-US" sz="1600" b="1" dirty="0">
                <a:solidFill>
                  <a:srgbClr val="00B050"/>
                </a:solidFill>
              </a:rPr>
              <a:t>受け取る。</a:t>
            </a:r>
          </a:p>
        </p:txBody>
      </p:sp>
      <p:sp>
        <p:nvSpPr>
          <p:cNvPr id="22" name="テキスト ボックス 21"/>
          <p:cNvSpPr txBox="1"/>
          <p:nvPr/>
        </p:nvSpPr>
        <p:spPr>
          <a:xfrm>
            <a:off x="841372" y="3120529"/>
            <a:ext cx="3290237" cy="584775"/>
          </a:xfrm>
          <a:prstGeom prst="rect">
            <a:avLst/>
          </a:prstGeom>
          <a:noFill/>
        </p:spPr>
        <p:txBody>
          <a:bodyPr wrap="square" rtlCol="0">
            <a:spAutoFit/>
          </a:bodyPr>
          <a:lstStyle/>
          <a:p>
            <a:r>
              <a:rPr kumimoji="1" lang="ja-JP" altLang="en-US" sz="1600" b="1" dirty="0">
                <a:solidFill>
                  <a:srgbClr val="00B050"/>
                </a:solidFill>
              </a:rPr>
              <a:t>間伐時に撮影した森林状況及び</a:t>
            </a:r>
            <a:endParaRPr kumimoji="1" lang="en-US" altLang="ja-JP" sz="1600" b="1" dirty="0">
              <a:solidFill>
                <a:srgbClr val="00B050"/>
              </a:solidFill>
            </a:endParaRPr>
          </a:p>
          <a:p>
            <a:r>
              <a:rPr kumimoji="1" lang="ja-JP" altLang="en-US" sz="1600" b="1" dirty="0">
                <a:solidFill>
                  <a:srgbClr val="00B050"/>
                </a:solidFill>
              </a:rPr>
              <a:t>はい積み状況が判る写真</a:t>
            </a:r>
          </a:p>
        </p:txBody>
      </p:sp>
      <p:sp>
        <p:nvSpPr>
          <p:cNvPr id="24" name="テキスト ボックス 23"/>
          <p:cNvSpPr txBox="1"/>
          <p:nvPr/>
        </p:nvSpPr>
        <p:spPr>
          <a:xfrm>
            <a:off x="841372" y="3780547"/>
            <a:ext cx="3596652" cy="338554"/>
          </a:xfrm>
          <a:prstGeom prst="rect">
            <a:avLst/>
          </a:prstGeom>
          <a:noFill/>
        </p:spPr>
        <p:txBody>
          <a:bodyPr wrap="square" rtlCol="0">
            <a:spAutoFit/>
          </a:bodyPr>
          <a:lstStyle/>
          <a:p>
            <a:r>
              <a:rPr kumimoji="1" lang="ja-JP" altLang="en-US" sz="1600" b="1" dirty="0">
                <a:solidFill>
                  <a:srgbClr val="00B050"/>
                </a:solidFill>
              </a:rPr>
              <a:t>バイオマス証明材取扱者登録書の写し</a:t>
            </a:r>
          </a:p>
        </p:txBody>
      </p:sp>
      <p:sp>
        <p:nvSpPr>
          <p:cNvPr id="25" name="楕円 24"/>
          <p:cNvSpPr/>
          <p:nvPr/>
        </p:nvSpPr>
        <p:spPr>
          <a:xfrm>
            <a:off x="296140" y="4223362"/>
            <a:ext cx="332509" cy="33250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p>
        </p:txBody>
      </p:sp>
      <p:sp>
        <p:nvSpPr>
          <p:cNvPr id="26" name="テキスト ボックス 25"/>
          <p:cNvSpPr txBox="1"/>
          <p:nvPr/>
        </p:nvSpPr>
        <p:spPr>
          <a:xfrm>
            <a:off x="841372" y="4287112"/>
            <a:ext cx="3290237" cy="338554"/>
          </a:xfrm>
          <a:prstGeom prst="rect">
            <a:avLst/>
          </a:prstGeom>
          <a:noFill/>
        </p:spPr>
        <p:txBody>
          <a:bodyPr wrap="square" rtlCol="0">
            <a:spAutoFit/>
          </a:bodyPr>
          <a:lstStyle/>
          <a:p>
            <a:r>
              <a:rPr kumimoji="1" lang="ja-JP" altLang="en-US" sz="1600" b="1" dirty="0">
                <a:solidFill>
                  <a:srgbClr val="00B050"/>
                </a:solidFill>
              </a:rPr>
              <a:t>自主行動規範の写し</a:t>
            </a:r>
          </a:p>
        </p:txBody>
      </p:sp>
      <p:sp>
        <p:nvSpPr>
          <p:cNvPr id="27" name="楕円 26"/>
          <p:cNvSpPr/>
          <p:nvPr/>
        </p:nvSpPr>
        <p:spPr>
          <a:xfrm>
            <a:off x="296140" y="4761607"/>
            <a:ext cx="332509" cy="33250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p>
        </p:txBody>
      </p:sp>
      <p:sp>
        <p:nvSpPr>
          <p:cNvPr id="28" name="テキスト ボックス 27"/>
          <p:cNvSpPr txBox="1"/>
          <p:nvPr/>
        </p:nvSpPr>
        <p:spPr>
          <a:xfrm>
            <a:off x="841372" y="4825357"/>
            <a:ext cx="3290237" cy="338554"/>
          </a:xfrm>
          <a:prstGeom prst="rect">
            <a:avLst/>
          </a:prstGeom>
          <a:noFill/>
        </p:spPr>
        <p:txBody>
          <a:bodyPr wrap="square" rtlCol="0">
            <a:spAutoFit/>
          </a:bodyPr>
          <a:lstStyle/>
          <a:p>
            <a:r>
              <a:rPr kumimoji="1" lang="ja-JP" altLang="en-US" sz="1600" b="1" dirty="0">
                <a:solidFill>
                  <a:srgbClr val="00B050"/>
                </a:solidFill>
              </a:rPr>
              <a:t>伐採届の写し</a:t>
            </a:r>
          </a:p>
        </p:txBody>
      </p:sp>
      <p:pic>
        <p:nvPicPr>
          <p:cNvPr id="33" name="図 32"/>
          <p:cNvPicPr/>
          <p:nvPr/>
        </p:nvPicPr>
        <p:blipFill>
          <a:blip r:embed="rId3" cstate="print">
            <a:extLst>
              <a:ext uri="{28A0092B-C50C-407E-A947-70E740481C1C}">
                <a14:useLocalDpi xmlns:a14="http://schemas.microsoft.com/office/drawing/2010/main" val="0"/>
              </a:ext>
            </a:extLst>
          </a:blip>
          <a:stretch>
            <a:fillRect/>
          </a:stretch>
        </p:blipFill>
        <p:spPr>
          <a:xfrm>
            <a:off x="6480989" y="3685702"/>
            <a:ext cx="1160734" cy="1635713"/>
          </a:xfrm>
          <a:prstGeom prst="rect">
            <a:avLst/>
          </a:prstGeom>
          <a:ln>
            <a:solidFill>
              <a:schemeClr val="tx1"/>
            </a:solidFill>
          </a:ln>
        </p:spPr>
      </p:pic>
      <p:sp>
        <p:nvSpPr>
          <p:cNvPr id="3" name="右矢印 2"/>
          <p:cNvSpPr/>
          <p:nvPr/>
        </p:nvSpPr>
        <p:spPr>
          <a:xfrm>
            <a:off x="4438024" y="2278352"/>
            <a:ext cx="351812" cy="209680"/>
          </a:xfrm>
          <a:prstGeom prst="rightArrow">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29" name="テキスト ボックス 28"/>
          <p:cNvSpPr txBox="1"/>
          <p:nvPr/>
        </p:nvSpPr>
        <p:spPr>
          <a:xfrm>
            <a:off x="5221897" y="5365973"/>
            <a:ext cx="3817599" cy="584775"/>
          </a:xfrm>
          <a:prstGeom prst="rect">
            <a:avLst/>
          </a:prstGeom>
          <a:noFill/>
        </p:spPr>
        <p:txBody>
          <a:bodyPr wrap="square" rtlCol="0">
            <a:spAutoFit/>
          </a:bodyPr>
          <a:lstStyle/>
          <a:p>
            <a:r>
              <a:rPr kumimoji="1" lang="ja-JP" altLang="en-US" sz="1600" b="1" dirty="0">
                <a:solidFill>
                  <a:srgbClr val="00B050"/>
                </a:solidFill>
              </a:rPr>
              <a:t>計量重量の正味重量が補助金単価となる。</a:t>
            </a:r>
            <a:endParaRPr kumimoji="1" lang="en-US" altLang="ja-JP" sz="1600" b="1" dirty="0">
              <a:solidFill>
                <a:srgbClr val="00B050"/>
              </a:solidFill>
            </a:endParaRPr>
          </a:p>
          <a:p>
            <a:r>
              <a:rPr kumimoji="1" lang="ja-JP" altLang="en-US" sz="1600" b="1" dirty="0">
                <a:solidFill>
                  <a:srgbClr val="00B050"/>
                </a:solidFill>
              </a:rPr>
              <a:t>正味重量＝総重量</a:t>
            </a:r>
            <a:r>
              <a:rPr kumimoji="1" lang="en-US" altLang="ja-JP" sz="1600" b="1" dirty="0">
                <a:solidFill>
                  <a:srgbClr val="00B050"/>
                </a:solidFill>
              </a:rPr>
              <a:t> – </a:t>
            </a:r>
            <a:r>
              <a:rPr kumimoji="1" lang="ja-JP" altLang="en-US" sz="1600" b="1" dirty="0">
                <a:solidFill>
                  <a:srgbClr val="00B050"/>
                </a:solidFill>
              </a:rPr>
              <a:t>風袋重量</a:t>
            </a:r>
          </a:p>
        </p:txBody>
      </p:sp>
      <p:sp>
        <p:nvSpPr>
          <p:cNvPr id="32" name="テキスト ボックス 31"/>
          <p:cNvSpPr txBox="1"/>
          <p:nvPr/>
        </p:nvSpPr>
        <p:spPr>
          <a:xfrm>
            <a:off x="4820197" y="6152210"/>
            <a:ext cx="4482318" cy="584775"/>
          </a:xfrm>
          <a:prstGeom prst="rect">
            <a:avLst/>
          </a:prstGeom>
          <a:noFill/>
        </p:spPr>
        <p:txBody>
          <a:bodyPr wrap="square" rtlCol="0">
            <a:spAutoFit/>
          </a:bodyPr>
          <a:lstStyle/>
          <a:p>
            <a:r>
              <a:rPr kumimoji="1" lang="ja-JP" altLang="en-US" sz="1600" b="1" dirty="0">
                <a:solidFill>
                  <a:schemeClr val="accent4">
                    <a:lumMod val="50000"/>
                  </a:schemeClr>
                </a:solidFill>
                <a:latin typeface="+mj-ea"/>
                <a:ea typeface="+mj-ea"/>
              </a:rPr>
              <a:t>注意）　</a:t>
            </a:r>
            <a:endParaRPr kumimoji="1" lang="en-US" altLang="ja-JP" sz="1600" b="1" dirty="0">
              <a:solidFill>
                <a:schemeClr val="accent4">
                  <a:lumMod val="50000"/>
                </a:schemeClr>
              </a:solidFill>
              <a:latin typeface="+mj-ea"/>
              <a:ea typeface="+mj-ea"/>
            </a:endParaRPr>
          </a:p>
          <a:p>
            <a:r>
              <a:rPr kumimoji="1" lang="ja-JP" altLang="en-US" sz="1600" b="1" dirty="0">
                <a:solidFill>
                  <a:schemeClr val="accent4">
                    <a:lumMod val="50000"/>
                  </a:schemeClr>
                </a:solidFill>
                <a:latin typeface="+mj-ea"/>
                <a:ea typeface="+mj-ea"/>
              </a:rPr>
              <a:t>　３月に搬出する間伐材は、補助金の対象外。</a:t>
            </a:r>
            <a:endParaRPr kumimoji="1" lang="en-US" altLang="ja-JP" sz="1600" b="1" dirty="0">
              <a:solidFill>
                <a:schemeClr val="accent4">
                  <a:lumMod val="50000"/>
                </a:schemeClr>
              </a:solidFill>
              <a:latin typeface="+mj-ea"/>
              <a:ea typeface="+mj-ea"/>
            </a:endParaRPr>
          </a:p>
        </p:txBody>
      </p:sp>
      <p:sp>
        <p:nvSpPr>
          <p:cNvPr id="37" name="正方形/長方形 36"/>
          <p:cNvSpPr/>
          <p:nvPr/>
        </p:nvSpPr>
        <p:spPr>
          <a:xfrm>
            <a:off x="169209" y="2947366"/>
            <a:ext cx="4306434" cy="2418607"/>
          </a:xfrm>
          <a:prstGeom prst="rect">
            <a:avLst/>
          </a:prstGeom>
          <a:noFill/>
          <a:ln w="571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5" name="屈折矢印 4"/>
          <p:cNvSpPr/>
          <p:nvPr/>
        </p:nvSpPr>
        <p:spPr>
          <a:xfrm rot="5400000">
            <a:off x="219024" y="5495237"/>
            <a:ext cx="398142" cy="220142"/>
          </a:xfrm>
          <a:prstGeom prst="bentUpArrow">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528166" y="5559607"/>
            <a:ext cx="3722125" cy="584775"/>
          </a:xfrm>
          <a:prstGeom prst="rect">
            <a:avLst/>
          </a:prstGeom>
          <a:noFill/>
        </p:spPr>
        <p:txBody>
          <a:bodyPr wrap="square" rtlCol="0">
            <a:spAutoFit/>
          </a:bodyPr>
          <a:lstStyle/>
          <a:p>
            <a:r>
              <a:rPr kumimoji="1" lang="ja-JP" altLang="en-US" sz="1600" dirty="0">
                <a:solidFill>
                  <a:srgbClr val="00B050"/>
                </a:solidFill>
              </a:rPr>
              <a:t>バイオマス証明書（様式第５号）と上記の添付書類にて、証明が可能となります。</a:t>
            </a:r>
          </a:p>
        </p:txBody>
      </p:sp>
    </p:spTree>
    <p:extLst>
      <p:ext uri="{BB962C8B-B14F-4D97-AF65-F5344CB8AC3E}">
        <p14:creationId xmlns:p14="http://schemas.microsoft.com/office/powerpoint/2010/main" val="490619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71500" y="336922"/>
            <a:ext cx="8515350" cy="810922"/>
          </a:xfrm>
        </p:spPr>
        <p:txBody>
          <a:bodyPr>
            <a:normAutofit/>
          </a:bodyPr>
          <a:lstStyle/>
          <a:p>
            <a:r>
              <a:rPr kumimoji="1" lang="ja-JP" altLang="en-US" b="1" dirty="0"/>
              <a:t>補助金申請</a:t>
            </a:r>
            <a:r>
              <a:rPr kumimoji="1" lang="ja-JP" altLang="en-US" sz="4900" b="1" dirty="0"/>
              <a:t>　</a:t>
            </a:r>
            <a:r>
              <a:rPr lang="ja-JP" altLang="en-US" sz="1800" dirty="0"/>
              <a:t>～補助金申請から請求まで～</a:t>
            </a:r>
            <a:endParaRPr kumimoji="1" lang="ja-JP" altLang="en-US" dirty="0"/>
          </a:p>
        </p:txBody>
      </p:sp>
      <p:sp>
        <p:nvSpPr>
          <p:cNvPr id="29" name="テキスト ボックス 28"/>
          <p:cNvSpPr txBox="1"/>
          <p:nvPr/>
        </p:nvSpPr>
        <p:spPr>
          <a:xfrm>
            <a:off x="266700" y="2040219"/>
            <a:ext cx="3792682" cy="523220"/>
          </a:xfrm>
          <a:prstGeom prst="rect">
            <a:avLst/>
          </a:prstGeom>
          <a:noFill/>
        </p:spPr>
        <p:txBody>
          <a:bodyPr wrap="square" rtlCol="0">
            <a:spAutoFit/>
          </a:bodyPr>
          <a:lstStyle/>
          <a:p>
            <a:r>
              <a:rPr kumimoji="1" lang="ja-JP" altLang="en-US" sz="1400" b="1" dirty="0">
                <a:solidFill>
                  <a:srgbClr val="00B050"/>
                </a:solidFill>
              </a:rPr>
              <a:t>未利用間伐材バイオマス利用推進事業補助金の交付申請を行う。申請書類は、以下のとおり。</a:t>
            </a:r>
          </a:p>
        </p:txBody>
      </p:sp>
      <p:sp>
        <p:nvSpPr>
          <p:cNvPr id="42" name="テキスト ボックス 41"/>
          <p:cNvSpPr txBox="1"/>
          <p:nvPr/>
        </p:nvSpPr>
        <p:spPr>
          <a:xfrm>
            <a:off x="266700" y="2737490"/>
            <a:ext cx="3962400" cy="523220"/>
          </a:xfrm>
          <a:prstGeom prst="rect">
            <a:avLst/>
          </a:prstGeom>
          <a:noFill/>
        </p:spPr>
        <p:txBody>
          <a:bodyPr wrap="square" rtlCol="0">
            <a:spAutoFit/>
          </a:bodyPr>
          <a:lstStyle/>
          <a:p>
            <a:r>
              <a:rPr kumimoji="1" lang="ja-JP" altLang="en-US" sz="1400" b="1" dirty="0">
                <a:solidFill>
                  <a:srgbClr val="00B050"/>
                </a:solidFill>
              </a:rPr>
              <a:t>１</a:t>
            </a:r>
            <a:r>
              <a:rPr kumimoji="1" lang="en-US" altLang="ja-JP" sz="1400" b="1" dirty="0">
                <a:solidFill>
                  <a:srgbClr val="00B050"/>
                </a:solidFill>
              </a:rPr>
              <a:t>.</a:t>
            </a:r>
            <a:r>
              <a:rPr kumimoji="1" lang="ja-JP" altLang="en-US" sz="1400" b="1" dirty="0">
                <a:solidFill>
                  <a:srgbClr val="00B050"/>
                </a:solidFill>
              </a:rPr>
              <a:t>未利用間伐材バイオマス利用推進事業補助金</a:t>
            </a:r>
            <a:endParaRPr kumimoji="1" lang="en-US" altLang="ja-JP" sz="1400" b="1" dirty="0">
              <a:solidFill>
                <a:srgbClr val="00B050"/>
              </a:solidFill>
            </a:endParaRPr>
          </a:p>
          <a:p>
            <a:r>
              <a:rPr kumimoji="1" lang="ja-JP" altLang="en-US" sz="1400" b="1" dirty="0">
                <a:solidFill>
                  <a:srgbClr val="00B050"/>
                </a:solidFill>
              </a:rPr>
              <a:t>　 交付申請書（様式第１号）</a:t>
            </a:r>
            <a:endParaRPr kumimoji="1" lang="en-US" altLang="ja-JP" sz="1400" b="1" dirty="0">
              <a:solidFill>
                <a:srgbClr val="00B050"/>
              </a:solidFill>
            </a:endParaRPr>
          </a:p>
        </p:txBody>
      </p:sp>
      <p:sp>
        <p:nvSpPr>
          <p:cNvPr id="43" name="テキスト ボックス 42"/>
          <p:cNvSpPr txBox="1"/>
          <p:nvPr/>
        </p:nvSpPr>
        <p:spPr>
          <a:xfrm>
            <a:off x="266700" y="3396452"/>
            <a:ext cx="3878580" cy="523220"/>
          </a:xfrm>
          <a:prstGeom prst="rect">
            <a:avLst/>
          </a:prstGeom>
          <a:noFill/>
        </p:spPr>
        <p:txBody>
          <a:bodyPr wrap="square" rtlCol="0">
            <a:spAutoFit/>
          </a:bodyPr>
          <a:lstStyle/>
          <a:p>
            <a:r>
              <a:rPr kumimoji="1" lang="ja-JP" altLang="en-US" sz="1400" b="1" dirty="0">
                <a:solidFill>
                  <a:srgbClr val="00B050"/>
                </a:solidFill>
              </a:rPr>
              <a:t>２</a:t>
            </a:r>
            <a:r>
              <a:rPr kumimoji="1" lang="en-US" altLang="ja-JP" sz="1400" b="1" dirty="0">
                <a:solidFill>
                  <a:srgbClr val="00B050"/>
                </a:solidFill>
              </a:rPr>
              <a:t>.</a:t>
            </a:r>
            <a:r>
              <a:rPr kumimoji="1" lang="ja-JP" altLang="en-US" sz="1400" b="1" dirty="0">
                <a:solidFill>
                  <a:srgbClr val="00B050"/>
                </a:solidFill>
              </a:rPr>
              <a:t>未利用間伐材バイオマス利用推進事業補助金</a:t>
            </a:r>
            <a:endParaRPr kumimoji="1" lang="en-US" altLang="ja-JP" sz="1400" b="1" dirty="0">
              <a:solidFill>
                <a:srgbClr val="00B050"/>
              </a:solidFill>
            </a:endParaRPr>
          </a:p>
          <a:p>
            <a:r>
              <a:rPr kumimoji="1" lang="ja-JP" altLang="en-US" sz="1400" b="1" dirty="0">
                <a:solidFill>
                  <a:srgbClr val="00B050"/>
                </a:solidFill>
              </a:rPr>
              <a:t>　 交付申請内訳書（様式第２号）</a:t>
            </a:r>
            <a:endParaRPr kumimoji="1" lang="en-US" altLang="ja-JP" sz="1400" b="1" dirty="0">
              <a:solidFill>
                <a:srgbClr val="00B050"/>
              </a:solidFill>
            </a:endParaRPr>
          </a:p>
        </p:txBody>
      </p:sp>
      <p:sp>
        <p:nvSpPr>
          <p:cNvPr id="44" name="テキスト ボックス 43"/>
          <p:cNvSpPr txBox="1"/>
          <p:nvPr/>
        </p:nvSpPr>
        <p:spPr>
          <a:xfrm>
            <a:off x="266700" y="4057119"/>
            <a:ext cx="3962400" cy="307777"/>
          </a:xfrm>
          <a:prstGeom prst="rect">
            <a:avLst/>
          </a:prstGeom>
          <a:noFill/>
        </p:spPr>
        <p:txBody>
          <a:bodyPr wrap="square" rtlCol="0">
            <a:spAutoFit/>
          </a:bodyPr>
          <a:lstStyle/>
          <a:p>
            <a:r>
              <a:rPr kumimoji="1" lang="ja-JP" altLang="en-US" sz="1400" b="1" dirty="0">
                <a:solidFill>
                  <a:srgbClr val="00B050"/>
                </a:solidFill>
              </a:rPr>
              <a:t>３</a:t>
            </a:r>
            <a:r>
              <a:rPr kumimoji="1" lang="en-US" altLang="ja-JP" sz="1400" b="1" dirty="0">
                <a:solidFill>
                  <a:srgbClr val="00B050"/>
                </a:solidFill>
              </a:rPr>
              <a:t>.</a:t>
            </a:r>
            <a:r>
              <a:rPr kumimoji="1" lang="ja-JP" altLang="en-US" sz="1400" b="1" dirty="0">
                <a:solidFill>
                  <a:srgbClr val="00B050"/>
                </a:solidFill>
              </a:rPr>
              <a:t>間伐材等由来の木質バイオマス証明の写し</a:t>
            </a:r>
            <a:endParaRPr kumimoji="1" lang="en-US" altLang="ja-JP" sz="1400" b="1" dirty="0">
              <a:solidFill>
                <a:srgbClr val="00B050"/>
              </a:solidFill>
            </a:endParaRPr>
          </a:p>
        </p:txBody>
      </p:sp>
      <p:sp>
        <p:nvSpPr>
          <p:cNvPr id="45" name="テキスト ボックス 44"/>
          <p:cNvSpPr txBox="1"/>
          <p:nvPr/>
        </p:nvSpPr>
        <p:spPr>
          <a:xfrm>
            <a:off x="266700" y="4578758"/>
            <a:ext cx="3962400" cy="523220"/>
          </a:xfrm>
          <a:prstGeom prst="rect">
            <a:avLst/>
          </a:prstGeom>
          <a:noFill/>
        </p:spPr>
        <p:txBody>
          <a:bodyPr wrap="square" rtlCol="0">
            <a:spAutoFit/>
          </a:bodyPr>
          <a:lstStyle/>
          <a:p>
            <a:r>
              <a:rPr kumimoji="1" lang="ja-JP" altLang="en-US" sz="1400" b="1" dirty="0">
                <a:solidFill>
                  <a:srgbClr val="00B050"/>
                </a:solidFill>
              </a:rPr>
              <a:t>４</a:t>
            </a:r>
            <a:r>
              <a:rPr kumimoji="1" lang="en-US" altLang="ja-JP" sz="1400" b="1" dirty="0">
                <a:solidFill>
                  <a:srgbClr val="00B050"/>
                </a:solidFill>
              </a:rPr>
              <a:t>.</a:t>
            </a:r>
            <a:r>
              <a:rPr kumimoji="1" lang="ja-JP" altLang="en-US" sz="1400" b="1" dirty="0">
                <a:solidFill>
                  <a:srgbClr val="00B050"/>
                </a:solidFill>
              </a:rPr>
              <a:t>間伐材として認定事業者に譲り渡した重量</a:t>
            </a:r>
            <a:endParaRPr kumimoji="1" lang="en-US" altLang="ja-JP" sz="1400" b="1" dirty="0">
              <a:solidFill>
                <a:srgbClr val="00B050"/>
              </a:solidFill>
            </a:endParaRPr>
          </a:p>
          <a:p>
            <a:r>
              <a:rPr kumimoji="1" lang="ja-JP" altLang="en-US" sz="1400" b="1" dirty="0">
                <a:solidFill>
                  <a:srgbClr val="00B050"/>
                </a:solidFill>
              </a:rPr>
              <a:t>　 （正味重量）がわかる書類　</a:t>
            </a:r>
            <a:endParaRPr kumimoji="1" lang="en-US" altLang="ja-JP" sz="1400" b="1" dirty="0">
              <a:solidFill>
                <a:srgbClr val="00B050"/>
              </a:solidFill>
            </a:endParaRPr>
          </a:p>
        </p:txBody>
      </p:sp>
      <p:sp>
        <p:nvSpPr>
          <p:cNvPr id="46" name="テキスト ボックス 45"/>
          <p:cNvSpPr txBox="1"/>
          <p:nvPr/>
        </p:nvSpPr>
        <p:spPr>
          <a:xfrm>
            <a:off x="254144" y="6252573"/>
            <a:ext cx="3805238" cy="276999"/>
          </a:xfrm>
          <a:prstGeom prst="rect">
            <a:avLst/>
          </a:prstGeom>
          <a:noFill/>
        </p:spPr>
        <p:txBody>
          <a:bodyPr wrap="square" rtlCol="0">
            <a:spAutoFit/>
          </a:bodyPr>
          <a:lstStyle/>
          <a:p>
            <a:r>
              <a:rPr kumimoji="1" lang="en-US" altLang="ja-JP" sz="1200" dirty="0"/>
              <a:t>※</a:t>
            </a:r>
            <a:r>
              <a:rPr kumimoji="1" lang="ja-JP" altLang="en-US" sz="1200" dirty="0"/>
              <a:t>詳細や様式は、伊賀市ＨＰにて閲覧できます。</a:t>
            </a:r>
          </a:p>
        </p:txBody>
      </p:sp>
      <p:sp>
        <p:nvSpPr>
          <p:cNvPr id="47" name="正方形/長方形 46"/>
          <p:cNvSpPr/>
          <p:nvPr/>
        </p:nvSpPr>
        <p:spPr>
          <a:xfrm>
            <a:off x="266700" y="2611912"/>
            <a:ext cx="3962400" cy="3553757"/>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51" name="テキスト ボックス 50"/>
          <p:cNvSpPr txBox="1"/>
          <p:nvPr/>
        </p:nvSpPr>
        <p:spPr>
          <a:xfrm>
            <a:off x="5207524" y="2129956"/>
            <a:ext cx="3538538" cy="369332"/>
          </a:xfrm>
          <a:prstGeom prst="rect">
            <a:avLst/>
          </a:prstGeom>
          <a:noFill/>
        </p:spPr>
        <p:txBody>
          <a:bodyPr wrap="square" rtlCol="0">
            <a:spAutoFit/>
          </a:bodyPr>
          <a:lstStyle/>
          <a:p>
            <a:r>
              <a:rPr kumimoji="1" lang="ja-JP" altLang="en-US" b="1" dirty="0">
                <a:solidFill>
                  <a:srgbClr val="00B050"/>
                </a:solidFill>
              </a:rPr>
              <a:t>３，０００円</a:t>
            </a:r>
            <a:r>
              <a:rPr kumimoji="1" lang="en-US" altLang="ja-JP" b="1" dirty="0">
                <a:solidFill>
                  <a:srgbClr val="00B050"/>
                </a:solidFill>
              </a:rPr>
              <a:t>/</a:t>
            </a:r>
            <a:r>
              <a:rPr kumimoji="1" lang="ja-JP" altLang="en-US" b="1" dirty="0">
                <a:solidFill>
                  <a:srgbClr val="00B050"/>
                </a:solidFill>
              </a:rPr>
              <a:t>ｔ 　</a:t>
            </a:r>
            <a:r>
              <a:rPr kumimoji="1" lang="en-US" altLang="ja-JP" b="1" dirty="0">
                <a:solidFill>
                  <a:srgbClr val="00B050"/>
                </a:solidFill>
              </a:rPr>
              <a:t>※</a:t>
            </a:r>
            <a:r>
              <a:rPr kumimoji="1" lang="ja-JP" altLang="en-US" b="1" dirty="0">
                <a:solidFill>
                  <a:srgbClr val="00B050"/>
                </a:solidFill>
              </a:rPr>
              <a:t>令和 ６年度</a:t>
            </a:r>
            <a:endParaRPr kumimoji="1" lang="en-US" altLang="ja-JP" b="1" dirty="0">
              <a:solidFill>
                <a:srgbClr val="00B050"/>
              </a:solidFill>
            </a:endParaRPr>
          </a:p>
        </p:txBody>
      </p:sp>
      <p:sp>
        <p:nvSpPr>
          <p:cNvPr id="53" name="楕円 52"/>
          <p:cNvSpPr/>
          <p:nvPr/>
        </p:nvSpPr>
        <p:spPr>
          <a:xfrm>
            <a:off x="4829175" y="2122076"/>
            <a:ext cx="332509" cy="33250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350" dirty="0"/>
          </a:p>
        </p:txBody>
      </p:sp>
      <p:sp>
        <p:nvSpPr>
          <p:cNvPr id="54" name="テキスト ボックス 53"/>
          <p:cNvSpPr txBox="1"/>
          <p:nvPr/>
        </p:nvSpPr>
        <p:spPr>
          <a:xfrm>
            <a:off x="5207524" y="4380818"/>
            <a:ext cx="3879326" cy="584775"/>
          </a:xfrm>
          <a:prstGeom prst="rect">
            <a:avLst/>
          </a:prstGeom>
          <a:noFill/>
        </p:spPr>
        <p:txBody>
          <a:bodyPr wrap="square" rtlCol="0">
            <a:spAutoFit/>
          </a:bodyPr>
          <a:lstStyle/>
          <a:p>
            <a:r>
              <a:rPr kumimoji="1" lang="ja-JP" altLang="en-US" sz="1600" b="1" dirty="0">
                <a:solidFill>
                  <a:srgbClr val="00B050"/>
                </a:solidFill>
              </a:rPr>
              <a:t>令和６年４月１日～令和７年２月２８日に</a:t>
            </a:r>
            <a:endParaRPr kumimoji="1" lang="en-US" altLang="ja-JP" sz="1600" b="1" dirty="0">
              <a:solidFill>
                <a:srgbClr val="00B050"/>
              </a:solidFill>
            </a:endParaRPr>
          </a:p>
          <a:p>
            <a:r>
              <a:rPr kumimoji="1" lang="ja-JP" altLang="en-US" sz="1600" b="1" dirty="0">
                <a:solidFill>
                  <a:srgbClr val="00B050"/>
                </a:solidFill>
              </a:rPr>
              <a:t>搬出された未利用間伐材</a:t>
            </a:r>
          </a:p>
        </p:txBody>
      </p:sp>
      <p:sp>
        <p:nvSpPr>
          <p:cNvPr id="55" name="楕円 54"/>
          <p:cNvSpPr/>
          <p:nvPr/>
        </p:nvSpPr>
        <p:spPr>
          <a:xfrm>
            <a:off x="4829175" y="4467935"/>
            <a:ext cx="332509" cy="33250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350" dirty="0"/>
          </a:p>
        </p:txBody>
      </p:sp>
      <p:sp>
        <p:nvSpPr>
          <p:cNvPr id="58" name="正方形/長方形 57"/>
          <p:cNvSpPr/>
          <p:nvPr/>
        </p:nvSpPr>
        <p:spPr>
          <a:xfrm>
            <a:off x="266700" y="1508573"/>
            <a:ext cx="3962400" cy="366257"/>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100" b="1" dirty="0"/>
              <a:t>補助金申請</a:t>
            </a:r>
            <a:endParaRPr kumimoji="1" lang="ja-JP" altLang="en-US" sz="1350" b="1" dirty="0"/>
          </a:p>
        </p:txBody>
      </p:sp>
      <p:sp>
        <p:nvSpPr>
          <p:cNvPr id="59" name="正方形/長方形 58"/>
          <p:cNvSpPr/>
          <p:nvPr/>
        </p:nvSpPr>
        <p:spPr>
          <a:xfrm>
            <a:off x="4829176" y="1508575"/>
            <a:ext cx="4029075" cy="366257"/>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100" b="1" dirty="0"/>
              <a:t>補助金単価</a:t>
            </a:r>
          </a:p>
        </p:txBody>
      </p:sp>
      <p:sp>
        <p:nvSpPr>
          <p:cNvPr id="60" name="正方形/長方形 59"/>
          <p:cNvSpPr/>
          <p:nvPr/>
        </p:nvSpPr>
        <p:spPr>
          <a:xfrm>
            <a:off x="4829175" y="2688522"/>
            <a:ext cx="4029075" cy="366257"/>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100" b="1" dirty="0"/>
              <a:t>補助金申請締切日</a:t>
            </a:r>
          </a:p>
        </p:txBody>
      </p:sp>
      <p:sp>
        <p:nvSpPr>
          <p:cNvPr id="61" name="テキスト ボックス 60"/>
          <p:cNvSpPr txBox="1"/>
          <p:nvPr/>
        </p:nvSpPr>
        <p:spPr>
          <a:xfrm>
            <a:off x="5207524" y="3221788"/>
            <a:ext cx="3538538" cy="369332"/>
          </a:xfrm>
          <a:prstGeom prst="rect">
            <a:avLst/>
          </a:prstGeom>
          <a:noFill/>
        </p:spPr>
        <p:txBody>
          <a:bodyPr wrap="square" rtlCol="0">
            <a:spAutoFit/>
          </a:bodyPr>
          <a:lstStyle/>
          <a:p>
            <a:r>
              <a:rPr kumimoji="1" lang="ja-JP" altLang="en-US" b="1" dirty="0">
                <a:solidFill>
                  <a:srgbClr val="00B050"/>
                </a:solidFill>
              </a:rPr>
              <a:t>令和７年３月７日（金）</a:t>
            </a:r>
            <a:endParaRPr kumimoji="1" lang="en-US" altLang="ja-JP" b="1" dirty="0">
              <a:solidFill>
                <a:srgbClr val="00B050"/>
              </a:solidFill>
            </a:endParaRPr>
          </a:p>
        </p:txBody>
      </p:sp>
      <p:sp>
        <p:nvSpPr>
          <p:cNvPr id="62" name="楕円 61"/>
          <p:cNvSpPr/>
          <p:nvPr/>
        </p:nvSpPr>
        <p:spPr>
          <a:xfrm>
            <a:off x="4829175" y="3222169"/>
            <a:ext cx="332509" cy="33250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350" dirty="0"/>
          </a:p>
        </p:txBody>
      </p:sp>
      <p:sp>
        <p:nvSpPr>
          <p:cNvPr id="63" name="正方形/長方形 62"/>
          <p:cNvSpPr/>
          <p:nvPr/>
        </p:nvSpPr>
        <p:spPr>
          <a:xfrm>
            <a:off x="4829175" y="3798734"/>
            <a:ext cx="4029075" cy="366257"/>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100" b="1" dirty="0"/>
              <a:t>補助金対象期間</a:t>
            </a:r>
          </a:p>
        </p:txBody>
      </p:sp>
      <p:sp>
        <p:nvSpPr>
          <p:cNvPr id="64" name="正方形/長方形 63"/>
          <p:cNvSpPr/>
          <p:nvPr/>
        </p:nvSpPr>
        <p:spPr>
          <a:xfrm>
            <a:off x="4829175" y="5041338"/>
            <a:ext cx="4029075" cy="366257"/>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100" b="1" dirty="0"/>
              <a:t>補助金請求（３月末まで</a:t>
            </a:r>
            <a:r>
              <a:rPr kumimoji="1" lang="en-US" altLang="ja-JP" sz="2100" b="1" dirty="0"/>
              <a:t>)</a:t>
            </a:r>
            <a:endParaRPr kumimoji="1" lang="ja-JP" altLang="en-US" sz="2100" b="1" dirty="0"/>
          </a:p>
        </p:txBody>
      </p:sp>
      <p:sp>
        <p:nvSpPr>
          <p:cNvPr id="65" name="テキスト ボックス 64"/>
          <p:cNvSpPr txBox="1"/>
          <p:nvPr/>
        </p:nvSpPr>
        <p:spPr>
          <a:xfrm>
            <a:off x="5207524" y="5513769"/>
            <a:ext cx="3600450" cy="954107"/>
          </a:xfrm>
          <a:prstGeom prst="rect">
            <a:avLst/>
          </a:prstGeom>
          <a:noFill/>
        </p:spPr>
        <p:txBody>
          <a:bodyPr wrap="square" rtlCol="0">
            <a:spAutoFit/>
          </a:bodyPr>
          <a:lstStyle/>
          <a:p>
            <a:r>
              <a:rPr kumimoji="1" lang="ja-JP" altLang="en-US" sz="1400" b="1" dirty="0">
                <a:solidFill>
                  <a:srgbClr val="00B050"/>
                </a:solidFill>
                <a:latin typeface="+mj-ea"/>
                <a:ea typeface="+mj-ea"/>
              </a:rPr>
              <a:t>市から交付決定・確定通知書が届いたら、</a:t>
            </a:r>
            <a:endParaRPr kumimoji="1" lang="en-US" altLang="ja-JP" sz="1400" b="1" dirty="0">
              <a:solidFill>
                <a:srgbClr val="00B050"/>
              </a:solidFill>
              <a:latin typeface="+mj-ea"/>
              <a:ea typeface="+mj-ea"/>
            </a:endParaRPr>
          </a:p>
          <a:p>
            <a:r>
              <a:rPr kumimoji="1" lang="ja-JP" altLang="en-US" sz="1400" b="1" dirty="0">
                <a:solidFill>
                  <a:srgbClr val="00B050"/>
                </a:solidFill>
                <a:latin typeface="+mj-ea"/>
                <a:ea typeface="+mj-ea"/>
              </a:rPr>
              <a:t>補助金請求書（様式第３号）を提出する。</a:t>
            </a:r>
            <a:endParaRPr kumimoji="1" lang="en-US" altLang="ja-JP" sz="1400" b="1" dirty="0">
              <a:solidFill>
                <a:srgbClr val="00B050"/>
              </a:solidFill>
              <a:latin typeface="+mj-ea"/>
              <a:ea typeface="+mj-ea"/>
            </a:endParaRPr>
          </a:p>
          <a:p>
            <a:endParaRPr kumimoji="1" lang="en-US" altLang="ja-JP" sz="1400" b="1" dirty="0">
              <a:solidFill>
                <a:srgbClr val="00B050"/>
              </a:solidFill>
              <a:latin typeface="+mj-ea"/>
              <a:ea typeface="+mj-ea"/>
            </a:endParaRPr>
          </a:p>
          <a:p>
            <a:r>
              <a:rPr kumimoji="1" lang="ja-JP" altLang="en-US" sz="1400" b="1" dirty="0">
                <a:solidFill>
                  <a:srgbClr val="00B050"/>
                </a:solidFill>
                <a:latin typeface="+mj-ea"/>
                <a:ea typeface="+mj-ea"/>
              </a:rPr>
              <a:t>入金確認次第、事業完了となります。</a:t>
            </a:r>
            <a:endParaRPr kumimoji="1" lang="en-US" altLang="ja-JP" sz="1400" b="1" dirty="0">
              <a:solidFill>
                <a:srgbClr val="00B050"/>
              </a:solidFill>
              <a:latin typeface="+mj-ea"/>
              <a:ea typeface="+mj-ea"/>
            </a:endParaRPr>
          </a:p>
        </p:txBody>
      </p:sp>
      <p:sp>
        <p:nvSpPr>
          <p:cNvPr id="66" name="楕円 65"/>
          <p:cNvSpPr/>
          <p:nvPr/>
        </p:nvSpPr>
        <p:spPr>
          <a:xfrm>
            <a:off x="4829175" y="5600885"/>
            <a:ext cx="332509" cy="33250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350" dirty="0"/>
          </a:p>
        </p:txBody>
      </p:sp>
      <p:sp>
        <p:nvSpPr>
          <p:cNvPr id="23" name="テキスト ボックス 22"/>
          <p:cNvSpPr txBox="1"/>
          <p:nvPr/>
        </p:nvSpPr>
        <p:spPr>
          <a:xfrm>
            <a:off x="266700" y="5242421"/>
            <a:ext cx="3962400" cy="307777"/>
          </a:xfrm>
          <a:prstGeom prst="rect">
            <a:avLst/>
          </a:prstGeom>
          <a:noFill/>
        </p:spPr>
        <p:txBody>
          <a:bodyPr wrap="square" rtlCol="0">
            <a:spAutoFit/>
          </a:bodyPr>
          <a:lstStyle/>
          <a:p>
            <a:r>
              <a:rPr kumimoji="1" lang="en-US" altLang="ja-JP" sz="1400" b="1" dirty="0">
                <a:solidFill>
                  <a:srgbClr val="00B050"/>
                </a:solidFill>
              </a:rPr>
              <a:t>5.</a:t>
            </a:r>
            <a:r>
              <a:rPr kumimoji="1" lang="ja-JP" altLang="en-US" sz="1400" b="1" dirty="0">
                <a:solidFill>
                  <a:srgbClr val="00B050"/>
                </a:solidFill>
              </a:rPr>
              <a:t>間伐時及び搬出時のはい積状況が判る写真　</a:t>
            </a:r>
            <a:endParaRPr kumimoji="1" lang="en-US" altLang="ja-JP" sz="1400" b="1" dirty="0">
              <a:solidFill>
                <a:srgbClr val="00B050"/>
              </a:solidFill>
            </a:endParaRPr>
          </a:p>
        </p:txBody>
      </p:sp>
      <p:sp>
        <p:nvSpPr>
          <p:cNvPr id="25" name="テキスト ボックス 24"/>
          <p:cNvSpPr txBox="1"/>
          <p:nvPr/>
        </p:nvSpPr>
        <p:spPr>
          <a:xfrm>
            <a:off x="266700" y="5671768"/>
            <a:ext cx="3962400" cy="307777"/>
          </a:xfrm>
          <a:prstGeom prst="rect">
            <a:avLst/>
          </a:prstGeom>
          <a:noFill/>
        </p:spPr>
        <p:txBody>
          <a:bodyPr wrap="square" rtlCol="0">
            <a:spAutoFit/>
          </a:bodyPr>
          <a:lstStyle/>
          <a:p>
            <a:r>
              <a:rPr kumimoji="1" lang="en-US" altLang="ja-JP" sz="1400" b="1" dirty="0">
                <a:solidFill>
                  <a:srgbClr val="00B050"/>
                </a:solidFill>
              </a:rPr>
              <a:t>6.</a:t>
            </a:r>
            <a:r>
              <a:rPr kumimoji="1" lang="ja-JP" altLang="en-US" sz="1400" b="1" dirty="0">
                <a:solidFill>
                  <a:srgbClr val="00B050"/>
                </a:solidFill>
              </a:rPr>
              <a:t>林地残材提供同意書（</a:t>
            </a:r>
            <a:r>
              <a:rPr kumimoji="1" lang="ja-JP" altLang="en-US" sz="1100" b="1" dirty="0">
                <a:solidFill>
                  <a:srgbClr val="00B050"/>
                </a:solidFill>
              </a:rPr>
              <a:t>申請者と所有者が異なる場合</a:t>
            </a:r>
            <a:r>
              <a:rPr kumimoji="1" lang="ja-JP" altLang="en-US" sz="1400" b="1" dirty="0">
                <a:solidFill>
                  <a:srgbClr val="00B050"/>
                </a:solidFill>
              </a:rPr>
              <a:t>）　</a:t>
            </a:r>
            <a:endParaRPr kumimoji="1" lang="en-US" altLang="ja-JP" sz="1400" b="1" dirty="0">
              <a:solidFill>
                <a:srgbClr val="00B050"/>
              </a:solidFill>
            </a:endParaRPr>
          </a:p>
        </p:txBody>
      </p:sp>
    </p:spTree>
    <p:extLst>
      <p:ext uri="{BB962C8B-B14F-4D97-AF65-F5344CB8AC3E}">
        <p14:creationId xmlns:p14="http://schemas.microsoft.com/office/powerpoint/2010/main" val="124044189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463</TotalTime>
  <Words>933</Words>
  <Application>Microsoft Office PowerPoint</Application>
  <PresentationFormat>画面に合わせる (4:3)</PresentationFormat>
  <Paragraphs>104</Paragraphs>
  <Slides>6</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6</vt:i4>
      </vt:variant>
    </vt:vector>
  </HeadingPairs>
  <TitlesOfParts>
    <vt:vector size="12" baseType="lpstr">
      <vt:lpstr>ＭＳ Ｐゴシック</vt:lpstr>
      <vt:lpstr>游ゴシック</vt:lpstr>
      <vt:lpstr>Arial</vt:lpstr>
      <vt:lpstr>Calibri</vt:lpstr>
      <vt:lpstr>Cambria</vt:lpstr>
      <vt:lpstr>Office テーマ</vt:lpstr>
      <vt:lpstr>～間伐で森林を守りましょう～  未利用間伐材バイオマス 利用推進事業の手引き  </vt:lpstr>
      <vt:lpstr>事業の流れ</vt:lpstr>
      <vt:lpstr>搬出者登録　～木質バイオマス証明材取扱者の登録～</vt:lpstr>
      <vt:lpstr>間伐　～伐採届の提出から間伐するまで～</vt:lpstr>
      <vt:lpstr>搬出　～土場から市内の事業所への搬出・買取伝票を取得するまで～　</vt:lpstr>
      <vt:lpstr>補助金申請　～補助金申請から請求まで～</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笠井　真</dc:creator>
  <cp:lastModifiedBy>山本 健文</cp:lastModifiedBy>
  <cp:revision>171</cp:revision>
  <cp:lastPrinted>2023-12-18T07:29:42Z</cp:lastPrinted>
  <dcterms:created xsi:type="dcterms:W3CDTF">2020-05-08T02:04:05Z</dcterms:created>
  <dcterms:modified xsi:type="dcterms:W3CDTF">2024-07-02T07:57:38Z</dcterms:modified>
</cp:coreProperties>
</file>