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89" r:id="rId2"/>
    <p:sldId id="299" r:id="rId3"/>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91"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83DA"/>
    <a:srgbClr val="0070C0"/>
    <a:srgbClr val="4BA6EE"/>
    <a:srgbClr val="4F81BD"/>
    <a:srgbClr val="668EB0"/>
    <a:srgbClr val="03A9F4"/>
    <a:srgbClr val="3F51B5"/>
    <a:srgbClr val="FEFEFE"/>
    <a:srgbClr val="1D2957"/>
    <a:srgbClr val="F0F0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056" autoAdjust="0"/>
    <p:restoredTop sz="94660"/>
  </p:normalViewPr>
  <p:slideViewPr>
    <p:cSldViewPr>
      <p:cViewPr varScale="1">
        <p:scale>
          <a:sx n="51" d="100"/>
          <a:sy n="51" d="100"/>
        </p:scale>
        <p:origin x="2664" y="84"/>
      </p:cViewPr>
      <p:guideLst>
        <p:guide orient="horz" pos="4791"/>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3316"/>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0"/>
            <a:ext cx="2918831" cy="493316"/>
          </a:xfrm>
          <a:prstGeom prst="rect">
            <a:avLst/>
          </a:prstGeom>
        </p:spPr>
        <p:txBody>
          <a:bodyPr vert="horz" lIns="90644" tIns="45322" rIns="90644" bIns="45322" rtlCol="0"/>
          <a:lstStyle>
            <a:lvl1pPr algn="r">
              <a:defRPr sz="1200"/>
            </a:lvl1pPr>
          </a:lstStyle>
          <a:p>
            <a:fld id="{12CBA129-6B56-4C5E-975A-49E67D8B0FA6}" type="datetimeFigureOut">
              <a:rPr kumimoji="1" lang="ja-JP" altLang="en-US" smtClean="0"/>
              <a:t>2022/4/18</a:t>
            </a:fld>
            <a:endParaRPr kumimoji="1" lang="ja-JP" altLang="en-US"/>
          </a:p>
        </p:txBody>
      </p:sp>
      <p:sp>
        <p:nvSpPr>
          <p:cNvPr id="4" name="スライド イメージ プレースホルダー 3"/>
          <p:cNvSpPr>
            <a:spLocks noGrp="1" noRot="1" noChangeAspect="1"/>
          </p:cNvSpPr>
          <p:nvPr>
            <p:ph type="sldImg" idx="2"/>
          </p:nvPr>
        </p:nvSpPr>
        <p:spPr>
          <a:xfrm>
            <a:off x="2089150" y="741363"/>
            <a:ext cx="255746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686499"/>
            <a:ext cx="5388610" cy="4439841"/>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5"/>
            <a:ext cx="2918831" cy="49331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5"/>
            <a:ext cx="2918831" cy="493316"/>
          </a:xfrm>
          <a:prstGeom prst="rect">
            <a:avLst/>
          </a:prstGeom>
        </p:spPr>
        <p:txBody>
          <a:bodyPr vert="horz" lIns="90644" tIns="45322" rIns="90644" bIns="45322" rtlCol="0" anchor="b"/>
          <a:lstStyle>
            <a:lvl1pPr algn="r">
              <a:defRPr sz="1200"/>
            </a:lvl1pPr>
          </a:lstStyle>
          <a:p>
            <a:fld id="{8AB0FF2B-15DF-44BF-B3AC-257BA63139F6}" type="slidenum">
              <a:rPr kumimoji="1" lang="ja-JP" altLang="en-US" smtClean="0"/>
              <a:t>‹#›</a:t>
            </a:fld>
            <a:endParaRPr kumimoji="1" lang="ja-JP" altLang="en-US"/>
          </a:p>
        </p:txBody>
      </p:sp>
    </p:spTree>
    <p:extLst>
      <p:ext uri="{BB962C8B-B14F-4D97-AF65-F5344CB8AC3E}">
        <p14:creationId xmlns:p14="http://schemas.microsoft.com/office/powerpoint/2010/main" val="21663550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4"/>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D92C572-D7B1-4A63-A68A-DB4B6FFB7EE9}" type="datetimeFigureOut">
              <a:rPr kumimoji="1" lang="ja-JP" altLang="en-US" smtClean="0"/>
              <a:t>2022/4/18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9902F1-FF52-4319-AB71-70A154407AFA}" type="slidenum">
              <a:rPr kumimoji="1" lang="ja-JP" altLang="en-US" smtClean="0"/>
              <a:t>‹#›</a:t>
            </a:fld>
            <a:endParaRPr kumimoji="1" lang="ja-JP" altLang="en-US"/>
          </a:p>
        </p:txBody>
      </p:sp>
    </p:spTree>
    <p:extLst>
      <p:ext uri="{BB962C8B-B14F-4D97-AF65-F5344CB8AC3E}">
        <p14:creationId xmlns:p14="http://schemas.microsoft.com/office/powerpoint/2010/main" val="1956647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92C572-D7B1-4A63-A68A-DB4B6FFB7EE9}" type="datetimeFigureOut">
              <a:rPr kumimoji="1" lang="ja-JP" altLang="en-US" smtClean="0"/>
              <a:t>2022/4/18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9902F1-FF52-4319-AB71-70A154407AFA}" type="slidenum">
              <a:rPr kumimoji="1" lang="ja-JP" altLang="en-US" smtClean="0"/>
              <a:t>‹#›</a:t>
            </a:fld>
            <a:endParaRPr kumimoji="1" lang="ja-JP" altLang="en-US"/>
          </a:p>
        </p:txBody>
      </p:sp>
    </p:spTree>
    <p:extLst>
      <p:ext uri="{BB962C8B-B14F-4D97-AF65-F5344CB8AC3E}">
        <p14:creationId xmlns:p14="http://schemas.microsoft.com/office/powerpoint/2010/main" val="2593693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8"/>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8"/>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92C572-D7B1-4A63-A68A-DB4B6FFB7EE9}" type="datetimeFigureOut">
              <a:rPr kumimoji="1" lang="ja-JP" altLang="en-US" smtClean="0"/>
              <a:t>2022/4/18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9902F1-FF52-4319-AB71-70A154407AFA}" type="slidenum">
              <a:rPr kumimoji="1" lang="ja-JP" altLang="en-US" smtClean="0"/>
              <a:t>‹#›</a:t>
            </a:fld>
            <a:endParaRPr kumimoji="1" lang="ja-JP" altLang="en-US"/>
          </a:p>
        </p:txBody>
      </p:sp>
    </p:spTree>
    <p:extLst>
      <p:ext uri="{BB962C8B-B14F-4D97-AF65-F5344CB8AC3E}">
        <p14:creationId xmlns:p14="http://schemas.microsoft.com/office/powerpoint/2010/main" val="5930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92C572-D7B1-4A63-A68A-DB4B6FFB7EE9}" type="datetimeFigureOut">
              <a:rPr kumimoji="1" lang="ja-JP" altLang="en-US" smtClean="0"/>
              <a:t>2022/4/18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9902F1-FF52-4319-AB71-70A154407AFA}" type="slidenum">
              <a:rPr kumimoji="1" lang="ja-JP" altLang="en-US" smtClean="0"/>
              <a:t>‹#›</a:t>
            </a:fld>
            <a:endParaRPr kumimoji="1" lang="ja-JP" altLang="en-US"/>
          </a:p>
        </p:txBody>
      </p:sp>
    </p:spTree>
    <p:extLst>
      <p:ext uri="{BB962C8B-B14F-4D97-AF65-F5344CB8AC3E}">
        <p14:creationId xmlns:p14="http://schemas.microsoft.com/office/powerpoint/2010/main" val="3598623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8"/>
            <a:ext cx="5829300" cy="2166936"/>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D92C572-D7B1-4A63-A68A-DB4B6FFB7EE9}" type="datetimeFigureOut">
              <a:rPr kumimoji="1" lang="ja-JP" altLang="en-US" smtClean="0"/>
              <a:t>2022/4/18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9902F1-FF52-4319-AB71-70A154407AFA}" type="slidenum">
              <a:rPr kumimoji="1" lang="ja-JP" altLang="en-US" smtClean="0"/>
              <a:t>‹#›</a:t>
            </a:fld>
            <a:endParaRPr kumimoji="1" lang="ja-JP" altLang="en-US"/>
          </a:p>
        </p:txBody>
      </p:sp>
    </p:spTree>
    <p:extLst>
      <p:ext uri="{BB962C8B-B14F-4D97-AF65-F5344CB8AC3E}">
        <p14:creationId xmlns:p14="http://schemas.microsoft.com/office/powerpoint/2010/main" val="445703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8"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3" y="3081868"/>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6D92C572-D7B1-4A63-A68A-DB4B6FFB7EE9}" type="datetimeFigureOut">
              <a:rPr kumimoji="1" lang="ja-JP" altLang="en-US" smtClean="0"/>
              <a:t>2022/4/18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9902F1-FF52-4319-AB71-70A154407AFA}" type="slidenum">
              <a:rPr kumimoji="1" lang="ja-JP" altLang="en-US" smtClean="0"/>
              <a:t>‹#›</a:t>
            </a:fld>
            <a:endParaRPr kumimoji="1" lang="ja-JP" altLang="en-US"/>
          </a:p>
        </p:txBody>
      </p:sp>
    </p:spTree>
    <p:extLst>
      <p:ext uri="{BB962C8B-B14F-4D97-AF65-F5344CB8AC3E}">
        <p14:creationId xmlns:p14="http://schemas.microsoft.com/office/powerpoint/2010/main" val="2251935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6"/>
            <a:ext cx="3030141" cy="924101"/>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2" y="2217386"/>
            <a:ext cx="3031331" cy="924101"/>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2"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6D92C572-D7B1-4A63-A68A-DB4B6FFB7EE9}" type="datetimeFigureOut">
              <a:rPr kumimoji="1" lang="ja-JP" altLang="en-US" smtClean="0"/>
              <a:t>2022/4/18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9902F1-FF52-4319-AB71-70A154407AFA}" type="slidenum">
              <a:rPr kumimoji="1" lang="ja-JP" altLang="en-US" smtClean="0"/>
              <a:t>‹#›</a:t>
            </a:fld>
            <a:endParaRPr kumimoji="1" lang="ja-JP" altLang="en-US"/>
          </a:p>
        </p:txBody>
      </p:sp>
    </p:spTree>
    <p:extLst>
      <p:ext uri="{BB962C8B-B14F-4D97-AF65-F5344CB8AC3E}">
        <p14:creationId xmlns:p14="http://schemas.microsoft.com/office/powerpoint/2010/main" val="1565064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6D92C572-D7B1-4A63-A68A-DB4B6FFB7EE9}" type="datetimeFigureOut">
              <a:rPr kumimoji="1" lang="ja-JP" altLang="en-US" smtClean="0"/>
              <a:t>2022/4/18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9902F1-FF52-4319-AB71-70A154407AFA}" type="slidenum">
              <a:rPr kumimoji="1" lang="ja-JP" altLang="en-US" smtClean="0"/>
              <a:t>‹#›</a:t>
            </a:fld>
            <a:endParaRPr kumimoji="1" lang="ja-JP" altLang="en-US"/>
          </a:p>
        </p:txBody>
      </p:sp>
    </p:spTree>
    <p:extLst>
      <p:ext uri="{BB962C8B-B14F-4D97-AF65-F5344CB8AC3E}">
        <p14:creationId xmlns:p14="http://schemas.microsoft.com/office/powerpoint/2010/main" val="2745058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D92C572-D7B1-4A63-A68A-DB4B6FFB7EE9}" type="datetimeFigureOut">
              <a:rPr kumimoji="1" lang="ja-JP" altLang="en-US" smtClean="0"/>
              <a:t>2022/4/18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9902F1-FF52-4319-AB71-70A154407AFA}" type="slidenum">
              <a:rPr kumimoji="1" lang="ja-JP" altLang="en-US" smtClean="0"/>
              <a:t>‹#›</a:t>
            </a:fld>
            <a:endParaRPr kumimoji="1" lang="ja-JP" altLang="en-US"/>
          </a:p>
        </p:txBody>
      </p:sp>
    </p:spTree>
    <p:extLst>
      <p:ext uri="{BB962C8B-B14F-4D97-AF65-F5344CB8AC3E}">
        <p14:creationId xmlns:p14="http://schemas.microsoft.com/office/powerpoint/2010/main" val="4198127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3" y="394407"/>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90" y="394408"/>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3" y="2072923"/>
            <a:ext cx="2256235" cy="6775980"/>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92C572-D7B1-4A63-A68A-DB4B6FFB7EE9}" type="datetimeFigureOut">
              <a:rPr kumimoji="1" lang="ja-JP" altLang="en-US" smtClean="0"/>
              <a:t>2022/4/18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9902F1-FF52-4319-AB71-70A154407AFA}" type="slidenum">
              <a:rPr kumimoji="1" lang="ja-JP" altLang="en-US" smtClean="0"/>
              <a:t>‹#›</a:t>
            </a:fld>
            <a:endParaRPr kumimoji="1" lang="ja-JP" altLang="en-US"/>
          </a:p>
        </p:txBody>
      </p:sp>
    </p:spTree>
    <p:extLst>
      <p:ext uri="{BB962C8B-B14F-4D97-AF65-F5344CB8AC3E}">
        <p14:creationId xmlns:p14="http://schemas.microsoft.com/office/powerpoint/2010/main" val="13756210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2"/>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4"/>
            <a:ext cx="4114800" cy="1162578"/>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D92C572-D7B1-4A63-A68A-DB4B6FFB7EE9}" type="datetimeFigureOut">
              <a:rPr kumimoji="1" lang="ja-JP" altLang="en-US" smtClean="0"/>
              <a:t>2022/4/18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9902F1-FF52-4319-AB71-70A154407AFA}" type="slidenum">
              <a:rPr kumimoji="1" lang="ja-JP" altLang="en-US" smtClean="0"/>
              <a:t>‹#›</a:t>
            </a:fld>
            <a:endParaRPr kumimoji="1" lang="ja-JP" altLang="en-US"/>
          </a:p>
        </p:txBody>
      </p:sp>
    </p:spTree>
    <p:extLst>
      <p:ext uri="{BB962C8B-B14F-4D97-AF65-F5344CB8AC3E}">
        <p14:creationId xmlns:p14="http://schemas.microsoft.com/office/powerpoint/2010/main" val="1833856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3"/>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7"/>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6D92C572-D7B1-4A63-A68A-DB4B6FFB7EE9}" type="datetimeFigureOut">
              <a:rPr kumimoji="1" lang="ja-JP" altLang="en-US" smtClean="0"/>
              <a:t>2022/4/18</a:t>
            </a:fld>
            <a:endParaRPr kumimoji="1" lang="ja-JP" altLang="en-US"/>
          </a:p>
        </p:txBody>
      </p:sp>
      <p:sp>
        <p:nvSpPr>
          <p:cNvPr id="5" name="フッター プレースホルダー 4"/>
          <p:cNvSpPr>
            <a:spLocks noGrp="1"/>
          </p:cNvSpPr>
          <p:nvPr>
            <p:ph type="ftr" sz="quarter" idx="3"/>
          </p:nvPr>
        </p:nvSpPr>
        <p:spPr>
          <a:xfrm>
            <a:off x="2343150" y="9181397"/>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7"/>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4C9902F1-FF52-4319-AB71-70A154407AFA}" type="slidenum">
              <a:rPr kumimoji="1" lang="ja-JP" altLang="en-US" smtClean="0"/>
              <a:t>‹#›</a:t>
            </a:fld>
            <a:endParaRPr kumimoji="1" lang="ja-JP" altLang="en-US"/>
          </a:p>
        </p:txBody>
      </p:sp>
    </p:spTree>
    <p:extLst>
      <p:ext uri="{BB962C8B-B14F-4D97-AF65-F5344CB8AC3E}">
        <p14:creationId xmlns:p14="http://schemas.microsoft.com/office/powerpoint/2010/main" val="25854573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395" rtl="0" eaLnBrk="1" latinLnBrk="0" hangingPunct="1">
        <a:spcBef>
          <a:spcPct val="0"/>
        </a:spcBef>
        <a:buNone/>
        <a:defRPr kumimoji="1" sz="4400" kern="1200">
          <a:solidFill>
            <a:schemeClr val="tx1"/>
          </a:solidFill>
          <a:latin typeface="+mj-lt"/>
          <a:ea typeface="+mj-ea"/>
          <a:cs typeface="+mj-cs"/>
        </a:defRPr>
      </a:lvl1pPr>
    </p:titleStyle>
    <p:bodyStyle>
      <a:lvl1pPr marL="342898" indent="-342898" algn="l" defTabSz="914395"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46" indent="-285748" algn="l" defTabSz="914395"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93" indent="-228598" algn="l" defTabSz="914395"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191"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388"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8.png"/><Relationship Id="rId5" Type="http://schemas.openxmlformats.org/officeDocument/2006/relationships/image" Target="../media/image4.svg"/><Relationship Id="rId10" Type="http://schemas.openxmlformats.org/officeDocument/2006/relationships/image" Target="../media/image7.png"/><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26" Type="http://schemas.openxmlformats.org/officeDocument/2006/relationships/image" Target="../media/image5.png"/><Relationship Id="rId3" Type="http://schemas.openxmlformats.org/officeDocument/2006/relationships/image" Target="../media/image11.svg"/><Relationship Id="rId12" Type="http://schemas.openxmlformats.org/officeDocument/2006/relationships/image" Target="../media/image11.png"/><Relationship Id="rId25" Type="http://schemas.openxmlformats.org/officeDocument/2006/relationships/image" Target="../media/image4.png"/><Relationship Id="rId2" Type="http://schemas.openxmlformats.org/officeDocument/2006/relationships/image" Target="../media/image9.png"/><Relationship Id="rId29"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2.png"/><Relationship Id="rId11" Type="http://schemas.openxmlformats.org/officeDocument/2006/relationships/image" Target="../media/image7.png"/><Relationship Id="rId24" Type="http://schemas.openxmlformats.org/officeDocument/2006/relationships/image" Target="../media/image3.png"/><Relationship Id="rId32" Type="http://schemas.openxmlformats.org/officeDocument/2006/relationships/image" Target="../media/image16.png"/><Relationship Id="rId5" Type="http://schemas.openxmlformats.org/officeDocument/2006/relationships/image" Target="../media/image13.svg"/><Relationship Id="rId23" Type="http://schemas.openxmlformats.org/officeDocument/2006/relationships/image" Target="../media/image26.svg"/><Relationship Id="rId28" Type="http://schemas.openxmlformats.org/officeDocument/2006/relationships/image" Target="../media/image12.png"/><Relationship Id="rId10" Type="http://schemas.openxmlformats.org/officeDocument/2006/relationships/image" Target="../media/image4.svg"/><Relationship Id="rId31" Type="http://schemas.openxmlformats.org/officeDocument/2006/relationships/image" Target="../media/image15.png"/><Relationship Id="rId4" Type="http://schemas.openxmlformats.org/officeDocument/2006/relationships/image" Target="../media/image10.png"/><Relationship Id="rId27" Type="http://schemas.openxmlformats.org/officeDocument/2006/relationships/image" Target="../media/image6.png"/><Relationship Id="rId30"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正方形/長方形 71">
            <a:extLst>
              <a:ext uri="{FF2B5EF4-FFF2-40B4-BE49-F238E27FC236}">
                <a16:creationId xmlns:a16="http://schemas.microsoft.com/office/drawing/2014/main" id="{5D7E30AA-68FC-4959-B3B6-EAF1A4F9F1E5}"/>
              </a:ext>
            </a:extLst>
          </p:cNvPr>
          <p:cNvSpPr/>
          <p:nvPr/>
        </p:nvSpPr>
        <p:spPr>
          <a:xfrm>
            <a:off x="-7456" y="349270"/>
            <a:ext cx="3004408" cy="67541"/>
          </a:xfrm>
          <a:prstGeom prst="rect">
            <a:avLst/>
          </a:prstGeom>
          <a:solidFill>
            <a:srgbClr val="4BA6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2" name="テキスト ボックス 1">
            <a:extLst>
              <a:ext uri="{FF2B5EF4-FFF2-40B4-BE49-F238E27FC236}">
                <a16:creationId xmlns:a16="http://schemas.microsoft.com/office/drawing/2014/main" id="{398276E0-E109-484F-A584-0D2BE4C4DAAC}"/>
              </a:ext>
            </a:extLst>
          </p:cNvPr>
          <p:cNvSpPr txBox="1"/>
          <p:nvPr/>
        </p:nvSpPr>
        <p:spPr>
          <a:xfrm>
            <a:off x="707732" y="2015054"/>
            <a:ext cx="5926413" cy="584775"/>
          </a:xfrm>
          <a:prstGeom prst="rect">
            <a:avLst/>
          </a:prstGeom>
          <a:noFill/>
        </p:spPr>
        <p:txBody>
          <a:bodyPr wrap="square" rtlCol="0">
            <a:spAutoFit/>
          </a:bodyPr>
          <a:lstStyle/>
          <a:p>
            <a:pPr algn="ctr"/>
            <a:r>
              <a:rPr lang="en-US" altLang="ja-JP" sz="3200" dirty="0" smtClean="0">
                <a:solidFill>
                  <a:srgbClr val="0070C0"/>
                </a:solidFill>
                <a:latin typeface="+mn-ea"/>
              </a:rPr>
              <a:t>HAZARDON</a:t>
            </a:r>
            <a:r>
              <a:rPr lang="ja-JP" altLang="en-US" sz="3200" dirty="0" smtClean="0">
                <a:solidFill>
                  <a:srgbClr val="0070C0"/>
                </a:solidFill>
                <a:latin typeface="+mn-ea"/>
              </a:rPr>
              <a:t>（ハザードン）</a:t>
            </a:r>
            <a:endParaRPr kumimoji="1" lang="ja-JP" altLang="en-US" sz="3200" dirty="0">
              <a:solidFill>
                <a:srgbClr val="0070C0"/>
              </a:solidFill>
              <a:latin typeface="+mn-ea"/>
            </a:endParaRPr>
          </a:p>
        </p:txBody>
      </p:sp>
      <p:sp>
        <p:nvSpPr>
          <p:cNvPr id="82" name="テキスト ボックス 81">
            <a:extLst>
              <a:ext uri="{FF2B5EF4-FFF2-40B4-BE49-F238E27FC236}">
                <a16:creationId xmlns:a16="http://schemas.microsoft.com/office/drawing/2014/main" id="{866D26FF-2B98-48E7-8A64-15011D9496C8}"/>
              </a:ext>
            </a:extLst>
          </p:cNvPr>
          <p:cNvSpPr txBox="1"/>
          <p:nvPr/>
        </p:nvSpPr>
        <p:spPr>
          <a:xfrm>
            <a:off x="260647" y="1136576"/>
            <a:ext cx="6512117" cy="1107996"/>
          </a:xfrm>
          <a:prstGeom prst="rect">
            <a:avLst/>
          </a:prstGeom>
          <a:noFill/>
        </p:spPr>
        <p:txBody>
          <a:bodyPr wrap="square">
            <a:spAutoFit/>
          </a:bodyPr>
          <a:lstStyle/>
          <a:p>
            <a:pPr algn="ctr">
              <a:lnSpc>
                <a:spcPct val="150000"/>
              </a:lnSpc>
            </a:pPr>
            <a:r>
              <a:rPr lang="ja-JP" altLang="en-US" sz="4400" b="1" dirty="0" smtClean="0">
                <a:solidFill>
                  <a:srgbClr val="0070C0"/>
                </a:solidFill>
                <a:latin typeface="+mn-ea"/>
              </a:rPr>
              <a:t>防災・情報アプリ</a:t>
            </a:r>
            <a:endParaRPr kumimoji="1" lang="en-US" altLang="ja-JP" sz="4400" b="1" dirty="0">
              <a:solidFill>
                <a:srgbClr val="0070C0"/>
              </a:solidFill>
              <a:latin typeface="+mn-ea"/>
            </a:endParaRPr>
          </a:p>
        </p:txBody>
      </p:sp>
      <p:sp>
        <p:nvSpPr>
          <p:cNvPr id="83" name="テキスト ボックス 82">
            <a:extLst>
              <a:ext uri="{FF2B5EF4-FFF2-40B4-BE49-F238E27FC236}">
                <a16:creationId xmlns:a16="http://schemas.microsoft.com/office/drawing/2014/main" id="{8452B207-06AB-429B-A49A-34642654E01E}"/>
              </a:ext>
            </a:extLst>
          </p:cNvPr>
          <p:cNvSpPr txBox="1"/>
          <p:nvPr/>
        </p:nvSpPr>
        <p:spPr>
          <a:xfrm>
            <a:off x="2566189" y="734173"/>
            <a:ext cx="1725622" cy="646331"/>
          </a:xfrm>
          <a:prstGeom prst="rect">
            <a:avLst/>
          </a:prstGeom>
          <a:noFill/>
        </p:spPr>
        <p:txBody>
          <a:bodyPr wrap="square" rtlCol="0">
            <a:spAutoFit/>
          </a:bodyPr>
          <a:lstStyle/>
          <a:p>
            <a:pPr algn="ctr"/>
            <a:r>
              <a:rPr lang="ja-JP" altLang="en-US" sz="3600" b="1" dirty="0">
                <a:solidFill>
                  <a:srgbClr val="0070C0"/>
                </a:solidFill>
                <a:latin typeface="+mn-ea"/>
              </a:rPr>
              <a:t>伊賀市</a:t>
            </a:r>
            <a:endParaRPr kumimoji="1" lang="ja-JP" altLang="en-US" sz="3600" b="1" dirty="0">
              <a:solidFill>
                <a:srgbClr val="0070C0"/>
              </a:solidFill>
              <a:latin typeface="+mn-ea"/>
            </a:endParaRPr>
          </a:p>
        </p:txBody>
      </p:sp>
      <p:pic>
        <p:nvPicPr>
          <p:cNvPr id="99" name="図 98" descr="アイコン&#10;&#10;自動的に生成された説明">
            <a:extLst>
              <a:ext uri="{FF2B5EF4-FFF2-40B4-BE49-F238E27FC236}">
                <a16:creationId xmlns:a16="http://schemas.microsoft.com/office/drawing/2014/main" id="{ABB53E9B-643D-43BF-9E3D-B523133A5C9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219891" y="78609"/>
            <a:ext cx="451048" cy="684873"/>
          </a:xfrm>
          <a:prstGeom prst="rect">
            <a:avLst/>
          </a:prstGeom>
        </p:spPr>
      </p:pic>
      <p:sp>
        <p:nvSpPr>
          <p:cNvPr id="31" name="正方形/長方形 30">
            <a:extLst>
              <a:ext uri="{FF2B5EF4-FFF2-40B4-BE49-F238E27FC236}">
                <a16:creationId xmlns:a16="http://schemas.microsoft.com/office/drawing/2014/main" id="{057DE44A-5B5C-4A51-B77D-25527BC71403}"/>
              </a:ext>
            </a:extLst>
          </p:cNvPr>
          <p:cNvSpPr/>
          <p:nvPr/>
        </p:nvSpPr>
        <p:spPr>
          <a:xfrm>
            <a:off x="3868505" y="344432"/>
            <a:ext cx="2996952" cy="65683"/>
          </a:xfrm>
          <a:prstGeom prst="rect">
            <a:avLst/>
          </a:prstGeom>
          <a:solidFill>
            <a:srgbClr val="4BA6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4" name="AutoShape 2" descr="https://raiden2.ktaiwork.jp/admin-popaccount/generate-qrcode?pop_id=995">
            <a:extLst>
              <a:ext uri="{FF2B5EF4-FFF2-40B4-BE49-F238E27FC236}">
                <a16:creationId xmlns:a16="http://schemas.microsoft.com/office/drawing/2014/main" id="{BD73FF7B-F5EC-4635-AA97-8EF9399BE3F9}"/>
              </a:ext>
            </a:extLst>
          </p:cNvPr>
          <p:cNvSpPr>
            <a:spLocks noChangeAspect="1" noChangeArrowheads="1"/>
          </p:cNvSpPr>
          <p:nvPr/>
        </p:nvSpPr>
        <p:spPr bwMode="auto">
          <a:xfrm>
            <a:off x="-7017454" y="627421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正方形/長方形 50">
            <a:extLst>
              <a:ext uri="{FF2B5EF4-FFF2-40B4-BE49-F238E27FC236}">
                <a16:creationId xmlns:a16="http://schemas.microsoft.com/office/drawing/2014/main" id="{054C6322-8B71-478A-9E38-EBD4D8636EA8}"/>
              </a:ext>
            </a:extLst>
          </p:cNvPr>
          <p:cNvSpPr/>
          <p:nvPr/>
        </p:nvSpPr>
        <p:spPr>
          <a:xfrm>
            <a:off x="0" y="9321225"/>
            <a:ext cx="6858000" cy="584775"/>
          </a:xfrm>
          <a:prstGeom prst="rect">
            <a:avLst/>
          </a:prstGeom>
          <a:solidFill>
            <a:srgbClr val="4BA6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52" name="テキスト ボックス 51">
            <a:extLst>
              <a:ext uri="{FF2B5EF4-FFF2-40B4-BE49-F238E27FC236}">
                <a16:creationId xmlns:a16="http://schemas.microsoft.com/office/drawing/2014/main" id="{E19B5538-79CB-4500-9997-BE8BC7A75966}"/>
              </a:ext>
            </a:extLst>
          </p:cNvPr>
          <p:cNvSpPr txBox="1"/>
          <p:nvPr/>
        </p:nvSpPr>
        <p:spPr>
          <a:xfrm>
            <a:off x="4291811" y="8999050"/>
            <a:ext cx="2480953" cy="276999"/>
          </a:xfrm>
          <a:prstGeom prst="rect">
            <a:avLst/>
          </a:prstGeom>
          <a:noFill/>
        </p:spPr>
        <p:txBody>
          <a:bodyPr wrap="square">
            <a:spAutoFit/>
          </a:bodyPr>
          <a:lstStyle/>
          <a:p>
            <a:pPr algn="ctr"/>
            <a:r>
              <a:rPr lang="ja-JP" altLang="en-US" sz="1200" b="1" dirty="0" smtClean="0">
                <a:solidFill>
                  <a:schemeClr val="accent1">
                    <a:lumMod val="75000"/>
                  </a:schemeClr>
                </a:solidFill>
                <a:latin typeface="+mn-ea"/>
              </a:rPr>
              <a:t>アプリ登録・設定は</a:t>
            </a:r>
            <a:r>
              <a:rPr lang="ja-JP" altLang="en-US" sz="1200" b="1" dirty="0">
                <a:solidFill>
                  <a:schemeClr val="accent1">
                    <a:lumMod val="75000"/>
                  </a:schemeClr>
                </a:solidFill>
                <a:latin typeface="+mn-ea"/>
              </a:rPr>
              <a:t>裏面へ➡</a:t>
            </a:r>
            <a:endParaRPr lang="en-US" altLang="ja-JP" sz="1200" b="1" dirty="0">
              <a:solidFill>
                <a:schemeClr val="accent1">
                  <a:lumMod val="75000"/>
                </a:schemeClr>
              </a:solidFill>
              <a:latin typeface="+mn-ea"/>
            </a:endParaRPr>
          </a:p>
        </p:txBody>
      </p:sp>
      <p:sp>
        <p:nvSpPr>
          <p:cNvPr id="55" name="テキスト ボックス 54">
            <a:extLst>
              <a:ext uri="{FF2B5EF4-FFF2-40B4-BE49-F238E27FC236}">
                <a16:creationId xmlns:a16="http://schemas.microsoft.com/office/drawing/2014/main" id="{3C386C67-8AF7-465E-8B2A-B28A32BBDE04}"/>
              </a:ext>
            </a:extLst>
          </p:cNvPr>
          <p:cNvSpPr txBox="1"/>
          <p:nvPr/>
        </p:nvSpPr>
        <p:spPr>
          <a:xfrm>
            <a:off x="442744" y="9434918"/>
            <a:ext cx="1619618" cy="323165"/>
          </a:xfrm>
          <a:prstGeom prst="rect">
            <a:avLst/>
          </a:prstGeom>
          <a:noFill/>
        </p:spPr>
        <p:txBody>
          <a:bodyPr wrap="square" rtlCol="0">
            <a:spAutoFit/>
          </a:bodyPr>
          <a:lstStyle/>
          <a:p>
            <a:r>
              <a:rPr lang="ja-JP" altLang="en-US" sz="1500" b="1" dirty="0">
                <a:solidFill>
                  <a:schemeClr val="bg1"/>
                </a:solidFill>
                <a:latin typeface="+mn-ea"/>
                <a:cs typeface="Meiryo UI" panose="020B0604030504040204" pitchFamily="50" charset="-128"/>
              </a:rPr>
              <a:t>無料ダウンロード</a:t>
            </a:r>
          </a:p>
        </p:txBody>
      </p:sp>
      <p:grpSp>
        <p:nvGrpSpPr>
          <p:cNvPr id="56" name="グループ化 55">
            <a:extLst>
              <a:ext uri="{FF2B5EF4-FFF2-40B4-BE49-F238E27FC236}">
                <a16:creationId xmlns:a16="http://schemas.microsoft.com/office/drawing/2014/main" id="{4A14774E-B202-48F2-888D-BD493CCEC73D}"/>
              </a:ext>
            </a:extLst>
          </p:cNvPr>
          <p:cNvGrpSpPr/>
          <p:nvPr/>
        </p:nvGrpSpPr>
        <p:grpSpPr>
          <a:xfrm>
            <a:off x="1973558" y="9458972"/>
            <a:ext cx="1539599" cy="307778"/>
            <a:chOff x="-4649141" y="8599956"/>
            <a:chExt cx="1827561" cy="322879"/>
          </a:xfrm>
        </p:grpSpPr>
        <p:sp>
          <p:nvSpPr>
            <p:cNvPr id="57" name="四角形: 角を丸くする 56">
              <a:extLst>
                <a:ext uri="{FF2B5EF4-FFF2-40B4-BE49-F238E27FC236}">
                  <a16:creationId xmlns:a16="http://schemas.microsoft.com/office/drawing/2014/main" id="{0118E8CD-1E35-44AA-871C-7022625A61C1}"/>
                </a:ext>
              </a:extLst>
            </p:cNvPr>
            <p:cNvSpPr/>
            <p:nvPr/>
          </p:nvSpPr>
          <p:spPr>
            <a:xfrm>
              <a:off x="-4649141" y="8599956"/>
              <a:ext cx="1827561" cy="322879"/>
            </a:xfrm>
            <a:prstGeom prst="roundRect">
              <a:avLst>
                <a:gd name="adj" fmla="val 50000"/>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700"/>
                </a:lnSpc>
              </a:pPr>
              <a:r>
                <a:rPr kumimoji="1" lang="ja-JP" altLang="en-US" dirty="0">
                  <a:solidFill>
                    <a:srgbClr val="0070C0"/>
                  </a:solidFill>
                  <a:latin typeface="+mn-ea"/>
                </a:rPr>
                <a:t>　 </a:t>
              </a:r>
              <a:r>
                <a:rPr kumimoji="1" lang="en-US" altLang="ja-JP" sz="1600" dirty="0">
                  <a:solidFill>
                    <a:srgbClr val="0070C0"/>
                  </a:solidFill>
                  <a:latin typeface="+mn-ea"/>
                </a:rPr>
                <a:t>HAZARDON</a:t>
              </a:r>
              <a:endParaRPr kumimoji="1" lang="ja-JP" altLang="en-US" dirty="0">
                <a:solidFill>
                  <a:srgbClr val="0070C0"/>
                </a:solidFill>
                <a:latin typeface="+mn-ea"/>
              </a:endParaRPr>
            </a:p>
          </p:txBody>
        </p:sp>
        <p:pic>
          <p:nvPicPr>
            <p:cNvPr id="58" name="グラフィックス 57" descr="拡大鏡 単色塗りつぶし">
              <a:extLst>
                <a:ext uri="{FF2B5EF4-FFF2-40B4-BE49-F238E27FC236}">
                  <a16:creationId xmlns:a16="http://schemas.microsoft.com/office/drawing/2014/main" id="{BFA89EA8-C52B-4045-BBE2-C1918112350E}"/>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4546384" y="8640264"/>
              <a:ext cx="239831" cy="244326"/>
            </a:xfrm>
            <a:prstGeom prst="rect">
              <a:avLst/>
            </a:prstGeom>
          </p:spPr>
        </p:pic>
      </p:grpSp>
      <p:pic>
        <p:nvPicPr>
          <p:cNvPr id="59" name="図 58" descr="グラフィカル ユーザー インターフェイス&#10;&#10;中程度の精度で自動的に生成された説明">
            <a:extLst>
              <a:ext uri="{FF2B5EF4-FFF2-40B4-BE49-F238E27FC236}">
                <a16:creationId xmlns:a16="http://schemas.microsoft.com/office/drawing/2014/main" id="{D2DB26A5-95D9-4A66-9AB6-6355AD87314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69113" y="9379511"/>
            <a:ext cx="1307651" cy="512746"/>
          </a:xfrm>
          <a:prstGeom prst="rect">
            <a:avLst/>
          </a:prstGeom>
        </p:spPr>
      </p:pic>
      <p:pic>
        <p:nvPicPr>
          <p:cNvPr id="60" name="図 59" descr="グラフィカル ユーザー インターフェイス が含まれている画像&#10;&#10;自動的に生成された説明">
            <a:extLst>
              <a:ext uri="{FF2B5EF4-FFF2-40B4-BE49-F238E27FC236}">
                <a16:creationId xmlns:a16="http://schemas.microsoft.com/office/drawing/2014/main" id="{705F22D4-BAF7-4EC2-A9F7-2173B0730B2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3598392" y="9446461"/>
            <a:ext cx="1028072" cy="368419"/>
          </a:xfrm>
          <a:prstGeom prst="rect">
            <a:avLst/>
          </a:prstGeom>
        </p:spPr>
      </p:pic>
      <p:pic>
        <p:nvPicPr>
          <p:cNvPr id="62" name="図 61" descr="QR コード&#10;&#10;自動的に生成された説明">
            <a:extLst>
              <a:ext uri="{FF2B5EF4-FFF2-40B4-BE49-F238E27FC236}">
                <a16:creationId xmlns:a16="http://schemas.microsoft.com/office/drawing/2014/main" id="{E5D62E65-E68C-47C7-8F25-D45197DC068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688303" y="9439834"/>
            <a:ext cx="396000" cy="396000"/>
          </a:xfrm>
          <a:prstGeom prst="rect">
            <a:avLst/>
          </a:prstGeom>
        </p:spPr>
      </p:pic>
      <p:pic>
        <p:nvPicPr>
          <p:cNvPr id="63" name="図 62" descr="QR コード&#10;&#10;自動的に生成された説明">
            <a:extLst>
              <a:ext uri="{FF2B5EF4-FFF2-40B4-BE49-F238E27FC236}">
                <a16:creationId xmlns:a16="http://schemas.microsoft.com/office/drawing/2014/main" id="{7F32DDC5-93B2-452F-9DC5-73B451C8DD69}"/>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376764" y="9438504"/>
            <a:ext cx="396000" cy="396000"/>
          </a:xfrm>
          <a:prstGeom prst="rect">
            <a:avLst/>
          </a:prstGeom>
        </p:spPr>
      </p:pic>
      <p:pic>
        <p:nvPicPr>
          <p:cNvPr id="36" name="図 35" descr="黒い背景に白い文字がある&#10;&#10;中程度の精度で自動的に生成された説明">
            <a:extLst>
              <a:ext uri="{FF2B5EF4-FFF2-40B4-BE49-F238E27FC236}">
                <a16:creationId xmlns:a16="http://schemas.microsoft.com/office/drawing/2014/main" id="{BBCEC15E-1190-4B28-8CE5-EBEFECDC69A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0704" y="9434918"/>
            <a:ext cx="359070" cy="357856"/>
          </a:xfrm>
          <a:prstGeom prst="rect">
            <a:avLst/>
          </a:prstGeom>
        </p:spPr>
      </p:pic>
      <p:sp>
        <p:nvSpPr>
          <p:cNvPr id="37" name="四角形: 角を丸くする 36">
            <a:extLst>
              <a:ext uri="{FF2B5EF4-FFF2-40B4-BE49-F238E27FC236}">
                <a16:creationId xmlns:a16="http://schemas.microsoft.com/office/drawing/2014/main" id="{C069B5CA-3C7F-4058-81ED-415AF5698FC9}"/>
              </a:ext>
            </a:extLst>
          </p:cNvPr>
          <p:cNvSpPr/>
          <p:nvPr/>
        </p:nvSpPr>
        <p:spPr>
          <a:xfrm>
            <a:off x="92423" y="9434918"/>
            <a:ext cx="376584" cy="366536"/>
          </a:xfrm>
          <a:prstGeom prst="roundRect">
            <a:avLst>
              <a:gd name="adj" fmla="val 24501"/>
            </a:avLst>
          </a:prstGeom>
          <a:noFill/>
          <a:ln>
            <a:solidFill>
              <a:srgbClr val="1F83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0" name="図 29" descr="黒い背景に白い文字がある&#10;&#10;中程度の精度で自動的に生成された説明">
            <a:extLst>
              <a:ext uri="{FF2B5EF4-FFF2-40B4-BE49-F238E27FC236}">
                <a16:creationId xmlns:a16="http://schemas.microsoft.com/office/drawing/2014/main" id="{BBCEC15E-1190-4B28-8CE5-EBEFECDC69AC}"/>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61205" y="1320969"/>
            <a:ext cx="933543" cy="930387"/>
          </a:xfrm>
          <a:prstGeom prst="rect">
            <a:avLst/>
          </a:prstGeom>
        </p:spPr>
      </p:pic>
      <p:sp>
        <p:nvSpPr>
          <p:cNvPr id="11" name="テキスト ボックス 10"/>
          <p:cNvSpPr txBox="1"/>
          <p:nvPr/>
        </p:nvSpPr>
        <p:spPr>
          <a:xfrm>
            <a:off x="3914161" y="4152367"/>
            <a:ext cx="2462336" cy="577081"/>
          </a:xfrm>
          <a:prstGeom prst="rect">
            <a:avLst/>
          </a:prstGeom>
          <a:noFill/>
        </p:spPr>
        <p:txBody>
          <a:bodyPr wrap="square" rtlCol="0">
            <a:spAutoFit/>
          </a:bodyPr>
          <a:lstStyle/>
          <a:p>
            <a:r>
              <a:rPr kumimoji="1" lang="ja-JP" altLang="en-US" sz="1050" b="1" dirty="0" smtClean="0">
                <a:solidFill>
                  <a:srgbClr val="FF0000"/>
                </a:solidFill>
              </a:rPr>
              <a:t>災害緊急情報（必須）</a:t>
            </a:r>
            <a:endParaRPr kumimoji="1" lang="en-US" altLang="ja-JP" sz="1050" b="1" dirty="0" smtClean="0">
              <a:solidFill>
                <a:srgbClr val="FF0000"/>
              </a:solidFill>
            </a:endParaRPr>
          </a:p>
          <a:p>
            <a:r>
              <a:rPr kumimoji="1" lang="ja-JP" altLang="en-US" sz="1050" dirty="0" smtClean="0"/>
              <a:t>市からの避難情報（避難指示等の情報）が配信されます。必須情報です。</a:t>
            </a:r>
            <a:endParaRPr kumimoji="1" lang="ja-JP" altLang="en-US" sz="1050" dirty="0"/>
          </a:p>
        </p:txBody>
      </p:sp>
      <p:sp>
        <p:nvSpPr>
          <p:cNvPr id="39" name="テキスト ボックス 38"/>
          <p:cNvSpPr txBox="1"/>
          <p:nvPr/>
        </p:nvSpPr>
        <p:spPr>
          <a:xfrm>
            <a:off x="3914161" y="4840461"/>
            <a:ext cx="2462336" cy="577081"/>
          </a:xfrm>
          <a:prstGeom prst="rect">
            <a:avLst/>
          </a:prstGeom>
          <a:noFill/>
        </p:spPr>
        <p:txBody>
          <a:bodyPr wrap="square" rtlCol="0">
            <a:spAutoFit/>
          </a:bodyPr>
          <a:lstStyle/>
          <a:p>
            <a:r>
              <a:rPr kumimoji="1" lang="ja-JP" altLang="en-US" sz="1050" b="1" dirty="0" smtClean="0">
                <a:solidFill>
                  <a:srgbClr val="00B050"/>
                </a:solidFill>
              </a:rPr>
              <a:t>気象情報</a:t>
            </a:r>
            <a:endParaRPr kumimoji="1" lang="en-US" altLang="ja-JP" sz="1050" b="1" dirty="0" smtClean="0">
              <a:solidFill>
                <a:srgbClr val="00B050"/>
              </a:solidFill>
            </a:endParaRPr>
          </a:p>
          <a:p>
            <a:r>
              <a:rPr kumimoji="1" lang="ja-JP" altLang="en-US" sz="1050" dirty="0" smtClean="0"/>
              <a:t>伊賀市の気象警報等、気象情報が配信されます。</a:t>
            </a:r>
            <a:endParaRPr kumimoji="1" lang="ja-JP" altLang="en-US" sz="1050" dirty="0"/>
          </a:p>
        </p:txBody>
      </p:sp>
      <p:sp>
        <p:nvSpPr>
          <p:cNvPr id="42" name="テキスト ボックス 41"/>
          <p:cNvSpPr txBox="1"/>
          <p:nvPr/>
        </p:nvSpPr>
        <p:spPr>
          <a:xfrm>
            <a:off x="3936709" y="5584385"/>
            <a:ext cx="2462336" cy="577081"/>
          </a:xfrm>
          <a:prstGeom prst="rect">
            <a:avLst/>
          </a:prstGeom>
          <a:noFill/>
        </p:spPr>
        <p:txBody>
          <a:bodyPr wrap="square" rtlCol="0">
            <a:spAutoFit/>
          </a:bodyPr>
          <a:lstStyle/>
          <a:p>
            <a:r>
              <a:rPr kumimoji="1" lang="ja-JP" altLang="en-US" sz="1050" b="1" dirty="0" smtClean="0">
                <a:solidFill>
                  <a:srgbClr val="00B050"/>
                </a:solidFill>
              </a:rPr>
              <a:t>地震情報</a:t>
            </a:r>
            <a:endParaRPr kumimoji="1" lang="en-US" altLang="ja-JP" sz="1050" b="1" dirty="0" smtClean="0">
              <a:solidFill>
                <a:srgbClr val="00B050"/>
              </a:solidFill>
            </a:endParaRPr>
          </a:p>
          <a:p>
            <a:r>
              <a:rPr kumimoji="1" lang="ja-JP" altLang="en-US" sz="1050" dirty="0" smtClean="0"/>
              <a:t>伊賀市の震度</a:t>
            </a:r>
            <a:r>
              <a:rPr kumimoji="1" lang="en-US" altLang="ja-JP" sz="1050" dirty="0" smtClean="0"/>
              <a:t>1</a:t>
            </a:r>
            <a:r>
              <a:rPr kumimoji="1" lang="ja-JP" altLang="en-US" sz="1050" dirty="0" smtClean="0"/>
              <a:t>以上の地震情報が配信されます。</a:t>
            </a:r>
            <a:endParaRPr kumimoji="1" lang="ja-JP" altLang="en-US" sz="1050" dirty="0"/>
          </a:p>
        </p:txBody>
      </p:sp>
      <p:sp>
        <p:nvSpPr>
          <p:cNvPr id="3" name="テキスト ボックス 2"/>
          <p:cNvSpPr txBox="1"/>
          <p:nvPr/>
        </p:nvSpPr>
        <p:spPr>
          <a:xfrm>
            <a:off x="280715" y="3199585"/>
            <a:ext cx="6086258" cy="923330"/>
          </a:xfrm>
          <a:prstGeom prst="rect">
            <a:avLst/>
          </a:prstGeom>
          <a:noFill/>
        </p:spPr>
        <p:txBody>
          <a:bodyPr wrap="square" rtlCol="0">
            <a:spAutoFit/>
          </a:bodyPr>
          <a:lstStyle/>
          <a:p>
            <a:r>
              <a:rPr kumimoji="1" lang="ja-JP" altLang="en-US" b="1" dirty="0" smtClean="0">
                <a:solidFill>
                  <a:srgbClr val="FF0000"/>
                </a:solidFill>
              </a:rPr>
              <a:t>伊賀市防災・情報アプリで避難情報を</a:t>
            </a:r>
            <a:r>
              <a:rPr lang="ja-JP" altLang="en-US" b="1" dirty="0">
                <a:solidFill>
                  <a:srgbClr val="FF0000"/>
                </a:solidFill>
              </a:rPr>
              <a:t>確認</a:t>
            </a:r>
            <a:r>
              <a:rPr kumimoji="1" lang="ja-JP" altLang="en-US" b="1" dirty="0" smtClean="0">
                <a:solidFill>
                  <a:srgbClr val="FF0000"/>
                </a:solidFill>
              </a:rPr>
              <a:t>しましょう。</a:t>
            </a:r>
            <a:endParaRPr kumimoji="1" lang="en-US" altLang="ja-JP" b="1" dirty="0" smtClean="0">
              <a:solidFill>
                <a:srgbClr val="FF0000"/>
              </a:solidFill>
            </a:endParaRPr>
          </a:p>
          <a:p>
            <a:r>
              <a:rPr lang="ja-JP" altLang="en-US" dirty="0" smtClean="0"/>
              <a:t>　　　　　　　</a:t>
            </a:r>
            <a:r>
              <a:rPr lang="ja-JP" altLang="en-US" sz="1600" dirty="0" smtClean="0">
                <a:solidFill>
                  <a:srgbClr val="FF0000"/>
                </a:solidFill>
              </a:rPr>
              <a:t>～伊賀市</a:t>
            </a:r>
            <a:r>
              <a:rPr lang="ja-JP" altLang="en-US" sz="1600" dirty="0">
                <a:solidFill>
                  <a:srgbClr val="FF0000"/>
                </a:solidFill>
              </a:rPr>
              <a:t>のハザードも確認できます</a:t>
            </a:r>
            <a:r>
              <a:rPr lang="ja-JP" altLang="en-US" sz="1600" dirty="0" smtClean="0">
                <a:solidFill>
                  <a:srgbClr val="FF0000"/>
                </a:solidFill>
              </a:rPr>
              <a:t>。～</a:t>
            </a:r>
            <a:endParaRPr lang="ja-JP" altLang="en-US" sz="1600" dirty="0">
              <a:solidFill>
                <a:srgbClr val="FF0000"/>
              </a:solidFill>
            </a:endParaRPr>
          </a:p>
          <a:p>
            <a:r>
              <a:rPr kumimoji="1" lang="ja-JP" altLang="en-US" dirty="0" smtClean="0"/>
              <a:t>伊賀市防災・情報アプリは、次の情報を配信します。</a:t>
            </a:r>
            <a:endParaRPr kumimoji="1" lang="ja-JP" altLang="en-US" dirty="0"/>
          </a:p>
        </p:txBody>
      </p:sp>
      <p:sp>
        <p:nvSpPr>
          <p:cNvPr id="40" name="テキスト ボックス 39"/>
          <p:cNvSpPr txBox="1"/>
          <p:nvPr/>
        </p:nvSpPr>
        <p:spPr>
          <a:xfrm>
            <a:off x="3936709" y="6171607"/>
            <a:ext cx="2462336" cy="577081"/>
          </a:xfrm>
          <a:prstGeom prst="rect">
            <a:avLst/>
          </a:prstGeom>
          <a:noFill/>
        </p:spPr>
        <p:txBody>
          <a:bodyPr wrap="square" rtlCol="0">
            <a:spAutoFit/>
          </a:bodyPr>
          <a:lstStyle/>
          <a:p>
            <a:r>
              <a:rPr lang="ja-JP" altLang="en-US" sz="1050" b="1" dirty="0" smtClean="0">
                <a:solidFill>
                  <a:srgbClr val="00B050"/>
                </a:solidFill>
              </a:rPr>
              <a:t>土砂災害</a:t>
            </a:r>
            <a:r>
              <a:rPr lang="ja-JP" altLang="en-US" sz="1050" b="1" dirty="0">
                <a:solidFill>
                  <a:srgbClr val="00B050"/>
                </a:solidFill>
              </a:rPr>
              <a:t>情報</a:t>
            </a:r>
            <a:endParaRPr kumimoji="1" lang="en-US" altLang="ja-JP" sz="1050" b="1" dirty="0" smtClean="0">
              <a:solidFill>
                <a:srgbClr val="00B050"/>
              </a:solidFill>
            </a:endParaRPr>
          </a:p>
          <a:p>
            <a:r>
              <a:rPr kumimoji="1" lang="ja-JP" altLang="en-US" sz="1050" dirty="0" smtClean="0"/>
              <a:t>伊賀市の土砂災害警戒情報が配信されます。</a:t>
            </a:r>
            <a:endParaRPr kumimoji="1" lang="ja-JP" altLang="en-US" sz="1050" dirty="0"/>
          </a:p>
        </p:txBody>
      </p:sp>
      <p:sp>
        <p:nvSpPr>
          <p:cNvPr id="43" name="テキスト ボックス 42"/>
          <p:cNvSpPr txBox="1"/>
          <p:nvPr/>
        </p:nvSpPr>
        <p:spPr>
          <a:xfrm>
            <a:off x="3936709" y="7323289"/>
            <a:ext cx="2462336" cy="738664"/>
          </a:xfrm>
          <a:prstGeom prst="rect">
            <a:avLst/>
          </a:prstGeom>
          <a:noFill/>
        </p:spPr>
        <p:txBody>
          <a:bodyPr wrap="square" rtlCol="0">
            <a:spAutoFit/>
          </a:bodyPr>
          <a:lstStyle/>
          <a:p>
            <a:r>
              <a:rPr lang="ja-JP" altLang="en-US" sz="1050" b="1" dirty="0" smtClean="0">
                <a:solidFill>
                  <a:srgbClr val="00B050"/>
                </a:solidFill>
              </a:rPr>
              <a:t>行政</a:t>
            </a:r>
            <a:r>
              <a:rPr lang="ja-JP" altLang="en-US" sz="1050" b="1" dirty="0">
                <a:solidFill>
                  <a:srgbClr val="00B050"/>
                </a:solidFill>
              </a:rPr>
              <a:t>情報</a:t>
            </a:r>
            <a:endParaRPr kumimoji="1" lang="en-US" altLang="ja-JP" sz="1050" b="1" dirty="0" smtClean="0">
              <a:solidFill>
                <a:srgbClr val="00B050"/>
              </a:solidFill>
            </a:endParaRPr>
          </a:p>
          <a:p>
            <a:r>
              <a:rPr lang="ja-JP" altLang="en-US" sz="1050" dirty="0"/>
              <a:t>伊賀市</a:t>
            </a:r>
            <a:r>
              <a:rPr lang="ja-JP" altLang="en-US" sz="1050" dirty="0" smtClean="0"/>
              <a:t>からのお知らせ等が配信されます。（新型コロナウイルス感染症患者の発生状況のお知らせ等）</a:t>
            </a:r>
            <a:endParaRPr kumimoji="1" lang="ja-JP" altLang="en-US" sz="1050" dirty="0"/>
          </a:p>
        </p:txBody>
      </p:sp>
      <p:sp>
        <p:nvSpPr>
          <p:cNvPr id="44" name="テキスト ボックス 43"/>
          <p:cNvSpPr txBox="1"/>
          <p:nvPr/>
        </p:nvSpPr>
        <p:spPr>
          <a:xfrm>
            <a:off x="382625" y="8011383"/>
            <a:ext cx="6016420" cy="900246"/>
          </a:xfrm>
          <a:prstGeom prst="rect">
            <a:avLst/>
          </a:prstGeom>
          <a:noFill/>
        </p:spPr>
        <p:txBody>
          <a:bodyPr wrap="square" rtlCol="0">
            <a:spAutoFit/>
          </a:bodyPr>
          <a:lstStyle/>
          <a:p>
            <a:r>
              <a:rPr lang="ja-JP" altLang="en-US" sz="1050" b="1" dirty="0" smtClean="0">
                <a:solidFill>
                  <a:srgbClr val="00B050"/>
                </a:solidFill>
              </a:rPr>
              <a:t>自治協議会</a:t>
            </a:r>
            <a:r>
              <a:rPr kumimoji="1" lang="ja-JP" altLang="en-US" sz="1050" b="1" dirty="0" smtClean="0">
                <a:solidFill>
                  <a:srgbClr val="00B050"/>
                </a:solidFill>
              </a:rPr>
              <a:t>からのお知らせ・自治会からのお知らせ</a:t>
            </a:r>
            <a:endParaRPr kumimoji="1" lang="en-US" altLang="ja-JP" sz="1050" b="1" dirty="0" smtClean="0">
              <a:solidFill>
                <a:srgbClr val="00B050"/>
              </a:solidFill>
            </a:endParaRPr>
          </a:p>
          <a:p>
            <a:r>
              <a:rPr lang="ja-JP" altLang="en-US" sz="1050" dirty="0"/>
              <a:t>　</a:t>
            </a:r>
            <a:r>
              <a:rPr lang="ja-JP" altLang="en-US" sz="1050" dirty="0" smtClean="0"/>
              <a:t>自治協議会・自治会からの「お知らせ」を地域内に発信することができます。（</a:t>
            </a:r>
            <a:r>
              <a:rPr lang="en-US" altLang="ja-JP" sz="1050" dirty="0" smtClean="0"/>
              <a:t>※</a:t>
            </a:r>
            <a:r>
              <a:rPr lang="ja-JP" altLang="en-US" sz="1050" dirty="0" smtClean="0"/>
              <a:t>自治協議会・自治会からの申し込みが必要です。）地域防災力を高めるためには、普段から様々な情報を自治協議会や自治会内で情報を共有することが大切です。ぜひ「自治協議会・自治会からのお知らせ」をご登録ください。</a:t>
            </a:r>
            <a:endParaRPr lang="en-US" altLang="ja-JP" sz="1050" dirty="0" smtClean="0"/>
          </a:p>
          <a:p>
            <a:endParaRPr lang="en-US" altLang="ja-JP" sz="1050" dirty="0"/>
          </a:p>
        </p:txBody>
      </p:sp>
      <p:sp>
        <p:nvSpPr>
          <p:cNvPr id="45" name="テキスト ボックス 44"/>
          <p:cNvSpPr txBox="1"/>
          <p:nvPr/>
        </p:nvSpPr>
        <p:spPr>
          <a:xfrm>
            <a:off x="3936709" y="6732465"/>
            <a:ext cx="2462336" cy="738664"/>
          </a:xfrm>
          <a:prstGeom prst="rect">
            <a:avLst/>
          </a:prstGeom>
          <a:noFill/>
        </p:spPr>
        <p:txBody>
          <a:bodyPr wrap="square" rtlCol="0">
            <a:spAutoFit/>
          </a:bodyPr>
          <a:lstStyle/>
          <a:p>
            <a:r>
              <a:rPr lang="ja-JP" altLang="en-US" sz="1050" b="1" dirty="0" smtClean="0">
                <a:solidFill>
                  <a:srgbClr val="00B050"/>
                </a:solidFill>
              </a:rPr>
              <a:t>火災情報</a:t>
            </a:r>
            <a:endParaRPr lang="en-US" altLang="ja-JP" sz="1050" b="1" dirty="0" smtClean="0">
              <a:solidFill>
                <a:srgbClr val="00B050"/>
              </a:solidFill>
            </a:endParaRPr>
          </a:p>
          <a:p>
            <a:r>
              <a:rPr kumimoji="1" lang="ja-JP" altLang="en-US" sz="1050" dirty="0" smtClean="0">
                <a:latin typeface="+mn-ea"/>
              </a:rPr>
              <a:t>伊賀市の火災の発生・鎮火情報が配信されます。</a:t>
            </a:r>
            <a:endParaRPr kumimoji="1" lang="en-US" altLang="ja-JP" sz="1050" dirty="0" smtClean="0">
              <a:latin typeface="+mn-ea"/>
            </a:endParaRPr>
          </a:p>
          <a:p>
            <a:endParaRPr kumimoji="1" lang="ja-JP" altLang="en-US" sz="1050" dirty="0"/>
          </a:p>
        </p:txBody>
      </p:sp>
      <p:pic>
        <p:nvPicPr>
          <p:cNvPr id="5" name="図 4"/>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487685" y="4216830"/>
            <a:ext cx="2800761" cy="3734348"/>
          </a:xfrm>
          <a:prstGeom prst="rect">
            <a:avLst/>
          </a:prstGeom>
          <a:ln>
            <a:solidFill>
              <a:schemeClr val="tx1"/>
            </a:solidFill>
          </a:ln>
        </p:spPr>
      </p:pic>
      <p:sp>
        <p:nvSpPr>
          <p:cNvPr id="6" name="角丸四角形 5"/>
          <p:cNvSpPr/>
          <p:nvPr/>
        </p:nvSpPr>
        <p:spPr>
          <a:xfrm>
            <a:off x="1062295" y="2631341"/>
            <a:ext cx="4523098" cy="429749"/>
          </a:xfrm>
          <a:prstGeom prst="roundRect">
            <a:avLst/>
          </a:prstGeom>
          <a:solidFill>
            <a:srgbClr val="FFFF00"/>
          </a:solidFill>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smtClean="0"/>
              <a:t>令和４（２０２２）年５月１日</a:t>
            </a:r>
            <a:r>
              <a:rPr lang="ja-JP" altLang="en-US" sz="2000" b="1" dirty="0"/>
              <a:t>配信</a:t>
            </a:r>
            <a:r>
              <a:rPr kumimoji="1" lang="ja-JP" altLang="en-US" sz="2000" b="1" dirty="0" smtClean="0"/>
              <a:t>開始</a:t>
            </a:r>
            <a:endParaRPr kumimoji="1" lang="ja-JP" altLang="en-US" sz="2000" b="1" dirty="0"/>
          </a:p>
        </p:txBody>
      </p:sp>
      <p:sp>
        <p:nvSpPr>
          <p:cNvPr id="7" name="テキスト ボックス 6"/>
          <p:cNvSpPr txBox="1"/>
          <p:nvPr/>
        </p:nvSpPr>
        <p:spPr>
          <a:xfrm>
            <a:off x="110704" y="8794489"/>
            <a:ext cx="4422672" cy="461665"/>
          </a:xfrm>
          <a:prstGeom prst="rect">
            <a:avLst/>
          </a:prstGeom>
          <a:solidFill>
            <a:schemeClr val="accent6">
              <a:lumMod val="20000"/>
              <a:lumOff val="80000"/>
            </a:schemeClr>
          </a:solidFill>
          <a:ln>
            <a:solidFill>
              <a:schemeClr val="tx1"/>
            </a:solidFill>
          </a:ln>
        </p:spPr>
        <p:txBody>
          <a:bodyPr wrap="square" rtlCol="0">
            <a:spAutoFit/>
          </a:bodyPr>
          <a:lstStyle/>
          <a:p>
            <a:r>
              <a:rPr lang="en-US" altLang="ja-JP" sz="1200" dirty="0"/>
              <a:t>※</a:t>
            </a:r>
            <a:r>
              <a:rPr lang="ja-JP" altLang="en-US" sz="1200" dirty="0"/>
              <a:t>メールをご希望の方は、伊賀市防災・情報メールも利用できます。</a:t>
            </a:r>
            <a:endParaRPr lang="en-US" altLang="ja-JP" sz="1200" dirty="0"/>
          </a:p>
          <a:p>
            <a:r>
              <a:rPr lang="ja-JP" altLang="en-US" sz="1200" dirty="0" smtClean="0"/>
              <a:t>　伊賀市</a:t>
            </a:r>
            <a:r>
              <a:rPr lang="ja-JP" altLang="en-US" sz="1200" dirty="0"/>
              <a:t>ホームページをご参照ください</a:t>
            </a:r>
            <a:r>
              <a:rPr lang="ja-JP" altLang="en-US" sz="1200" dirty="0" smtClean="0"/>
              <a:t>。</a:t>
            </a:r>
            <a:endParaRPr kumimoji="1" lang="ja-JP" altLang="en-US" dirty="0"/>
          </a:p>
        </p:txBody>
      </p:sp>
    </p:spTree>
    <p:extLst>
      <p:ext uri="{BB962C8B-B14F-4D97-AF65-F5344CB8AC3E}">
        <p14:creationId xmlns:p14="http://schemas.microsoft.com/office/powerpoint/2010/main" val="8121332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正方形/長方形 156">
            <a:extLst>
              <a:ext uri="{FF2B5EF4-FFF2-40B4-BE49-F238E27FC236}">
                <a16:creationId xmlns:a16="http://schemas.microsoft.com/office/drawing/2014/main" id="{6D77D496-5974-4C94-A993-6DB4E2C95965}"/>
              </a:ext>
            </a:extLst>
          </p:cNvPr>
          <p:cNvSpPr/>
          <p:nvPr/>
        </p:nvSpPr>
        <p:spPr>
          <a:xfrm>
            <a:off x="0" y="9321225"/>
            <a:ext cx="6858000" cy="584775"/>
          </a:xfrm>
          <a:prstGeom prst="rect">
            <a:avLst/>
          </a:prstGeom>
          <a:solidFill>
            <a:srgbClr val="4BA6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n-ea"/>
            </a:endParaRPr>
          </a:p>
        </p:txBody>
      </p:sp>
      <p:sp>
        <p:nvSpPr>
          <p:cNvPr id="88" name="テキスト ボックス 87">
            <a:extLst>
              <a:ext uri="{FF2B5EF4-FFF2-40B4-BE49-F238E27FC236}">
                <a16:creationId xmlns:a16="http://schemas.microsoft.com/office/drawing/2014/main" id="{92349776-06D6-428A-9F22-B96650201204}"/>
              </a:ext>
            </a:extLst>
          </p:cNvPr>
          <p:cNvSpPr txBox="1"/>
          <p:nvPr/>
        </p:nvSpPr>
        <p:spPr>
          <a:xfrm>
            <a:off x="3406035" y="9382028"/>
            <a:ext cx="3538531" cy="461665"/>
          </a:xfrm>
          <a:prstGeom prst="rect">
            <a:avLst/>
          </a:prstGeom>
          <a:noFill/>
        </p:spPr>
        <p:txBody>
          <a:bodyPr wrap="square" rtlCol="0">
            <a:spAutoFit/>
          </a:bodyPr>
          <a:lstStyle/>
          <a:p>
            <a:pPr algn="ctr"/>
            <a:r>
              <a:rPr lang="ja-JP" altLang="en-US" sz="1200" b="1" dirty="0">
                <a:solidFill>
                  <a:schemeClr val="bg1"/>
                </a:solidFill>
                <a:latin typeface="+mn-ea"/>
                <a:cs typeface="Meiryo UI" panose="020B0604030504040204" pitchFamily="50" charset="-128"/>
              </a:rPr>
              <a:t>お問合わせ先　</a:t>
            </a:r>
            <a:endParaRPr lang="en-US" altLang="ja-JP" sz="1200" b="1" dirty="0">
              <a:solidFill>
                <a:schemeClr val="bg1"/>
              </a:solidFill>
              <a:latin typeface="+mn-ea"/>
              <a:cs typeface="Meiryo UI" panose="020B0604030504040204" pitchFamily="50" charset="-128"/>
            </a:endParaRPr>
          </a:p>
          <a:p>
            <a:pPr algn="ctr"/>
            <a:r>
              <a:rPr lang="ja-JP" altLang="en-US" sz="1200" b="1" dirty="0" smtClean="0">
                <a:solidFill>
                  <a:schemeClr val="bg1"/>
                </a:solidFill>
                <a:latin typeface="+mn-ea"/>
                <a:cs typeface="Meiryo UI" panose="020B0604030504040204" pitchFamily="50" charset="-128"/>
              </a:rPr>
              <a:t>防災危機対策局</a:t>
            </a:r>
            <a:r>
              <a:rPr lang="ja-JP" altLang="en-US" sz="1200" b="1" dirty="0">
                <a:solidFill>
                  <a:schemeClr val="bg1"/>
                </a:solidFill>
                <a:latin typeface="+mn-ea"/>
                <a:cs typeface="Meiryo UI" panose="020B0604030504040204" pitchFamily="50" charset="-128"/>
              </a:rPr>
              <a:t>　</a:t>
            </a:r>
            <a:r>
              <a:rPr lang="en-US" altLang="ja-JP" sz="1200" b="1" dirty="0">
                <a:solidFill>
                  <a:schemeClr val="bg1"/>
                </a:solidFill>
                <a:latin typeface="+mn-ea"/>
                <a:cs typeface="Meiryo UI" panose="020B0604030504040204" pitchFamily="50" charset="-128"/>
              </a:rPr>
              <a:t>TEL</a:t>
            </a:r>
            <a:r>
              <a:rPr lang="ja-JP" altLang="en-US" sz="1200" b="1" dirty="0">
                <a:solidFill>
                  <a:schemeClr val="bg1"/>
                </a:solidFill>
                <a:latin typeface="+mn-ea"/>
                <a:cs typeface="Meiryo UI" panose="020B0604030504040204" pitchFamily="50" charset="-128"/>
              </a:rPr>
              <a:t>　</a:t>
            </a:r>
            <a:r>
              <a:rPr lang="en-US" altLang="ja-JP" sz="1200" b="1" dirty="0" smtClean="0">
                <a:solidFill>
                  <a:schemeClr val="bg1"/>
                </a:solidFill>
                <a:latin typeface="+mn-ea"/>
                <a:cs typeface="Meiryo UI" panose="020B0604030504040204" pitchFamily="50" charset="-128"/>
              </a:rPr>
              <a:t>0595-22-9640</a:t>
            </a:r>
            <a:endParaRPr lang="ja-JP" altLang="en-US" sz="1200" b="1" dirty="0">
              <a:solidFill>
                <a:schemeClr val="bg1"/>
              </a:solidFill>
              <a:latin typeface="+mn-ea"/>
              <a:cs typeface="Meiryo UI" panose="020B0604030504040204" pitchFamily="50" charset="-128"/>
            </a:endParaRPr>
          </a:p>
        </p:txBody>
      </p:sp>
      <p:sp>
        <p:nvSpPr>
          <p:cNvPr id="131" name="テキスト ボックス 130">
            <a:extLst>
              <a:ext uri="{FF2B5EF4-FFF2-40B4-BE49-F238E27FC236}">
                <a16:creationId xmlns:a16="http://schemas.microsoft.com/office/drawing/2014/main" id="{2079169B-0EE9-47AC-BD2E-658FBAB6590A}"/>
              </a:ext>
            </a:extLst>
          </p:cNvPr>
          <p:cNvSpPr txBox="1"/>
          <p:nvPr/>
        </p:nvSpPr>
        <p:spPr>
          <a:xfrm>
            <a:off x="1112613" y="3857203"/>
            <a:ext cx="5437235" cy="707886"/>
          </a:xfrm>
          <a:prstGeom prst="rect">
            <a:avLst/>
          </a:prstGeom>
          <a:noFill/>
        </p:spPr>
        <p:txBody>
          <a:bodyPr wrap="square" rtlCol="0">
            <a:spAutoFit/>
          </a:bodyPr>
          <a:lstStyle/>
          <a:p>
            <a:r>
              <a:rPr lang="ja-JP" altLang="en-US" sz="2000" b="1" dirty="0" smtClean="0">
                <a:solidFill>
                  <a:srgbClr val="0070C0"/>
                </a:solidFill>
              </a:rPr>
              <a:t>以下の</a:t>
            </a:r>
            <a:r>
              <a:rPr lang="en-US" altLang="ja-JP" sz="2000" b="1" dirty="0" smtClean="0">
                <a:solidFill>
                  <a:srgbClr val="0070C0"/>
                </a:solidFill>
              </a:rPr>
              <a:t>QR</a:t>
            </a:r>
            <a:r>
              <a:rPr lang="ja-JP" altLang="en-US" sz="2000" b="1" dirty="0" smtClean="0">
                <a:solidFill>
                  <a:srgbClr val="0070C0"/>
                </a:solidFill>
              </a:rPr>
              <a:t>コードを読み取り、以下の手順に従って操作してください。</a:t>
            </a:r>
            <a:endParaRPr kumimoji="1" lang="ja-JP" altLang="en-US" sz="2000" b="1" dirty="0">
              <a:solidFill>
                <a:srgbClr val="0070C0"/>
              </a:solidFill>
            </a:endParaRPr>
          </a:p>
        </p:txBody>
      </p:sp>
      <p:sp>
        <p:nvSpPr>
          <p:cNvPr id="58" name="テキスト ボックス 57">
            <a:extLst>
              <a:ext uri="{FF2B5EF4-FFF2-40B4-BE49-F238E27FC236}">
                <a16:creationId xmlns:a16="http://schemas.microsoft.com/office/drawing/2014/main" id="{2F7526C9-E441-4D3C-A169-4131695BC831}"/>
              </a:ext>
            </a:extLst>
          </p:cNvPr>
          <p:cNvSpPr txBox="1"/>
          <p:nvPr/>
        </p:nvSpPr>
        <p:spPr>
          <a:xfrm>
            <a:off x="965213" y="1129462"/>
            <a:ext cx="5665773" cy="830997"/>
          </a:xfrm>
          <a:prstGeom prst="rect">
            <a:avLst/>
          </a:prstGeom>
          <a:noFill/>
        </p:spPr>
        <p:txBody>
          <a:bodyPr wrap="square" rtlCol="0">
            <a:spAutoFit/>
          </a:bodyPr>
          <a:lstStyle>
            <a:defPPr>
              <a:defRPr lang="ja-JP"/>
            </a:defPPr>
            <a:lvl1pPr>
              <a:defRPr sz="2000" b="1">
                <a:solidFill>
                  <a:srgbClr val="0070C0"/>
                </a:solidFill>
              </a:defRPr>
            </a:lvl1pPr>
          </a:lstStyle>
          <a:p>
            <a:r>
              <a:rPr lang="ja-JP" altLang="en-US" sz="1600" dirty="0" smtClean="0"/>
              <a:t>上記の</a:t>
            </a:r>
            <a:r>
              <a:rPr lang="en-US" altLang="ja-JP" sz="1600" dirty="0" smtClean="0"/>
              <a:t>QR</a:t>
            </a:r>
            <a:r>
              <a:rPr lang="ja-JP" altLang="en-US" sz="1600" dirty="0" smtClean="0"/>
              <a:t>コードから</a:t>
            </a:r>
            <a:r>
              <a:rPr lang="en-US" altLang="ja-JP" sz="1600" dirty="0" smtClean="0"/>
              <a:t>HAZARDON</a:t>
            </a:r>
            <a:r>
              <a:rPr lang="ja-JP" altLang="en-US" sz="1600" dirty="0" smtClean="0"/>
              <a:t>をダウンロードしてください。アプリ</a:t>
            </a:r>
            <a:r>
              <a:rPr lang="ja-JP" altLang="en-US" sz="1600" dirty="0"/>
              <a:t>を起動し</a:t>
            </a:r>
            <a:r>
              <a:rPr lang="ja-JP" altLang="en-US" sz="1600" dirty="0" smtClean="0"/>
              <a:t>、画面右下のメニュー</a:t>
            </a:r>
            <a:r>
              <a:rPr lang="ja-JP" altLang="en-US" sz="1600" dirty="0"/>
              <a:t>から「</a:t>
            </a:r>
            <a:r>
              <a:rPr lang="en-US" altLang="ja-JP" sz="1600" dirty="0" err="1"/>
              <a:t>SpeeCAN</a:t>
            </a:r>
            <a:r>
              <a:rPr lang="en-US" altLang="ja-JP" sz="1600" dirty="0"/>
              <a:t> </a:t>
            </a:r>
            <a:r>
              <a:rPr lang="en-US" altLang="ja-JP" sz="1600" dirty="0" smtClean="0"/>
              <a:t>RAIDEN</a:t>
            </a:r>
            <a:r>
              <a:rPr lang="ja-JP" altLang="en-US" sz="1600" dirty="0" smtClean="0"/>
              <a:t>連携</a:t>
            </a:r>
            <a:r>
              <a:rPr lang="ja-JP" altLang="en-US" sz="1600" dirty="0"/>
              <a:t>」を</a:t>
            </a:r>
            <a:r>
              <a:rPr lang="ja-JP" altLang="en-US" sz="1600" dirty="0" smtClean="0"/>
              <a:t>選択してください。</a:t>
            </a:r>
            <a:endParaRPr lang="ja-JP" altLang="en-US" sz="1600" dirty="0"/>
          </a:p>
        </p:txBody>
      </p:sp>
      <p:sp>
        <p:nvSpPr>
          <p:cNvPr id="96" name="四角形: 角を丸くする 95">
            <a:extLst>
              <a:ext uri="{FF2B5EF4-FFF2-40B4-BE49-F238E27FC236}">
                <a16:creationId xmlns:a16="http://schemas.microsoft.com/office/drawing/2014/main" id="{8A4B0F37-8071-4AA2-B115-F1334D665C91}"/>
              </a:ext>
            </a:extLst>
          </p:cNvPr>
          <p:cNvSpPr/>
          <p:nvPr/>
        </p:nvSpPr>
        <p:spPr>
          <a:xfrm>
            <a:off x="384675" y="200865"/>
            <a:ext cx="6255227" cy="502819"/>
          </a:xfrm>
          <a:prstGeom prst="roundRect">
            <a:avLst>
              <a:gd name="adj" fmla="val 50000"/>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400" b="1" dirty="0" smtClean="0">
                <a:solidFill>
                  <a:srgbClr val="0070C0"/>
                </a:solidFill>
                <a:latin typeface="+mn-ea"/>
              </a:rPr>
              <a:t>伊賀市防災・情報アプリ</a:t>
            </a:r>
            <a:r>
              <a:rPr kumimoji="1" lang="en-US" altLang="ja-JP" sz="2400" b="1" dirty="0" smtClean="0">
                <a:solidFill>
                  <a:srgbClr val="0070C0"/>
                </a:solidFill>
                <a:latin typeface="+mn-ea"/>
              </a:rPr>
              <a:t>HAZARDON</a:t>
            </a:r>
            <a:r>
              <a:rPr lang="ja-JP" altLang="en-US" sz="2400" b="1" dirty="0" smtClean="0">
                <a:solidFill>
                  <a:srgbClr val="0070C0"/>
                </a:solidFill>
                <a:latin typeface="+mn-ea"/>
              </a:rPr>
              <a:t>設定</a:t>
            </a:r>
            <a:r>
              <a:rPr lang="ja-JP" altLang="en-US" sz="2400" b="1" dirty="0">
                <a:solidFill>
                  <a:srgbClr val="0070C0"/>
                </a:solidFill>
                <a:latin typeface="+mn-ea"/>
              </a:rPr>
              <a:t>方法</a:t>
            </a:r>
            <a:endParaRPr kumimoji="1" lang="ja-JP" altLang="en-US" sz="2400" b="1" dirty="0">
              <a:solidFill>
                <a:srgbClr val="0070C0"/>
              </a:solidFill>
              <a:latin typeface="+mn-ea"/>
            </a:endParaRPr>
          </a:p>
        </p:txBody>
      </p:sp>
      <p:pic>
        <p:nvPicPr>
          <p:cNvPr id="97" name="グラフィックス 96" descr="バッジ 1 枠線">
            <a:extLst>
              <a:ext uri="{FF2B5EF4-FFF2-40B4-BE49-F238E27FC236}">
                <a16:creationId xmlns:a16="http://schemas.microsoft.com/office/drawing/2014/main" id="{FCACAE1A-A105-44B1-8276-A5C8E3609A7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 xmlns:asvg="http://schemas.microsoft.com/office/drawing/2016/SVG/main" r:embed="rId3"/>
              </a:ext>
            </a:extLst>
          </a:blip>
          <a:stretch>
            <a:fillRect/>
          </a:stretch>
        </p:blipFill>
        <p:spPr>
          <a:xfrm>
            <a:off x="527251" y="695695"/>
            <a:ext cx="566889" cy="566889"/>
          </a:xfrm>
          <a:prstGeom prst="rect">
            <a:avLst/>
          </a:prstGeom>
        </p:spPr>
      </p:pic>
      <p:pic>
        <p:nvPicPr>
          <p:cNvPr id="99" name="グラフィックス 98" descr="バッジ 枠線">
            <a:extLst>
              <a:ext uri="{FF2B5EF4-FFF2-40B4-BE49-F238E27FC236}">
                <a16:creationId xmlns:a16="http://schemas.microsoft.com/office/drawing/2014/main" id="{66243912-89AA-4AC4-B8EB-87AC4DB2D80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 xmlns:asvg="http://schemas.microsoft.com/office/drawing/2016/SVG/main" r:embed="rId5"/>
              </a:ext>
            </a:extLst>
          </a:blip>
          <a:stretch>
            <a:fillRect/>
          </a:stretch>
        </p:blipFill>
        <p:spPr>
          <a:xfrm>
            <a:off x="527251" y="3827652"/>
            <a:ext cx="559796" cy="559796"/>
          </a:xfrm>
          <a:prstGeom prst="rect">
            <a:avLst/>
          </a:prstGeom>
        </p:spPr>
      </p:pic>
      <p:sp>
        <p:nvSpPr>
          <p:cNvPr id="83" name="テキスト ボックス 82">
            <a:extLst>
              <a:ext uri="{FF2B5EF4-FFF2-40B4-BE49-F238E27FC236}">
                <a16:creationId xmlns:a16="http://schemas.microsoft.com/office/drawing/2014/main" id="{8098378D-B4FA-41D4-A07B-1CFEB0D13E8C}"/>
              </a:ext>
            </a:extLst>
          </p:cNvPr>
          <p:cNvSpPr txBox="1"/>
          <p:nvPr/>
        </p:nvSpPr>
        <p:spPr>
          <a:xfrm>
            <a:off x="442744" y="9434918"/>
            <a:ext cx="1619618" cy="323165"/>
          </a:xfrm>
          <a:prstGeom prst="rect">
            <a:avLst/>
          </a:prstGeom>
          <a:noFill/>
        </p:spPr>
        <p:txBody>
          <a:bodyPr wrap="square" rtlCol="0">
            <a:spAutoFit/>
          </a:bodyPr>
          <a:lstStyle/>
          <a:p>
            <a:r>
              <a:rPr lang="ja-JP" altLang="en-US" sz="1500" b="1" dirty="0">
                <a:solidFill>
                  <a:schemeClr val="bg1"/>
                </a:solidFill>
                <a:latin typeface="+mn-ea"/>
                <a:cs typeface="Meiryo UI" panose="020B0604030504040204" pitchFamily="50" charset="-128"/>
              </a:rPr>
              <a:t>無料ダウンロード</a:t>
            </a:r>
          </a:p>
        </p:txBody>
      </p:sp>
      <p:grpSp>
        <p:nvGrpSpPr>
          <p:cNvPr id="84" name="グループ化 83">
            <a:extLst>
              <a:ext uri="{FF2B5EF4-FFF2-40B4-BE49-F238E27FC236}">
                <a16:creationId xmlns:a16="http://schemas.microsoft.com/office/drawing/2014/main" id="{9F54FAFC-3CAA-47D4-9642-3704CF334DC1}"/>
              </a:ext>
            </a:extLst>
          </p:cNvPr>
          <p:cNvGrpSpPr/>
          <p:nvPr/>
        </p:nvGrpSpPr>
        <p:grpSpPr>
          <a:xfrm>
            <a:off x="2070754" y="9450234"/>
            <a:ext cx="1539599" cy="307778"/>
            <a:chOff x="-4649141" y="8599956"/>
            <a:chExt cx="1827561" cy="322879"/>
          </a:xfrm>
        </p:grpSpPr>
        <p:sp>
          <p:nvSpPr>
            <p:cNvPr id="85" name="四角形: 角を丸くする 84">
              <a:extLst>
                <a:ext uri="{FF2B5EF4-FFF2-40B4-BE49-F238E27FC236}">
                  <a16:creationId xmlns:a16="http://schemas.microsoft.com/office/drawing/2014/main" id="{A48EE69B-44E9-4052-A2A7-EEED2B5510A6}"/>
                </a:ext>
              </a:extLst>
            </p:cNvPr>
            <p:cNvSpPr/>
            <p:nvPr/>
          </p:nvSpPr>
          <p:spPr>
            <a:xfrm>
              <a:off x="-4649141" y="8599956"/>
              <a:ext cx="1827561" cy="322879"/>
            </a:xfrm>
            <a:prstGeom prst="roundRect">
              <a:avLst>
                <a:gd name="adj" fmla="val 50000"/>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ts val="1700"/>
                </a:lnSpc>
              </a:pPr>
              <a:r>
                <a:rPr kumimoji="1" lang="ja-JP" altLang="en-US" dirty="0">
                  <a:solidFill>
                    <a:srgbClr val="0070C0"/>
                  </a:solidFill>
                  <a:latin typeface="+mn-ea"/>
                </a:rPr>
                <a:t>　 </a:t>
              </a:r>
              <a:r>
                <a:rPr kumimoji="1" lang="en-US" altLang="ja-JP" sz="1600" dirty="0">
                  <a:solidFill>
                    <a:srgbClr val="0070C0"/>
                  </a:solidFill>
                  <a:latin typeface="+mn-ea"/>
                </a:rPr>
                <a:t>HAZARDON</a:t>
              </a:r>
              <a:endParaRPr kumimoji="1" lang="ja-JP" altLang="en-US" dirty="0">
                <a:solidFill>
                  <a:srgbClr val="0070C0"/>
                </a:solidFill>
                <a:latin typeface="+mn-ea"/>
              </a:endParaRPr>
            </a:p>
          </p:txBody>
        </p:sp>
        <p:pic>
          <p:nvPicPr>
            <p:cNvPr id="93" name="グラフィックス 92" descr="拡大鏡 単色塗りつぶし">
              <a:extLst>
                <a:ext uri="{FF2B5EF4-FFF2-40B4-BE49-F238E27FC236}">
                  <a16:creationId xmlns:a16="http://schemas.microsoft.com/office/drawing/2014/main" id="{4F2A8DB5-966E-4F72-ACF8-343B35B07C1A}"/>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p:blipFill>
          <p:spPr>
            <a:xfrm>
              <a:off x="-4546384" y="8640264"/>
              <a:ext cx="239831" cy="244326"/>
            </a:xfrm>
            <a:prstGeom prst="rect">
              <a:avLst/>
            </a:prstGeom>
          </p:spPr>
        </p:pic>
      </p:grpSp>
      <p:pic>
        <p:nvPicPr>
          <p:cNvPr id="95" name="図 94" descr="黒い背景に白い文字がある&#10;&#10;中程度の精度で自動的に生成された説明">
            <a:extLst>
              <a:ext uri="{FF2B5EF4-FFF2-40B4-BE49-F238E27FC236}">
                <a16:creationId xmlns:a16="http://schemas.microsoft.com/office/drawing/2014/main" id="{0793D96F-B9CC-4B77-9491-0ACA2D5D3E44}"/>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10704" y="9434918"/>
            <a:ext cx="359070" cy="357856"/>
          </a:xfrm>
          <a:prstGeom prst="rect">
            <a:avLst/>
          </a:prstGeom>
        </p:spPr>
      </p:pic>
      <p:sp>
        <p:nvSpPr>
          <p:cNvPr id="98" name="四角形: 角を丸くする 97">
            <a:extLst>
              <a:ext uri="{FF2B5EF4-FFF2-40B4-BE49-F238E27FC236}">
                <a16:creationId xmlns:a16="http://schemas.microsoft.com/office/drawing/2014/main" id="{2CAF9C1E-727F-470F-B211-31871354B179}"/>
              </a:ext>
            </a:extLst>
          </p:cNvPr>
          <p:cNvSpPr/>
          <p:nvPr/>
        </p:nvSpPr>
        <p:spPr>
          <a:xfrm>
            <a:off x="92423" y="9434918"/>
            <a:ext cx="376584" cy="366536"/>
          </a:xfrm>
          <a:prstGeom prst="roundRect">
            <a:avLst>
              <a:gd name="adj" fmla="val 24501"/>
            </a:avLst>
          </a:prstGeom>
          <a:noFill/>
          <a:ln>
            <a:solidFill>
              <a:srgbClr val="1F83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グラフィックス 2" descr="山形の矢印">
            <a:extLst>
              <a:ext uri="{FF2B5EF4-FFF2-40B4-BE49-F238E27FC236}">
                <a16:creationId xmlns:a16="http://schemas.microsoft.com/office/drawing/2014/main" id="{342C3AB5-2A35-401B-ABE6-0036A9348764}"/>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 xmlns:asvg="http://schemas.microsoft.com/office/drawing/2016/SVG/main" r:embed="rId23"/>
              </a:ext>
            </a:extLst>
          </a:blip>
          <a:stretch>
            <a:fillRect/>
          </a:stretch>
        </p:blipFill>
        <p:spPr>
          <a:xfrm>
            <a:off x="3390915" y="2575705"/>
            <a:ext cx="542132" cy="542132"/>
          </a:xfrm>
          <a:prstGeom prst="rect">
            <a:avLst/>
          </a:prstGeom>
        </p:spPr>
      </p:pic>
      <p:pic>
        <p:nvPicPr>
          <p:cNvPr id="81" name="図 80" descr="グラフィカル ユーザー インターフェイス&#10;&#10;中程度の精度で自動的に生成された説明">
            <a:extLst>
              <a:ext uri="{FF2B5EF4-FFF2-40B4-BE49-F238E27FC236}">
                <a16:creationId xmlns:a16="http://schemas.microsoft.com/office/drawing/2014/main" id="{D2DB26A5-95D9-4A66-9AB6-6355AD87314A}"/>
              </a:ext>
            </a:extLst>
          </p:cNvPr>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3780334" y="635425"/>
            <a:ext cx="1307651" cy="512746"/>
          </a:xfrm>
          <a:prstGeom prst="rect">
            <a:avLst/>
          </a:prstGeom>
        </p:spPr>
      </p:pic>
      <p:pic>
        <p:nvPicPr>
          <p:cNvPr id="82" name="図 81" descr="グラフィカル ユーザー インターフェイス が含まれている画像&#10;&#10;自動的に生成された説明">
            <a:extLst>
              <a:ext uri="{FF2B5EF4-FFF2-40B4-BE49-F238E27FC236}">
                <a16:creationId xmlns:a16="http://schemas.microsoft.com/office/drawing/2014/main" id="{705F22D4-BAF7-4EC2-A9F7-2173B0730B2C}"/>
              </a:ext>
            </a:extLst>
          </p:cNvPr>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1316769" y="740376"/>
            <a:ext cx="1028072" cy="368419"/>
          </a:xfrm>
          <a:prstGeom prst="rect">
            <a:avLst/>
          </a:prstGeom>
        </p:spPr>
      </p:pic>
      <p:pic>
        <p:nvPicPr>
          <p:cNvPr id="86" name="図 85" descr="QR コード&#10;&#10;自動的に生成された説明">
            <a:extLst>
              <a:ext uri="{FF2B5EF4-FFF2-40B4-BE49-F238E27FC236}">
                <a16:creationId xmlns:a16="http://schemas.microsoft.com/office/drawing/2014/main" id="{E5D62E65-E68C-47C7-8F25-D45197DC068C}"/>
              </a:ext>
            </a:extLst>
          </p:cNvPr>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2406680" y="733749"/>
            <a:ext cx="396000" cy="396000"/>
          </a:xfrm>
          <a:prstGeom prst="rect">
            <a:avLst/>
          </a:prstGeom>
        </p:spPr>
      </p:pic>
      <p:pic>
        <p:nvPicPr>
          <p:cNvPr id="87" name="図 86" descr="QR コード&#10;&#10;自動的に生成された説明">
            <a:extLst>
              <a:ext uri="{FF2B5EF4-FFF2-40B4-BE49-F238E27FC236}">
                <a16:creationId xmlns:a16="http://schemas.microsoft.com/office/drawing/2014/main" id="{7F32DDC5-93B2-452F-9DC5-73B451C8DD69}"/>
              </a:ext>
            </a:extLst>
          </p:cNvPr>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5078214" y="712795"/>
            <a:ext cx="396000" cy="396000"/>
          </a:xfrm>
          <a:prstGeom prst="rect">
            <a:avLst/>
          </a:prstGeom>
        </p:spPr>
      </p:pic>
      <p:sp>
        <p:nvSpPr>
          <p:cNvPr id="2" name="左矢印 1"/>
          <p:cNvSpPr/>
          <p:nvPr/>
        </p:nvSpPr>
        <p:spPr>
          <a:xfrm>
            <a:off x="4932518" y="3165937"/>
            <a:ext cx="687392" cy="38702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四角形: 角を丸くする 139">
            <a:extLst>
              <a:ext uri="{FF2B5EF4-FFF2-40B4-BE49-F238E27FC236}">
                <a16:creationId xmlns:a16="http://schemas.microsoft.com/office/drawing/2014/main" id="{DCC142BF-901B-4C16-B046-522DFD0A49FE}"/>
              </a:ext>
            </a:extLst>
          </p:cNvPr>
          <p:cNvSpPr/>
          <p:nvPr/>
        </p:nvSpPr>
        <p:spPr>
          <a:xfrm>
            <a:off x="5249581" y="2418606"/>
            <a:ext cx="1502033" cy="1437590"/>
          </a:xfrm>
          <a:prstGeom prst="roundRect">
            <a:avLst>
              <a:gd name="adj" fmla="val 50000"/>
            </a:avLst>
          </a:prstGeom>
          <a:solidFill>
            <a:schemeClr val="bg1"/>
          </a:solidFill>
          <a:ln w="25400">
            <a:solidFill>
              <a:srgbClr val="1F83D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b="1" dirty="0">
                <a:solidFill>
                  <a:srgbClr val="0070C0"/>
                </a:solidFill>
              </a:rPr>
              <a:t>QR</a:t>
            </a:r>
            <a:r>
              <a:rPr kumimoji="1" lang="ja-JP" altLang="en-US" sz="1400" b="1" dirty="0">
                <a:solidFill>
                  <a:srgbClr val="0070C0"/>
                </a:solidFill>
              </a:rPr>
              <a:t>コード読み取り用の</a:t>
            </a:r>
            <a:endParaRPr kumimoji="1" lang="en-US" altLang="ja-JP" sz="1400" b="1" dirty="0">
              <a:solidFill>
                <a:srgbClr val="0070C0"/>
              </a:solidFill>
            </a:endParaRPr>
          </a:p>
          <a:p>
            <a:pPr algn="ctr"/>
            <a:r>
              <a:rPr kumimoji="1" lang="ja-JP" altLang="en-US" sz="1400" b="1" dirty="0">
                <a:solidFill>
                  <a:srgbClr val="0070C0"/>
                </a:solidFill>
              </a:rPr>
              <a:t>カメラが起動されます。</a:t>
            </a:r>
          </a:p>
        </p:txBody>
      </p:sp>
      <p:pic>
        <p:nvPicPr>
          <p:cNvPr id="5" name="図 4"/>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2406680" y="1984787"/>
            <a:ext cx="871049" cy="1809847"/>
          </a:xfrm>
          <a:prstGeom prst="rect">
            <a:avLst/>
          </a:prstGeom>
          <a:ln>
            <a:solidFill>
              <a:schemeClr val="tx1"/>
            </a:solidFill>
          </a:ln>
        </p:spPr>
      </p:pic>
      <p:pic>
        <p:nvPicPr>
          <p:cNvPr id="6" name="図 5"/>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4009411" y="1966297"/>
            <a:ext cx="857849" cy="1782419"/>
          </a:xfrm>
          <a:prstGeom prst="rect">
            <a:avLst/>
          </a:prstGeom>
          <a:ln>
            <a:solidFill>
              <a:schemeClr val="tx1"/>
            </a:solidFill>
          </a:ln>
        </p:spPr>
      </p:pic>
      <p:sp>
        <p:nvSpPr>
          <p:cNvPr id="139" name="四角形: 角を丸くする 138">
            <a:extLst>
              <a:ext uri="{FF2B5EF4-FFF2-40B4-BE49-F238E27FC236}">
                <a16:creationId xmlns:a16="http://schemas.microsoft.com/office/drawing/2014/main" id="{E165615A-100E-4B23-9C5D-B01BEB2A22DA}"/>
              </a:ext>
            </a:extLst>
          </p:cNvPr>
          <p:cNvSpPr/>
          <p:nvPr/>
        </p:nvSpPr>
        <p:spPr>
          <a:xfrm>
            <a:off x="4602878" y="3255576"/>
            <a:ext cx="303107" cy="231944"/>
          </a:xfrm>
          <a:prstGeom prst="roundRect">
            <a:avLst>
              <a:gd name="adj" fmla="val 4271"/>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 name="テキスト ボックス 11"/>
          <p:cNvSpPr txBox="1"/>
          <p:nvPr/>
        </p:nvSpPr>
        <p:spPr>
          <a:xfrm>
            <a:off x="2018416" y="3060991"/>
            <a:ext cx="1493873" cy="261610"/>
          </a:xfrm>
          <a:prstGeom prst="rect">
            <a:avLst/>
          </a:prstGeom>
          <a:noFill/>
          <a:ln>
            <a:solidFill>
              <a:srgbClr val="FF0000"/>
            </a:solidFill>
          </a:ln>
        </p:spPr>
        <p:txBody>
          <a:bodyPr wrap="square" rtlCol="0">
            <a:spAutoFit/>
          </a:bodyPr>
          <a:lstStyle/>
          <a:p>
            <a:r>
              <a:rPr lang="en-US" altLang="ja-JP" sz="1100" dirty="0" err="1"/>
              <a:t>SpeeCAN</a:t>
            </a:r>
            <a:r>
              <a:rPr lang="en-US" altLang="ja-JP" sz="1100" dirty="0"/>
              <a:t> RAIDEN</a:t>
            </a:r>
            <a:r>
              <a:rPr lang="ja-JP" altLang="en-US" sz="1100" dirty="0"/>
              <a:t>連携</a:t>
            </a:r>
            <a:endParaRPr kumimoji="1" lang="ja-JP" altLang="en-US" sz="1100" dirty="0"/>
          </a:p>
        </p:txBody>
      </p:sp>
      <p:pic>
        <p:nvPicPr>
          <p:cNvPr id="41" name="グラフィックス 2" descr="山形の矢印">
            <a:extLst>
              <a:ext uri="{FF2B5EF4-FFF2-40B4-BE49-F238E27FC236}">
                <a16:creationId xmlns:a16="http://schemas.microsoft.com/office/drawing/2014/main" id="{342C3AB5-2A35-401B-ABE6-0036A9348764}"/>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 xmlns:asvg="http://schemas.microsoft.com/office/drawing/2016/SVG/main" r:embed="rId23"/>
              </a:ext>
            </a:extLst>
          </a:blip>
          <a:stretch>
            <a:fillRect/>
          </a:stretch>
        </p:blipFill>
        <p:spPr>
          <a:xfrm>
            <a:off x="1716209" y="2595269"/>
            <a:ext cx="542132" cy="542132"/>
          </a:xfrm>
          <a:prstGeom prst="rect">
            <a:avLst/>
          </a:prstGeom>
        </p:spPr>
      </p:pic>
      <p:sp>
        <p:nvSpPr>
          <p:cNvPr id="18" name="テキスト ボックス 17"/>
          <p:cNvSpPr txBox="1"/>
          <p:nvPr/>
        </p:nvSpPr>
        <p:spPr>
          <a:xfrm>
            <a:off x="92423" y="8985390"/>
            <a:ext cx="6259609" cy="261610"/>
          </a:xfrm>
          <a:prstGeom prst="rect">
            <a:avLst/>
          </a:prstGeom>
          <a:noFill/>
        </p:spPr>
        <p:txBody>
          <a:bodyPr wrap="square" rtlCol="0">
            <a:spAutoFit/>
          </a:bodyPr>
          <a:lstStyle/>
          <a:p>
            <a:r>
              <a:rPr kumimoji="1" lang="en-US" altLang="ja-JP" sz="1100" dirty="0" smtClean="0"/>
              <a:t>※</a:t>
            </a:r>
            <a:r>
              <a:rPr kumimoji="1" lang="ja-JP" altLang="en-US" sz="1100" dirty="0" smtClean="0"/>
              <a:t>本サービスの利用は無料ですが、通信費は利用者負担になります。</a:t>
            </a:r>
            <a:endParaRPr kumimoji="1" lang="ja-JP" altLang="en-US" sz="1100" dirty="0"/>
          </a:p>
        </p:txBody>
      </p:sp>
      <p:pic>
        <p:nvPicPr>
          <p:cNvPr id="8" name="図 7"/>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0" y="5766308"/>
            <a:ext cx="6858000" cy="3103679"/>
          </a:xfrm>
          <a:prstGeom prst="rect">
            <a:avLst/>
          </a:prstGeom>
        </p:spPr>
      </p:pic>
      <p:pic>
        <p:nvPicPr>
          <p:cNvPr id="9" name="図 8"/>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658062" y="1946701"/>
            <a:ext cx="923229" cy="1918265"/>
          </a:xfrm>
          <a:prstGeom prst="rect">
            <a:avLst/>
          </a:prstGeom>
        </p:spPr>
      </p:pic>
      <p:sp>
        <p:nvSpPr>
          <p:cNvPr id="7" name="正方形/長方形 6"/>
          <p:cNvSpPr/>
          <p:nvPr/>
        </p:nvSpPr>
        <p:spPr>
          <a:xfrm>
            <a:off x="1308156" y="3552962"/>
            <a:ext cx="292498" cy="257700"/>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4" name="図 3"/>
          <p:cNvPicPr>
            <a:picLocks noChangeAspect="1"/>
          </p:cNvPicPr>
          <p:nvPr/>
        </p:nvPicPr>
        <p:blipFill>
          <a:blip r:embed="rId32">
            <a:extLst>
              <a:ext uri="{28A0092B-C50C-407E-A947-70E740481C1C}">
                <a14:useLocalDpi xmlns:a14="http://schemas.microsoft.com/office/drawing/2010/main" val="0"/>
              </a:ext>
            </a:extLst>
          </a:blip>
          <a:stretch>
            <a:fillRect/>
          </a:stretch>
        </p:blipFill>
        <p:spPr>
          <a:xfrm>
            <a:off x="2738915" y="4491584"/>
            <a:ext cx="1303999" cy="1303999"/>
          </a:xfrm>
          <a:prstGeom prst="rect">
            <a:avLst/>
          </a:prstGeom>
        </p:spPr>
      </p:pic>
    </p:spTree>
    <p:extLst>
      <p:ext uri="{BB962C8B-B14F-4D97-AF65-F5344CB8AC3E}">
        <p14:creationId xmlns:p14="http://schemas.microsoft.com/office/powerpoint/2010/main" val="24851566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5400</TotalTime>
  <Words>258</Words>
  <Application>Microsoft Office PowerPoint</Application>
  <PresentationFormat>A4 210 x 297 mm</PresentationFormat>
  <Paragraphs>37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0180564</dc:creator>
  <cp:lastModifiedBy> </cp:lastModifiedBy>
  <cp:revision>471</cp:revision>
  <cp:lastPrinted>2022-04-13T07:10:57Z</cp:lastPrinted>
  <dcterms:created xsi:type="dcterms:W3CDTF">2017-02-13T10:18:27Z</dcterms:created>
  <dcterms:modified xsi:type="dcterms:W3CDTF">2022-04-18T08:57:03Z</dcterms:modified>
</cp:coreProperties>
</file>