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3" r:id="rId1"/>
  </p:sldMasterIdLst>
  <p:notesMasterIdLst>
    <p:notesMasterId r:id="rId9"/>
  </p:notesMasterIdLst>
  <p:handoutMasterIdLst>
    <p:handoutMasterId r:id="rId10"/>
  </p:handoutMasterIdLst>
  <p:sldIdLst>
    <p:sldId id="270" r:id="rId2"/>
    <p:sldId id="271" r:id="rId3"/>
    <p:sldId id="288" r:id="rId4"/>
    <p:sldId id="289" r:id="rId5"/>
    <p:sldId id="290" r:id="rId6"/>
    <p:sldId id="292" r:id="rId7"/>
    <p:sldId id="272" r:id="rId8"/>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333" autoAdjust="0"/>
  </p:normalViewPr>
  <p:slideViewPr>
    <p:cSldViewPr snapToGrid="0">
      <p:cViewPr varScale="1">
        <p:scale>
          <a:sx n="69" d="100"/>
          <a:sy n="69" d="100"/>
        </p:scale>
        <p:origin x="696" y="78"/>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r>
              <a:rPr kumimoji="1" lang="en-US" altLang="ja-JP" smtClean="0"/>
              <a:t>ver.20240401</a:t>
            </a:r>
            <a:endParaRPr kumimoji="1" lang="ja-JP" altLang="en-US"/>
          </a:p>
        </p:txBody>
      </p:sp>
      <p:sp>
        <p:nvSpPr>
          <p:cNvPr id="4" name="フッター プレースホルダー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2E37341F-DECA-423A-9185-3BBAC4E30F8A}" type="slidenum">
              <a:rPr kumimoji="1" lang="ja-JP" altLang="en-US" smtClean="0"/>
              <a:t>‹#›</a:t>
            </a:fld>
            <a:endParaRPr kumimoji="1" lang="ja-JP" altLang="en-US"/>
          </a:p>
        </p:txBody>
      </p:sp>
    </p:spTree>
    <p:extLst>
      <p:ext uri="{BB962C8B-B14F-4D97-AF65-F5344CB8AC3E}">
        <p14:creationId xmlns:p14="http://schemas.microsoft.com/office/powerpoint/2010/main" val="279371116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r>
              <a:rPr kumimoji="1" lang="en-US" altLang="ja-JP" smtClean="0"/>
              <a:t>ver.20240401</a:t>
            </a:r>
            <a:endParaRPr kumimoji="1" lang="ja-JP" altLang="en-US" dirty="0"/>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A7724525-E82D-4EB8-ADAD-06C5A4383ECC}" type="slidenum">
              <a:rPr kumimoji="1" lang="ja-JP" altLang="en-US" smtClean="0"/>
              <a:t>‹#›</a:t>
            </a:fld>
            <a:endParaRPr kumimoji="1" lang="ja-JP" altLang="en-US" dirty="0"/>
          </a:p>
        </p:txBody>
      </p:sp>
    </p:spTree>
    <p:extLst>
      <p:ext uri="{BB962C8B-B14F-4D97-AF65-F5344CB8AC3E}">
        <p14:creationId xmlns:p14="http://schemas.microsoft.com/office/powerpoint/2010/main" val="4014464987"/>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900" dirty="0">
                <a:latin typeface="+mn-ea"/>
                <a:ea typeface="+mn-ea"/>
              </a:rPr>
              <a:t>第４節では、</a:t>
            </a:r>
            <a:r>
              <a:rPr kumimoji="1" lang="en-US" altLang="ja-JP" sz="900" dirty="0">
                <a:latin typeface="+mn-ea"/>
                <a:ea typeface="+mn-ea"/>
              </a:rPr>
              <a:t>『</a:t>
            </a:r>
            <a:r>
              <a:rPr kumimoji="1" lang="ja-JP" altLang="en-US" sz="900" dirty="0">
                <a:latin typeface="+mn-ea"/>
                <a:ea typeface="+mn-ea"/>
              </a:rPr>
              <a:t>工事関係書類一覧表のポイント</a:t>
            </a:r>
            <a:r>
              <a:rPr kumimoji="1" lang="en-US" altLang="ja-JP" sz="900" dirty="0">
                <a:latin typeface="+mn-ea"/>
                <a:ea typeface="+mn-ea"/>
              </a:rPr>
              <a:t>』</a:t>
            </a:r>
            <a:r>
              <a:rPr kumimoji="1" lang="ja-JP" altLang="en-US" sz="900" dirty="0">
                <a:latin typeface="+mn-ea"/>
                <a:ea typeface="+mn-ea"/>
              </a:rPr>
              <a:t>について解説します。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本ガイドラインの適用以降、伊賀市が発注する建設工事では、工事関係書類一覧表に定める提出または提示の区分を原則としますので、従来から使用している</a:t>
            </a:r>
            <a:r>
              <a:rPr kumimoji="1" lang="en-US" altLang="ja-JP" sz="900" dirty="0">
                <a:latin typeface="+mn-ea"/>
                <a:ea typeface="+mn-ea"/>
              </a:rPr>
              <a:t>『</a:t>
            </a:r>
            <a:r>
              <a:rPr kumimoji="1" lang="ja-JP" altLang="en-US" sz="900" dirty="0">
                <a:latin typeface="+mn-ea"/>
                <a:ea typeface="+mn-ea"/>
              </a:rPr>
              <a:t>（参考資料）工事提出・提示書類チェック表」は廃止するものとします。</a:t>
            </a:r>
          </a:p>
          <a:p>
            <a:endParaRPr kumimoji="1" lang="ja-JP" altLang="en-US" sz="900" dirty="0">
              <a:latin typeface="+mn-ea"/>
              <a:ea typeface="+mn-ea"/>
            </a:endParaRPr>
          </a:p>
          <a:p>
            <a:r>
              <a:rPr kumimoji="1" lang="ja-JP" altLang="en-US" sz="900" dirty="0">
                <a:latin typeface="+mn-ea"/>
                <a:ea typeface="+mn-ea"/>
              </a:rPr>
              <a:t>この一覧表は、工事毎に作成する工事関係書類を受発注者間で明らかにするための事前協議資料として活用するものとします。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また、維持工事や応急工事等当初計画の策定が困難なもので設計金額が</a:t>
            </a:r>
            <a:r>
              <a:rPr kumimoji="1" lang="en-US" altLang="ja-JP" sz="900" dirty="0">
                <a:latin typeface="+mn-ea"/>
                <a:ea typeface="+mn-ea"/>
              </a:rPr>
              <a:t>130</a:t>
            </a:r>
            <a:r>
              <a:rPr kumimoji="1" lang="ja-JP" altLang="en-US" sz="900" dirty="0">
                <a:latin typeface="+mn-ea"/>
                <a:ea typeface="+mn-ea"/>
              </a:rPr>
              <a:t>万円以下（税込み）の工事案件に限っては、例外的に受発注者の協議により書類作成の一部又は全部を省略することができるものとします。</a:t>
            </a:r>
          </a:p>
          <a:p>
            <a:endParaRPr kumimoji="1" lang="en-US" altLang="ja-JP" sz="900" dirty="0">
              <a:latin typeface="+mn-ea"/>
              <a:ea typeface="+mn-ea"/>
            </a:endParaRPr>
          </a:p>
          <a:p>
            <a:r>
              <a:rPr kumimoji="1" lang="ja-JP" altLang="en-US" sz="900" dirty="0">
                <a:latin typeface="+mn-ea"/>
                <a:ea typeface="+mn-ea"/>
              </a:rPr>
              <a:t>工事書類作成のための事前協議により必要とされた書類は、一覧表の「書類作成チェック」欄にレ点を記入し、監督員並びに現場代理人は確認した証として「確認者サイン」欄に双方で自署し、監督員が原本を保管し、現場代理人が原本写しを保管し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また、工事着手後、現場条件の変更等により工事書類の要不要が加味される場合は、受発注者の協議により随時工事書類を加除するものとします。</a:t>
            </a:r>
          </a:p>
          <a:p>
            <a:endParaRPr kumimoji="1" lang="ja-JP" altLang="en-US" sz="900" dirty="0">
              <a:latin typeface="+mn-ea"/>
              <a:ea typeface="+mn-ea"/>
            </a:endParaRPr>
          </a:p>
          <a:p>
            <a:r>
              <a:rPr kumimoji="1" lang="ja-JP" altLang="en-US" sz="900" dirty="0">
                <a:latin typeface="+mn-ea"/>
                <a:ea typeface="+mn-ea"/>
              </a:rPr>
              <a:t>この一覧表の「受注者書類作成の位置付け」で提示に区分されている書類を、発注者が受注者に提出資料として要求する場合は、その理由を明らかにして受注者の同意を得る必要があります。</a:t>
            </a:r>
          </a:p>
          <a:p>
            <a:endParaRPr kumimoji="1" lang="ja-JP" altLang="en-US" sz="900" dirty="0">
              <a:latin typeface="+mn-ea"/>
              <a:ea typeface="+mn-ea"/>
            </a:endParaRPr>
          </a:p>
          <a:p>
            <a:r>
              <a:rPr kumimoji="1" lang="ja-JP" altLang="en-US" sz="900" dirty="0">
                <a:latin typeface="+mn-ea"/>
                <a:ea typeface="+mn-ea"/>
              </a:rPr>
              <a:t>この一覧表に記載のない工事書類が必要な場合は、使用する様式の出典元を明らかにしたうえで、受発注者の協議により提出または提示の区分を決定するものとします。</a:t>
            </a:r>
          </a:p>
          <a:p>
            <a:endParaRPr kumimoji="1" lang="en-US" altLang="ja-JP" sz="900" dirty="0">
              <a:latin typeface="+mn-ea"/>
              <a:ea typeface="+mn-ea"/>
            </a:endParaRPr>
          </a:p>
          <a:p>
            <a:r>
              <a:rPr kumimoji="1" lang="ja-JP" altLang="en-US" sz="900" dirty="0">
                <a:latin typeface="+mn-ea"/>
                <a:ea typeface="+mn-ea"/>
              </a:rPr>
              <a:t>以上が、第</a:t>
            </a:r>
            <a:r>
              <a:rPr kumimoji="1" lang="en-US" altLang="ja-JP" sz="900" dirty="0">
                <a:latin typeface="+mn-ea"/>
                <a:ea typeface="+mn-ea"/>
              </a:rPr>
              <a:t>4</a:t>
            </a:r>
            <a:r>
              <a:rPr kumimoji="1" lang="ja-JP" altLang="en-US" sz="900" dirty="0">
                <a:latin typeface="+mn-ea"/>
                <a:ea typeface="+mn-ea"/>
              </a:rPr>
              <a:t>節の</a:t>
            </a:r>
            <a:r>
              <a:rPr kumimoji="1" lang="en-US" altLang="ja-JP" sz="900" dirty="0">
                <a:latin typeface="+mn-ea"/>
                <a:ea typeface="+mn-ea"/>
              </a:rPr>
              <a:t>『</a:t>
            </a:r>
            <a:r>
              <a:rPr kumimoji="1" lang="ja-JP" altLang="en-US" sz="900" dirty="0">
                <a:latin typeface="+mn-ea"/>
                <a:ea typeface="+mn-ea"/>
              </a:rPr>
              <a:t>工事関係書類一覧表</a:t>
            </a:r>
            <a:r>
              <a:rPr kumimoji="1" lang="en-US" altLang="ja-JP" sz="900" dirty="0">
                <a:latin typeface="+mn-ea"/>
                <a:ea typeface="+mn-ea"/>
              </a:rPr>
              <a:t>』</a:t>
            </a:r>
            <a:r>
              <a:rPr kumimoji="1" lang="ja-JP" altLang="en-US" sz="900" dirty="0">
                <a:latin typeface="+mn-ea"/>
                <a:ea typeface="+mn-ea"/>
              </a:rPr>
              <a:t>の活用ポイントとなります。</a:t>
            </a:r>
            <a:endParaRPr kumimoji="1" lang="en-US" altLang="ja-JP" sz="900" dirty="0">
              <a:latin typeface="+mn-ea"/>
              <a:ea typeface="+mn-ea"/>
            </a:endParaRPr>
          </a:p>
        </p:txBody>
      </p:sp>
      <p:sp>
        <p:nvSpPr>
          <p:cNvPr id="4" name="日付プレースホルダー 3"/>
          <p:cNvSpPr>
            <a:spLocks noGrp="1"/>
          </p:cNvSpPr>
          <p:nvPr>
            <p:ph type="dt" idx="10"/>
          </p:nvPr>
        </p:nvSpPr>
        <p:spPr/>
        <p:txBody>
          <a:bodyPr/>
          <a:lstStyle/>
          <a:p>
            <a:r>
              <a:rPr kumimoji="1" lang="en-US" altLang="ja-JP" smtClean="0"/>
              <a:t>ver.20240401</a:t>
            </a:r>
            <a:endParaRPr kumimoji="1" lang="ja-JP" altLang="en-US" dirty="0"/>
          </a:p>
        </p:txBody>
      </p:sp>
      <p:sp>
        <p:nvSpPr>
          <p:cNvPr id="5" name="スライド番号プレースホルダー 4"/>
          <p:cNvSpPr>
            <a:spLocks noGrp="1"/>
          </p:cNvSpPr>
          <p:nvPr>
            <p:ph type="sldNum" sz="quarter" idx="11"/>
          </p:nvPr>
        </p:nvSpPr>
        <p:spPr/>
        <p:txBody>
          <a:bodyPr/>
          <a:lstStyle/>
          <a:p>
            <a:fld id="{A7724525-E82D-4EB8-ADAD-06C5A4383ECC}" type="slidenum">
              <a:rPr kumimoji="1" lang="ja-JP" altLang="en-US" smtClean="0"/>
              <a:t>1</a:t>
            </a:fld>
            <a:endParaRPr kumimoji="1" lang="ja-JP" altLang="en-US" dirty="0"/>
          </a:p>
        </p:txBody>
      </p:sp>
    </p:spTree>
    <p:extLst>
      <p:ext uri="{BB962C8B-B14F-4D97-AF65-F5344CB8AC3E}">
        <p14:creationId xmlns:p14="http://schemas.microsoft.com/office/powerpoint/2010/main" val="3731194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900" dirty="0">
                <a:latin typeface="+mn-ea"/>
                <a:ea typeface="+mn-ea"/>
              </a:rPr>
              <a:t>第５節では、</a:t>
            </a:r>
            <a:r>
              <a:rPr kumimoji="1" lang="en-US" altLang="ja-JP" sz="900" dirty="0">
                <a:latin typeface="+mn-ea"/>
                <a:ea typeface="+mn-ea"/>
              </a:rPr>
              <a:t>『</a:t>
            </a:r>
            <a:r>
              <a:rPr kumimoji="1" lang="ja-JP" altLang="en-US" sz="900" dirty="0">
                <a:latin typeface="+mn-ea"/>
                <a:ea typeface="+mn-ea"/>
              </a:rPr>
              <a:t>書類保管のポイント</a:t>
            </a:r>
            <a:r>
              <a:rPr kumimoji="1" lang="en-US" altLang="ja-JP" sz="900" dirty="0">
                <a:latin typeface="+mn-ea"/>
                <a:ea typeface="+mn-ea"/>
              </a:rPr>
              <a:t>』</a:t>
            </a:r>
            <a:r>
              <a:rPr kumimoji="1" lang="ja-JP" altLang="en-US" sz="900" dirty="0">
                <a:latin typeface="+mn-ea"/>
                <a:ea typeface="+mn-ea"/>
              </a:rPr>
              <a:t>について解説します。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工事関係書類は、紙資料又は電子データの別を問わず、受発注者間の双方の責任により文書の保存期間に留意し適切に保管するものとします。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保存期間を過ぎたものは、受発注者双方で文書廃棄またはデータ削除します。ただし、必要なものに関しては適切な手続きを行ったうえで保存期間を延長します。</a:t>
            </a:r>
          </a:p>
          <a:p>
            <a:endParaRPr kumimoji="1" lang="en-US" altLang="ja-JP" sz="900" dirty="0">
              <a:latin typeface="+mn-ea"/>
              <a:ea typeface="+mn-ea"/>
            </a:endParaRPr>
          </a:p>
          <a:p>
            <a:r>
              <a:rPr kumimoji="1" lang="ja-JP" altLang="en-US" sz="900" dirty="0">
                <a:latin typeface="+mn-ea"/>
                <a:ea typeface="+mn-ea"/>
              </a:rPr>
              <a:t>施設管理に関する資料は、施設管理者に必要書類を引継ぎ、施設存続の期間保管します。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以上が、第５節の</a:t>
            </a:r>
            <a:r>
              <a:rPr kumimoji="1" lang="en-US" altLang="ja-JP" sz="900" dirty="0">
                <a:latin typeface="+mn-ea"/>
                <a:ea typeface="+mn-ea"/>
              </a:rPr>
              <a:t>『</a:t>
            </a:r>
            <a:r>
              <a:rPr kumimoji="1" lang="ja-JP" altLang="en-US" sz="900" dirty="0">
                <a:latin typeface="+mn-ea"/>
                <a:ea typeface="+mn-ea"/>
              </a:rPr>
              <a:t>書類保管のポイント</a:t>
            </a:r>
            <a:r>
              <a:rPr kumimoji="1" lang="en-US" altLang="ja-JP" sz="900" dirty="0">
                <a:latin typeface="+mn-ea"/>
                <a:ea typeface="+mn-ea"/>
              </a:rPr>
              <a:t>』</a:t>
            </a:r>
            <a:r>
              <a:rPr kumimoji="1" lang="ja-JP" altLang="en-US" sz="900" dirty="0">
                <a:latin typeface="+mn-ea"/>
                <a:ea typeface="+mn-ea"/>
              </a:rPr>
              <a:t>となります。</a:t>
            </a:r>
          </a:p>
          <a:p>
            <a:endParaRPr kumimoji="1" lang="en-US" altLang="ja-JP" sz="900" dirty="0">
              <a:latin typeface="+mn-ea"/>
              <a:ea typeface="+mn-ea"/>
            </a:endParaRPr>
          </a:p>
        </p:txBody>
      </p:sp>
      <p:sp>
        <p:nvSpPr>
          <p:cNvPr id="4" name="日付プレースホルダー 3"/>
          <p:cNvSpPr>
            <a:spLocks noGrp="1"/>
          </p:cNvSpPr>
          <p:nvPr>
            <p:ph type="dt" idx="10"/>
          </p:nvPr>
        </p:nvSpPr>
        <p:spPr/>
        <p:txBody>
          <a:bodyPr/>
          <a:lstStyle/>
          <a:p>
            <a:r>
              <a:rPr kumimoji="1" lang="en-US" altLang="ja-JP" smtClean="0"/>
              <a:t>ver.20240401</a:t>
            </a:r>
            <a:endParaRPr kumimoji="1" lang="ja-JP" altLang="en-US" dirty="0"/>
          </a:p>
        </p:txBody>
      </p:sp>
      <p:sp>
        <p:nvSpPr>
          <p:cNvPr id="5" name="スライド番号プレースホルダー 4"/>
          <p:cNvSpPr>
            <a:spLocks noGrp="1"/>
          </p:cNvSpPr>
          <p:nvPr>
            <p:ph type="sldNum" sz="quarter" idx="11"/>
          </p:nvPr>
        </p:nvSpPr>
        <p:spPr/>
        <p:txBody>
          <a:bodyPr/>
          <a:lstStyle/>
          <a:p>
            <a:fld id="{A7724525-E82D-4EB8-ADAD-06C5A4383ECC}" type="slidenum">
              <a:rPr kumimoji="1" lang="ja-JP" altLang="en-US" smtClean="0"/>
              <a:t>2</a:t>
            </a:fld>
            <a:endParaRPr kumimoji="1" lang="ja-JP" altLang="en-US" dirty="0"/>
          </a:p>
        </p:txBody>
      </p:sp>
    </p:spTree>
    <p:extLst>
      <p:ext uri="{BB962C8B-B14F-4D97-AF65-F5344CB8AC3E}">
        <p14:creationId xmlns:p14="http://schemas.microsoft.com/office/powerpoint/2010/main" val="2440684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900" dirty="0">
                <a:latin typeface="+mn-ea"/>
                <a:ea typeface="+mn-ea"/>
              </a:rPr>
              <a:t>第</a:t>
            </a:r>
            <a:r>
              <a:rPr kumimoji="1" lang="en-US" altLang="ja-JP" sz="900" dirty="0">
                <a:latin typeface="+mn-ea"/>
                <a:ea typeface="+mn-ea"/>
              </a:rPr>
              <a:t>6</a:t>
            </a:r>
            <a:r>
              <a:rPr kumimoji="1" lang="ja-JP" altLang="en-US" sz="900" dirty="0">
                <a:latin typeface="+mn-ea"/>
                <a:ea typeface="+mn-ea"/>
              </a:rPr>
              <a:t>節では、</a:t>
            </a:r>
            <a:r>
              <a:rPr kumimoji="1" lang="en-US" altLang="ja-JP" sz="900" dirty="0">
                <a:latin typeface="+mn-ea"/>
                <a:ea typeface="+mn-ea"/>
              </a:rPr>
              <a:t>『</a:t>
            </a:r>
            <a:r>
              <a:rPr kumimoji="1" lang="ja-JP" altLang="en-US" sz="900" dirty="0">
                <a:latin typeface="+mn-ea"/>
                <a:ea typeface="+mn-ea"/>
              </a:rPr>
              <a:t>工事検査のポイント</a:t>
            </a:r>
            <a:r>
              <a:rPr kumimoji="1" lang="en-US" altLang="ja-JP" sz="900" dirty="0">
                <a:latin typeface="+mn-ea"/>
                <a:ea typeface="+mn-ea"/>
              </a:rPr>
              <a:t>』</a:t>
            </a:r>
            <a:r>
              <a:rPr kumimoji="1" lang="ja-JP" altLang="en-US" sz="900" dirty="0">
                <a:latin typeface="+mn-ea"/>
                <a:ea typeface="+mn-ea"/>
              </a:rPr>
              <a:t>について解説します。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工事検査は、</a:t>
            </a:r>
            <a:r>
              <a:rPr kumimoji="1" lang="en-US" altLang="ja-JP" sz="900" dirty="0">
                <a:latin typeface="+mn-ea"/>
                <a:ea typeface="+mn-ea"/>
              </a:rPr>
              <a:t>『</a:t>
            </a:r>
            <a:r>
              <a:rPr kumimoji="1" lang="ja-JP" altLang="en-US" sz="900" dirty="0">
                <a:latin typeface="+mn-ea"/>
                <a:ea typeface="+mn-ea"/>
              </a:rPr>
              <a:t>給付の完了の確認</a:t>
            </a:r>
            <a:r>
              <a:rPr kumimoji="1" lang="en-US" altLang="ja-JP" sz="900" dirty="0">
                <a:latin typeface="+mn-ea"/>
                <a:ea typeface="+mn-ea"/>
              </a:rPr>
              <a:t>』</a:t>
            </a:r>
            <a:r>
              <a:rPr kumimoji="1" lang="ja-JP" altLang="en-US" sz="900" dirty="0">
                <a:latin typeface="+mn-ea"/>
                <a:ea typeface="+mn-ea"/>
              </a:rPr>
              <a:t>と</a:t>
            </a:r>
            <a:r>
              <a:rPr kumimoji="1" lang="en-US" altLang="ja-JP" sz="900" dirty="0">
                <a:latin typeface="+mn-ea"/>
                <a:ea typeface="+mn-ea"/>
              </a:rPr>
              <a:t>『</a:t>
            </a:r>
            <a:r>
              <a:rPr kumimoji="1" lang="ja-JP" altLang="en-US" sz="900" dirty="0">
                <a:latin typeface="+mn-ea"/>
                <a:ea typeface="+mn-ea"/>
              </a:rPr>
              <a:t>技術検査</a:t>
            </a:r>
            <a:r>
              <a:rPr kumimoji="1" lang="en-US" altLang="ja-JP" sz="900" dirty="0">
                <a:latin typeface="+mn-ea"/>
                <a:ea typeface="+mn-ea"/>
              </a:rPr>
              <a:t>』</a:t>
            </a:r>
            <a:r>
              <a:rPr kumimoji="1" lang="ja-JP" altLang="en-US" sz="900" dirty="0">
                <a:latin typeface="+mn-ea"/>
                <a:ea typeface="+mn-ea"/>
              </a:rPr>
              <a:t>の観点から、「①工事実施状況の検査」「②出来形の検査」「③品質の検査」「④出来ばえの検査」を実施し、当該工事について合否判定を行います。</a:t>
            </a:r>
          </a:p>
          <a:p>
            <a:endParaRPr kumimoji="1" lang="en-US" altLang="ja-JP" sz="900" dirty="0">
              <a:latin typeface="+mn-ea"/>
              <a:ea typeface="+mn-ea"/>
            </a:endParaRPr>
          </a:p>
          <a:p>
            <a:r>
              <a:rPr kumimoji="1" lang="ja-JP" altLang="en-US" sz="900" dirty="0">
                <a:latin typeface="+mn-ea"/>
                <a:ea typeface="+mn-ea"/>
              </a:rPr>
              <a:t>検査員は、監督員が施工中に作成する施工プロセスチェックリスト及び施工体制点検チェックリストや本ガイドラインに基づく工事関係書類一覧表などを参考に、受発注者の相互で保管する検査資料について提示を求め確認を行います。</a:t>
            </a:r>
          </a:p>
          <a:p>
            <a:endParaRPr kumimoji="1" lang="ja-JP" altLang="en-US" sz="900" dirty="0">
              <a:latin typeface="+mn-ea"/>
              <a:ea typeface="+mn-ea"/>
            </a:endParaRPr>
          </a:p>
          <a:p>
            <a:r>
              <a:rPr kumimoji="1" lang="ja-JP" altLang="en-US" sz="900" dirty="0">
                <a:latin typeface="+mn-ea"/>
                <a:ea typeface="+mn-ea"/>
              </a:rPr>
              <a:t>検査資料は、工事関係書類一覧表で作成が必要とされた書類を対象として、受発注者毎に検査会場に準備し、検査員の求めに応じてそれぞれより提示するものとします。</a:t>
            </a:r>
          </a:p>
          <a:p>
            <a:endParaRPr kumimoji="1" lang="ja-JP" altLang="en-US" sz="900" dirty="0">
              <a:latin typeface="+mn-ea"/>
              <a:ea typeface="+mn-ea"/>
            </a:endParaRPr>
          </a:p>
          <a:p>
            <a:r>
              <a:rPr kumimoji="1" lang="ja-JP" altLang="en-US" sz="900" dirty="0">
                <a:latin typeface="+mn-ea"/>
                <a:ea typeface="+mn-ea"/>
              </a:rPr>
              <a:t>受発注者間の協議により電子メール等によるものとした工事書類は、検査当日までに受発注者間で協議のうえ、電子データを閲覧できる機器の用意、若しくは紙印刷した資料の用意のいずれかの方法を決定し、検査開始までに準備するものとし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また、電子データを閲覧できる機器については、原則として発注者が用意するものとしますが、受発注者間の協議により、受注者の協力が可能な場合は受注者が用意してもよいものとします。</a:t>
            </a:r>
            <a:endParaRPr kumimoji="1" lang="en-US" altLang="ja-JP" sz="900" dirty="0">
              <a:latin typeface="+mn-ea"/>
              <a:ea typeface="+mn-ea"/>
            </a:endParaRPr>
          </a:p>
          <a:p>
            <a:endParaRPr kumimoji="1" lang="ja-JP" altLang="en-US" sz="900" dirty="0">
              <a:latin typeface="+mn-ea"/>
              <a:ea typeface="+mn-ea"/>
            </a:endParaRPr>
          </a:p>
          <a:p>
            <a:r>
              <a:rPr kumimoji="1" lang="ja-JP" altLang="en-US" sz="900" dirty="0">
                <a:latin typeface="+mn-ea"/>
                <a:ea typeface="+mn-ea"/>
              </a:rPr>
              <a:t>検査員は、工事検査時の検査資料を基に、工事成績評定で当該工事を厳正に評価します。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以上が、第６節の</a:t>
            </a:r>
            <a:r>
              <a:rPr kumimoji="1" lang="en-US" altLang="ja-JP" sz="900" dirty="0">
                <a:latin typeface="+mn-ea"/>
                <a:ea typeface="+mn-ea"/>
              </a:rPr>
              <a:t>『</a:t>
            </a:r>
            <a:r>
              <a:rPr kumimoji="1" lang="ja-JP" altLang="en-US" sz="900" dirty="0">
                <a:latin typeface="+mn-ea"/>
                <a:ea typeface="+mn-ea"/>
              </a:rPr>
              <a:t>工事検査のポイント</a:t>
            </a:r>
            <a:r>
              <a:rPr kumimoji="1" lang="en-US" altLang="ja-JP" sz="900" dirty="0">
                <a:latin typeface="+mn-ea"/>
                <a:ea typeface="+mn-ea"/>
              </a:rPr>
              <a:t>』</a:t>
            </a:r>
            <a:r>
              <a:rPr kumimoji="1" lang="ja-JP" altLang="en-US" sz="900" dirty="0">
                <a:latin typeface="+mn-ea"/>
                <a:ea typeface="+mn-ea"/>
              </a:rPr>
              <a:t>となります。</a:t>
            </a:r>
          </a:p>
          <a:p>
            <a:endParaRPr kumimoji="1" lang="en-US" altLang="ja-JP" sz="900" dirty="0">
              <a:latin typeface="+mn-ea"/>
              <a:ea typeface="+mn-ea"/>
            </a:endParaRPr>
          </a:p>
        </p:txBody>
      </p:sp>
      <p:sp>
        <p:nvSpPr>
          <p:cNvPr id="4" name="日付プレースホルダー 3"/>
          <p:cNvSpPr>
            <a:spLocks noGrp="1"/>
          </p:cNvSpPr>
          <p:nvPr>
            <p:ph type="dt" idx="10"/>
          </p:nvPr>
        </p:nvSpPr>
        <p:spPr/>
        <p:txBody>
          <a:bodyPr/>
          <a:lstStyle/>
          <a:p>
            <a:r>
              <a:rPr kumimoji="1" lang="en-US" altLang="ja-JP" smtClean="0"/>
              <a:t>ver.20240401</a:t>
            </a:r>
            <a:endParaRPr kumimoji="1" lang="ja-JP" altLang="en-US" dirty="0"/>
          </a:p>
        </p:txBody>
      </p:sp>
      <p:sp>
        <p:nvSpPr>
          <p:cNvPr id="5" name="スライド番号プレースホルダー 4"/>
          <p:cNvSpPr>
            <a:spLocks noGrp="1"/>
          </p:cNvSpPr>
          <p:nvPr>
            <p:ph type="sldNum" sz="quarter" idx="11"/>
          </p:nvPr>
        </p:nvSpPr>
        <p:spPr/>
        <p:txBody>
          <a:bodyPr/>
          <a:lstStyle/>
          <a:p>
            <a:fld id="{A7724525-E82D-4EB8-ADAD-06C5A4383ECC}" type="slidenum">
              <a:rPr kumimoji="1" lang="ja-JP" altLang="en-US" smtClean="0"/>
              <a:t>3</a:t>
            </a:fld>
            <a:endParaRPr kumimoji="1" lang="ja-JP" altLang="en-US" dirty="0"/>
          </a:p>
        </p:txBody>
      </p:sp>
    </p:spTree>
    <p:extLst>
      <p:ext uri="{BB962C8B-B14F-4D97-AF65-F5344CB8AC3E}">
        <p14:creationId xmlns:p14="http://schemas.microsoft.com/office/powerpoint/2010/main" val="3102956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900" dirty="0">
                <a:latin typeface="+mn-ea"/>
                <a:ea typeface="+mn-ea"/>
              </a:rPr>
              <a:t>第７節では、</a:t>
            </a:r>
            <a:r>
              <a:rPr kumimoji="1" lang="en-US" altLang="ja-JP" sz="900" dirty="0">
                <a:latin typeface="+mn-ea"/>
                <a:ea typeface="+mn-ea"/>
              </a:rPr>
              <a:t>『</a:t>
            </a:r>
            <a:r>
              <a:rPr kumimoji="1" lang="ja-JP" altLang="en-US" sz="900" dirty="0">
                <a:latin typeface="+mn-ea"/>
                <a:ea typeface="+mn-ea"/>
              </a:rPr>
              <a:t>工事関係書類一覧表</a:t>
            </a:r>
            <a:r>
              <a:rPr kumimoji="1" lang="en-US" altLang="ja-JP" sz="900" dirty="0">
                <a:latin typeface="+mn-ea"/>
                <a:ea typeface="+mn-ea"/>
              </a:rPr>
              <a:t>』</a:t>
            </a:r>
            <a:r>
              <a:rPr kumimoji="1" lang="ja-JP" altLang="en-US" sz="900" dirty="0">
                <a:latin typeface="+mn-ea"/>
                <a:ea typeface="+mn-ea"/>
              </a:rPr>
              <a:t>について解説します。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本ガイドラインの適用以降は、土木工事又は営繕工事の工種別により</a:t>
            </a:r>
            <a:r>
              <a:rPr kumimoji="1" lang="zh-TW" altLang="en-US" sz="900" dirty="0">
                <a:latin typeface="+mn-ea"/>
                <a:ea typeface="+mn-ea"/>
              </a:rPr>
              <a:t>、</a:t>
            </a:r>
            <a:r>
              <a:rPr kumimoji="1" lang="ja-JP" altLang="en-US" sz="900" dirty="0">
                <a:latin typeface="+mn-ea"/>
                <a:ea typeface="+mn-ea"/>
              </a:rPr>
              <a:t>別表の</a:t>
            </a:r>
            <a:r>
              <a:rPr kumimoji="1" lang="en-US" altLang="zh-TW" sz="900" dirty="0">
                <a:latin typeface="+mn-ea"/>
                <a:ea typeface="+mn-ea"/>
              </a:rPr>
              <a:t>『</a:t>
            </a:r>
            <a:r>
              <a:rPr kumimoji="1" lang="zh-TW" altLang="en-US" sz="900" dirty="0">
                <a:latin typeface="+mn-ea"/>
                <a:ea typeface="+mn-ea"/>
              </a:rPr>
              <a:t>工事関係書類一覧表</a:t>
            </a:r>
            <a:r>
              <a:rPr kumimoji="1" lang="en-US" altLang="ja-JP" sz="900" dirty="0">
                <a:latin typeface="+mn-ea"/>
                <a:ea typeface="+mn-ea"/>
              </a:rPr>
              <a:t>【</a:t>
            </a:r>
            <a:r>
              <a:rPr kumimoji="1" lang="ja-JP" altLang="en-US" sz="900" dirty="0">
                <a:latin typeface="+mn-ea"/>
                <a:ea typeface="+mn-ea"/>
              </a:rPr>
              <a:t>伊賀市版</a:t>
            </a:r>
            <a:r>
              <a:rPr kumimoji="1" lang="en-US" altLang="ja-JP" sz="900" dirty="0">
                <a:latin typeface="+mn-ea"/>
                <a:ea typeface="+mn-ea"/>
              </a:rPr>
              <a:t>】</a:t>
            </a:r>
            <a:r>
              <a:rPr kumimoji="1" lang="en-US" altLang="zh-TW" sz="900" dirty="0">
                <a:latin typeface="+mn-ea"/>
                <a:ea typeface="+mn-ea"/>
              </a:rPr>
              <a:t>』</a:t>
            </a:r>
            <a:r>
              <a:rPr kumimoji="1" lang="ja-JP" altLang="en-US" sz="900" dirty="0">
                <a:latin typeface="+mn-ea"/>
                <a:ea typeface="+mn-ea"/>
              </a:rPr>
              <a:t>（様式第</a:t>
            </a:r>
            <a:r>
              <a:rPr kumimoji="1" lang="en-US" altLang="ja-JP" sz="900" dirty="0">
                <a:latin typeface="+mn-ea"/>
                <a:ea typeface="+mn-ea"/>
              </a:rPr>
              <a:t>1</a:t>
            </a:r>
            <a:r>
              <a:rPr kumimoji="1" lang="ja-JP" altLang="en-US" sz="900" dirty="0">
                <a:latin typeface="+mn-ea"/>
                <a:ea typeface="+mn-ea"/>
              </a:rPr>
              <a:t>号の１）又は（様式第</a:t>
            </a:r>
            <a:r>
              <a:rPr kumimoji="1" lang="en-US" altLang="ja-JP" sz="900" dirty="0">
                <a:latin typeface="+mn-ea"/>
                <a:ea typeface="+mn-ea"/>
              </a:rPr>
              <a:t>1</a:t>
            </a:r>
            <a:r>
              <a:rPr kumimoji="1" lang="ja-JP" altLang="en-US" sz="900" dirty="0">
                <a:latin typeface="+mn-ea"/>
                <a:ea typeface="+mn-ea"/>
              </a:rPr>
              <a:t>号の</a:t>
            </a:r>
            <a:r>
              <a:rPr kumimoji="1" lang="en-US" altLang="ja-JP" sz="900" dirty="0">
                <a:latin typeface="+mn-ea"/>
                <a:ea typeface="+mn-ea"/>
              </a:rPr>
              <a:t>2</a:t>
            </a:r>
            <a:r>
              <a:rPr kumimoji="1" lang="ja-JP" altLang="en-US" sz="900" dirty="0">
                <a:latin typeface="+mn-ea"/>
                <a:ea typeface="+mn-ea"/>
              </a:rPr>
              <a:t>）を使用し、工事書類に関する協議を行ってください。</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なお、土木工事と営繕工事の区分につきましては、設計仕様で適用する土木工事系の共通仕様書や営繕工事系の標準仕様書の別に発注者が判断して使い分けしてください。</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以上が、第</a:t>
            </a:r>
            <a:r>
              <a:rPr kumimoji="1" lang="en-US" altLang="ja-JP" sz="900" dirty="0">
                <a:latin typeface="+mn-ea"/>
                <a:ea typeface="+mn-ea"/>
              </a:rPr>
              <a:t>7</a:t>
            </a:r>
            <a:r>
              <a:rPr kumimoji="1" lang="ja-JP" altLang="en-US" sz="900" dirty="0">
                <a:latin typeface="+mn-ea"/>
                <a:ea typeface="+mn-ea"/>
              </a:rPr>
              <a:t>節の</a:t>
            </a:r>
            <a:r>
              <a:rPr kumimoji="1" lang="en-US" altLang="ja-JP" sz="900" dirty="0">
                <a:latin typeface="+mn-ea"/>
                <a:ea typeface="+mn-ea"/>
              </a:rPr>
              <a:t>『</a:t>
            </a:r>
            <a:r>
              <a:rPr kumimoji="1" lang="ja-JP" altLang="en-US" sz="900" dirty="0">
                <a:latin typeface="+mn-ea"/>
                <a:ea typeface="+mn-ea"/>
              </a:rPr>
              <a:t>工事関係書類一覧表について</a:t>
            </a:r>
            <a:r>
              <a:rPr kumimoji="1" lang="en-US" altLang="ja-JP" sz="900" dirty="0">
                <a:latin typeface="+mn-ea"/>
                <a:ea typeface="+mn-ea"/>
              </a:rPr>
              <a:t>』</a:t>
            </a:r>
            <a:r>
              <a:rPr kumimoji="1" lang="ja-JP" altLang="en-US" sz="900" dirty="0">
                <a:latin typeface="+mn-ea"/>
                <a:ea typeface="+mn-ea"/>
              </a:rPr>
              <a:t>となります。</a:t>
            </a:r>
          </a:p>
          <a:p>
            <a:endParaRPr kumimoji="1" lang="ja-JP" altLang="en-US" sz="900" dirty="0">
              <a:latin typeface="+mn-ea"/>
              <a:ea typeface="+mn-ea"/>
            </a:endParaRPr>
          </a:p>
        </p:txBody>
      </p:sp>
      <p:sp>
        <p:nvSpPr>
          <p:cNvPr id="4" name="日付プレースホルダー 3"/>
          <p:cNvSpPr>
            <a:spLocks noGrp="1"/>
          </p:cNvSpPr>
          <p:nvPr>
            <p:ph type="dt" idx="10"/>
          </p:nvPr>
        </p:nvSpPr>
        <p:spPr/>
        <p:txBody>
          <a:bodyPr/>
          <a:lstStyle/>
          <a:p>
            <a:r>
              <a:rPr kumimoji="1" lang="en-US" altLang="ja-JP" smtClean="0"/>
              <a:t>ver.20240401</a:t>
            </a:r>
            <a:endParaRPr kumimoji="1" lang="ja-JP" altLang="en-US" dirty="0"/>
          </a:p>
        </p:txBody>
      </p:sp>
      <p:sp>
        <p:nvSpPr>
          <p:cNvPr id="5" name="スライド番号プレースホルダー 4"/>
          <p:cNvSpPr>
            <a:spLocks noGrp="1"/>
          </p:cNvSpPr>
          <p:nvPr>
            <p:ph type="sldNum" sz="quarter" idx="11"/>
          </p:nvPr>
        </p:nvSpPr>
        <p:spPr/>
        <p:txBody>
          <a:bodyPr/>
          <a:lstStyle/>
          <a:p>
            <a:fld id="{A7724525-E82D-4EB8-ADAD-06C5A4383ECC}" type="slidenum">
              <a:rPr kumimoji="1" lang="ja-JP" altLang="en-US" smtClean="0"/>
              <a:t>4</a:t>
            </a:fld>
            <a:endParaRPr kumimoji="1" lang="ja-JP" altLang="en-US" dirty="0"/>
          </a:p>
        </p:txBody>
      </p:sp>
    </p:spTree>
    <p:extLst>
      <p:ext uri="{BB962C8B-B14F-4D97-AF65-F5344CB8AC3E}">
        <p14:creationId xmlns:p14="http://schemas.microsoft.com/office/powerpoint/2010/main" val="3474934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900" dirty="0">
                <a:latin typeface="+mn-ea"/>
                <a:ea typeface="+mn-ea"/>
              </a:rPr>
              <a:t>第</a:t>
            </a:r>
            <a:r>
              <a:rPr kumimoji="1" lang="en-US" altLang="ja-JP" sz="900" dirty="0">
                <a:latin typeface="+mn-ea"/>
                <a:ea typeface="+mn-ea"/>
              </a:rPr>
              <a:t>8</a:t>
            </a:r>
            <a:r>
              <a:rPr kumimoji="1" lang="ja-JP" altLang="en-US" sz="900" dirty="0">
                <a:latin typeface="+mn-ea"/>
                <a:ea typeface="+mn-ea"/>
              </a:rPr>
              <a:t>節では、</a:t>
            </a:r>
            <a:r>
              <a:rPr kumimoji="1" lang="en-US" altLang="ja-JP" sz="900" dirty="0">
                <a:latin typeface="+mn-ea"/>
                <a:ea typeface="+mn-ea"/>
              </a:rPr>
              <a:t>『</a:t>
            </a:r>
            <a:r>
              <a:rPr kumimoji="1" lang="ja-JP" altLang="en-US" sz="900" dirty="0">
                <a:latin typeface="+mn-ea"/>
                <a:ea typeface="+mn-ea"/>
              </a:rPr>
              <a:t>参考資料</a:t>
            </a:r>
            <a:r>
              <a:rPr kumimoji="1" lang="en-US" altLang="ja-JP" sz="900" dirty="0">
                <a:latin typeface="+mn-ea"/>
                <a:ea typeface="+mn-ea"/>
              </a:rPr>
              <a:t>』</a:t>
            </a:r>
            <a:r>
              <a:rPr kumimoji="1" lang="ja-JP" altLang="en-US" sz="900" dirty="0">
                <a:latin typeface="+mn-ea"/>
                <a:ea typeface="+mn-ea"/>
              </a:rPr>
              <a:t>として、本ガイドラインによる書類の流れ（スキーム）を解説します。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この図は、提出資料と提示資料を区別して工事書類の流れを模式図に示したものとなっています。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これまでに解説しました内容を図化したものとなりますので参考にしてください。</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以上が、第</a:t>
            </a:r>
            <a:r>
              <a:rPr kumimoji="1" lang="en-US" altLang="ja-JP" sz="900" dirty="0">
                <a:latin typeface="+mn-ea"/>
                <a:ea typeface="+mn-ea"/>
              </a:rPr>
              <a:t>8</a:t>
            </a:r>
            <a:r>
              <a:rPr kumimoji="1" lang="ja-JP" altLang="en-US" sz="900" dirty="0">
                <a:latin typeface="+mn-ea"/>
                <a:ea typeface="+mn-ea"/>
              </a:rPr>
              <a:t>節の</a:t>
            </a:r>
            <a:r>
              <a:rPr kumimoji="1" lang="en-US" altLang="ja-JP" sz="900" dirty="0">
                <a:latin typeface="+mn-ea"/>
                <a:ea typeface="+mn-ea"/>
              </a:rPr>
              <a:t>『</a:t>
            </a:r>
            <a:r>
              <a:rPr kumimoji="1" lang="ja-JP" altLang="en-US" sz="900" dirty="0">
                <a:latin typeface="+mn-ea"/>
                <a:ea typeface="+mn-ea"/>
              </a:rPr>
              <a:t>参考資料について</a:t>
            </a:r>
            <a:r>
              <a:rPr kumimoji="1" lang="en-US" altLang="ja-JP" sz="900" dirty="0">
                <a:latin typeface="+mn-ea"/>
                <a:ea typeface="+mn-ea"/>
              </a:rPr>
              <a:t>』</a:t>
            </a:r>
            <a:r>
              <a:rPr kumimoji="1" lang="ja-JP" altLang="en-US" sz="900" dirty="0">
                <a:latin typeface="+mn-ea"/>
                <a:ea typeface="+mn-ea"/>
              </a:rPr>
              <a:t>の解説となります。</a:t>
            </a:r>
          </a:p>
          <a:p>
            <a:endParaRPr kumimoji="1" lang="en-US" altLang="ja-JP" sz="900" dirty="0">
              <a:latin typeface="+mn-ea"/>
              <a:ea typeface="+mn-ea"/>
            </a:endParaRPr>
          </a:p>
        </p:txBody>
      </p:sp>
      <p:sp>
        <p:nvSpPr>
          <p:cNvPr id="4" name="日付プレースホルダー 3"/>
          <p:cNvSpPr>
            <a:spLocks noGrp="1"/>
          </p:cNvSpPr>
          <p:nvPr>
            <p:ph type="dt" idx="10"/>
          </p:nvPr>
        </p:nvSpPr>
        <p:spPr/>
        <p:txBody>
          <a:bodyPr/>
          <a:lstStyle/>
          <a:p>
            <a:r>
              <a:rPr kumimoji="1" lang="en-US" altLang="ja-JP" smtClean="0"/>
              <a:t>ver.20240401</a:t>
            </a:r>
            <a:endParaRPr kumimoji="1" lang="ja-JP" altLang="en-US" dirty="0"/>
          </a:p>
        </p:txBody>
      </p:sp>
      <p:sp>
        <p:nvSpPr>
          <p:cNvPr id="5" name="スライド番号プレースホルダー 4"/>
          <p:cNvSpPr>
            <a:spLocks noGrp="1"/>
          </p:cNvSpPr>
          <p:nvPr>
            <p:ph type="sldNum" sz="quarter" idx="11"/>
          </p:nvPr>
        </p:nvSpPr>
        <p:spPr/>
        <p:txBody>
          <a:bodyPr/>
          <a:lstStyle/>
          <a:p>
            <a:fld id="{A7724525-E82D-4EB8-ADAD-06C5A4383ECC}" type="slidenum">
              <a:rPr kumimoji="1" lang="ja-JP" altLang="en-US" smtClean="0"/>
              <a:t>5</a:t>
            </a:fld>
            <a:endParaRPr kumimoji="1" lang="ja-JP" altLang="en-US" dirty="0"/>
          </a:p>
        </p:txBody>
      </p:sp>
    </p:spTree>
    <p:extLst>
      <p:ext uri="{BB962C8B-B14F-4D97-AF65-F5344CB8AC3E}">
        <p14:creationId xmlns:p14="http://schemas.microsoft.com/office/powerpoint/2010/main" val="1928028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900" dirty="0">
                <a:latin typeface="+mn-ea"/>
                <a:ea typeface="+mn-ea"/>
              </a:rPr>
              <a:t>最後に、</a:t>
            </a:r>
            <a:r>
              <a:rPr kumimoji="1" lang="en-US" altLang="ja-JP" sz="900" dirty="0">
                <a:latin typeface="+mn-ea"/>
                <a:ea typeface="+mn-ea"/>
              </a:rPr>
              <a:t>『</a:t>
            </a:r>
            <a:r>
              <a:rPr kumimoji="1" lang="ja-JP" altLang="en-US" sz="900" dirty="0">
                <a:latin typeface="+mn-ea"/>
                <a:ea typeface="+mn-ea"/>
              </a:rPr>
              <a:t>附則</a:t>
            </a:r>
            <a:r>
              <a:rPr kumimoji="1" lang="en-US" altLang="ja-JP" sz="900" dirty="0">
                <a:latin typeface="+mn-ea"/>
                <a:ea typeface="+mn-ea"/>
              </a:rPr>
              <a:t>』</a:t>
            </a:r>
            <a:r>
              <a:rPr kumimoji="1" lang="ja-JP" altLang="en-US" sz="900" dirty="0">
                <a:latin typeface="+mn-ea"/>
                <a:ea typeface="+mn-ea"/>
              </a:rPr>
              <a:t>として、本ガイドラインの適用日について解説します。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本ガイドラインの適用日については、令和６年４月１日以降に起案する工事案件より試行するものとします。</a:t>
            </a:r>
          </a:p>
          <a:p>
            <a:endParaRPr kumimoji="1" lang="ja-JP" altLang="en-US" sz="900" dirty="0">
              <a:latin typeface="+mn-ea"/>
              <a:ea typeface="+mn-ea"/>
            </a:endParaRPr>
          </a:p>
          <a:p>
            <a:r>
              <a:rPr kumimoji="1" lang="ja-JP" altLang="en-US" sz="900" dirty="0">
                <a:latin typeface="+mn-ea"/>
                <a:ea typeface="+mn-ea"/>
              </a:rPr>
              <a:t>また、試行期間中にガイドラインの改訂を要する事象等があれば、適宜改訂するものとします。</a:t>
            </a:r>
          </a:p>
        </p:txBody>
      </p:sp>
      <p:sp>
        <p:nvSpPr>
          <p:cNvPr id="4" name="日付プレースホルダー 3"/>
          <p:cNvSpPr>
            <a:spLocks noGrp="1"/>
          </p:cNvSpPr>
          <p:nvPr>
            <p:ph type="dt" idx="10"/>
          </p:nvPr>
        </p:nvSpPr>
        <p:spPr/>
        <p:txBody>
          <a:bodyPr/>
          <a:lstStyle/>
          <a:p>
            <a:r>
              <a:rPr kumimoji="1" lang="en-US" altLang="ja-JP" smtClean="0"/>
              <a:t>ver.20240401</a:t>
            </a:r>
            <a:endParaRPr kumimoji="1" lang="ja-JP" altLang="en-US" dirty="0"/>
          </a:p>
        </p:txBody>
      </p:sp>
      <p:sp>
        <p:nvSpPr>
          <p:cNvPr id="5" name="スライド番号プレースホルダー 4"/>
          <p:cNvSpPr>
            <a:spLocks noGrp="1"/>
          </p:cNvSpPr>
          <p:nvPr>
            <p:ph type="sldNum" sz="quarter" idx="11"/>
          </p:nvPr>
        </p:nvSpPr>
        <p:spPr/>
        <p:txBody>
          <a:bodyPr/>
          <a:lstStyle/>
          <a:p>
            <a:fld id="{A7724525-E82D-4EB8-ADAD-06C5A4383ECC}" type="slidenum">
              <a:rPr kumimoji="1" lang="ja-JP" altLang="en-US" smtClean="0"/>
              <a:t>6</a:t>
            </a:fld>
            <a:endParaRPr kumimoji="1" lang="ja-JP" altLang="en-US" dirty="0"/>
          </a:p>
        </p:txBody>
      </p:sp>
    </p:spTree>
    <p:extLst>
      <p:ext uri="{BB962C8B-B14F-4D97-AF65-F5344CB8AC3E}">
        <p14:creationId xmlns:p14="http://schemas.microsoft.com/office/powerpoint/2010/main" val="1710312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900" dirty="0">
                <a:latin typeface="+mn-ea"/>
                <a:ea typeface="+mn-ea"/>
              </a:rPr>
              <a:t>本稿の説明は以上となります。</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なお、本ガイドラインに関するお問い合わせ先を明記しましたので、何かご不明な点がございましたら下記までご連絡ください。</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本ガイドラインを活用して、工事関係書類の簡素化により、伊賀市の公共工事の生産性向上に努めてください。</a:t>
            </a:r>
            <a:endParaRPr kumimoji="1" lang="en-US" altLang="ja-JP" sz="900" dirty="0">
              <a:latin typeface="+mn-ea"/>
              <a:ea typeface="+mn-ea"/>
            </a:endParaRPr>
          </a:p>
          <a:p>
            <a:endParaRPr kumimoji="1" lang="en-US" altLang="ja-JP" sz="900" dirty="0">
              <a:latin typeface="+mn-ea"/>
              <a:ea typeface="+mn-ea"/>
            </a:endParaRPr>
          </a:p>
          <a:p>
            <a:r>
              <a:rPr kumimoji="1" lang="ja-JP" altLang="en-US" sz="900" dirty="0">
                <a:latin typeface="+mn-ea"/>
                <a:ea typeface="+mn-ea"/>
              </a:rPr>
              <a:t>ご清聴ありがとうございました。</a:t>
            </a:r>
            <a:endParaRPr kumimoji="1" lang="en-US" altLang="ja-JP" sz="900" dirty="0">
              <a:latin typeface="+mn-ea"/>
              <a:ea typeface="+mn-ea"/>
            </a:endParaRPr>
          </a:p>
        </p:txBody>
      </p:sp>
      <p:sp>
        <p:nvSpPr>
          <p:cNvPr id="4" name="日付プレースホルダー 3"/>
          <p:cNvSpPr>
            <a:spLocks noGrp="1"/>
          </p:cNvSpPr>
          <p:nvPr>
            <p:ph type="dt" idx="10"/>
          </p:nvPr>
        </p:nvSpPr>
        <p:spPr/>
        <p:txBody>
          <a:bodyPr/>
          <a:lstStyle/>
          <a:p>
            <a:r>
              <a:rPr kumimoji="1" lang="en-US" altLang="ja-JP" smtClean="0"/>
              <a:t>ver.20240401</a:t>
            </a:r>
            <a:endParaRPr kumimoji="1" lang="ja-JP" altLang="en-US" dirty="0"/>
          </a:p>
        </p:txBody>
      </p:sp>
      <p:sp>
        <p:nvSpPr>
          <p:cNvPr id="5" name="スライド番号プレースホルダー 4"/>
          <p:cNvSpPr>
            <a:spLocks noGrp="1"/>
          </p:cNvSpPr>
          <p:nvPr>
            <p:ph type="sldNum" sz="quarter" idx="11"/>
          </p:nvPr>
        </p:nvSpPr>
        <p:spPr/>
        <p:txBody>
          <a:bodyPr/>
          <a:lstStyle/>
          <a:p>
            <a:fld id="{A7724525-E82D-4EB8-ADAD-06C5A4383ECC}" type="slidenum">
              <a:rPr kumimoji="1" lang="ja-JP" altLang="en-US" smtClean="0"/>
              <a:t>7</a:t>
            </a:fld>
            <a:endParaRPr kumimoji="1" lang="ja-JP" altLang="en-US" dirty="0"/>
          </a:p>
        </p:txBody>
      </p:sp>
    </p:spTree>
    <p:extLst>
      <p:ext uri="{BB962C8B-B14F-4D97-AF65-F5344CB8AC3E}">
        <p14:creationId xmlns:p14="http://schemas.microsoft.com/office/powerpoint/2010/main" val="2377113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D75AB2-2144-BDAD-9FA5-9B56EC4D6FB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DC2123CC-4C87-F438-C502-3B3A7F4DD2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7D17C847-3378-BCD3-AC71-587B5F36C692}"/>
              </a:ext>
            </a:extLst>
          </p:cNvPr>
          <p:cNvSpPr>
            <a:spLocks noGrp="1"/>
          </p:cNvSpPr>
          <p:nvPr>
            <p:ph type="dt" sz="half" idx="10"/>
          </p:nvPr>
        </p:nvSpPr>
        <p:spPr/>
        <p:txBody>
          <a:bodyPr/>
          <a:lstStyle/>
          <a:p>
            <a:fld id="{94EFE6DB-AA4F-4DCD-8F96-2D1FB1C51E8F}" type="datetime1">
              <a:rPr lang="en-US" altLang="ja-JP" smtClean="0"/>
              <a:t>1/26/2024</a:t>
            </a:fld>
            <a:endParaRPr lang="en-US" dirty="0"/>
          </a:p>
        </p:txBody>
      </p:sp>
      <p:sp>
        <p:nvSpPr>
          <p:cNvPr id="5" name="フッター プレースホルダー 4">
            <a:extLst>
              <a:ext uri="{FF2B5EF4-FFF2-40B4-BE49-F238E27FC236}">
                <a16:creationId xmlns:a16="http://schemas.microsoft.com/office/drawing/2014/main" id="{769F6637-0726-1E92-244A-33429D7E220D}"/>
              </a:ext>
            </a:extLst>
          </p:cNvPr>
          <p:cNvSpPr>
            <a:spLocks noGrp="1"/>
          </p:cNvSpPr>
          <p:nvPr>
            <p:ph type="ftr" sz="quarter" idx="11"/>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37C9FBB8-532B-6766-B3F7-FF4D5C56ABF3}"/>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74400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7FCFC7-06DF-A9C8-E348-6ED5A08C032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B6A52BB-1A26-98E6-D6C2-6CA8F0D7DC2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8EC8546-5365-12E1-6114-232AA8EAC814}"/>
              </a:ext>
            </a:extLst>
          </p:cNvPr>
          <p:cNvSpPr>
            <a:spLocks noGrp="1"/>
          </p:cNvSpPr>
          <p:nvPr>
            <p:ph type="dt" sz="half" idx="10"/>
          </p:nvPr>
        </p:nvSpPr>
        <p:spPr/>
        <p:txBody>
          <a:bodyPr/>
          <a:lstStyle/>
          <a:p>
            <a:fld id="{4B580DDA-9FFD-45FF-B11B-216C66DA6DC9}" type="datetime1">
              <a:rPr lang="en-US" altLang="ja-JP" smtClean="0"/>
              <a:t>1/26/2024</a:t>
            </a:fld>
            <a:endParaRPr lang="en-US" dirty="0"/>
          </a:p>
        </p:txBody>
      </p:sp>
      <p:sp>
        <p:nvSpPr>
          <p:cNvPr id="5" name="フッター プレースホルダー 4">
            <a:extLst>
              <a:ext uri="{FF2B5EF4-FFF2-40B4-BE49-F238E27FC236}">
                <a16:creationId xmlns:a16="http://schemas.microsoft.com/office/drawing/2014/main" id="{7C44B1AA-E928-2D11-869E-42D9345D2958}"/>
              </a:ext>
            </a:extLst>
          </p:cNvPr>
          <p:cNvSpPr>
            <a:spLocks noGrp="1"/>
          </p:cNvSpPr>
          <p:nvPr>
            <p:ph type="ftr" sz="quarter" idx="11"/>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B170F065-0778-79A7-E996-1CEEEC6C6025}"/>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18100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940B5EC-297B-CC69-1928-C252DC36308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030EBA4-45AF-20C7-38FA-CBB629533DEF}"/>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5390C37-68BB-261B-90CB-06528794014D}"/>
              </a:ext>
            </a:extLst>
          </p:cNvPr>
          <p:cNvSpPr>
            <a:spLocks noGrp="1"/>
          </p:cNvSpPr>
          <p:nvPr>
            <p:ph type="dt" sz="half" idx="10"/>
          </p:nvPr>
        </p:nvSpPr>
        <p:spPr/>
        <p:txBody>
          <a:bodyPr/>
          <a:lstStyle/>
          <a:p>
            <a:fld id="{7C6F5E8F-2E2E-4839-ADCD-52E9BA678108}" type="datetime1">
              <a:rPr lang="en-US" altLang="ja-JP" smtClean="0"/>
              <a:t>1/26/2024</a:t>
            </a:fld>
            <a:endParaRPr lang="en-US" dirty="0"/>
          </a:p>
        </p:txBody>
      </p:sp>
      <p:sp>
        <p:nvSpPr>
          <p:cNvPr id="5" name="フッター プレースホルダー 4">
            <a:extLst>
              <a:ext uri="{FF2B5EF4-FFF2-40B4-BE49-F238E27FC236}">
                <a16:creationId xmlns:a16="http://schemas.microsoft.com/office/drawing/2014/main" id="{7DA9EE9B-5920-70E6-B74D-BC7F19F7E6E2}"/>
              </a:ext>
            </a:extLst>
          </p:cNvPr>
          <p:cNvSpPr>
            <a:spLocks noGrp="1"/>
          </p:cNvSpPr>
          <p:nvPr>
            <p:ph type="ftr" sz="quarter" idx="11"/>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DA27A4A6-729A-4E44-E40B-6864F6D88BCE}"/>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65008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630D62-1AFC-BEED-5116-B1F0DBC46A9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69D0BA2-133C-5BE4-1FD8-2BD91451E0F0}"/>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CF805C5-BE16-5F58-2201-44EC7930FBE9}"/>
              </a:ext>
            </a:extLst>
          </p:cNvPr>
          <p:cNvSpPr>
            <a:spLocks noGrp="1"/>
          </p:cNvSpPr>
          <p:nvPr>
            <p:ph type="dt" sz="half" idx="10"/>
          </p:nvPr>
        </p:nvSpPr>
        <p:spPr/>
        <p:txBody>
          <a:bodyPr/>
          <a:lstStyle/>
          <a:p>
            <a:fld id="{164BAD70-4C49-4EB8-8099-6F18AA817194}" type="datetime1">
              <a:rPr lang="en-US" altLang="ja-JP" smtClean="0"/>
              <a:t>1/26/2024</a:t>
            </a:fld>
            <a:endParaRPr lang="en-US" dirty="0"/>
          </a:p>
        </p:txBody>
      </p:sp>
      <p:sp>
        <p:nvSpPr>
          <p:cNvPr id="5" name="フッター プレースホルダー 4">
            <a:extLst>
              <a:ext uri="{FF2B5EF4-FFF2-40B4-BE49-F238E27FC236}">
                <a16:creationId xmlns:a16="http://schemas.microsoft.com/office/drawing/2014/main" id="{A92B8B85-6936-11F6-DC19-3512B076A410}"/>
              </a:ext>
            </a:extLst>
          </p:cNvPr>
          <p:cNvSpPr>
            <a:spLocks noGrp="1"/>
          </p:cNvSpPr>
          <p:nvPr>
            <p:ph type="ftr" sz="quarter" idx="11"/>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2E23BDE6-EF96-B30B-6DE3-C2FE2EDC4789}"/>
              </a:ext>
            </a:extLst>
          </p:cNvPr>
          <p:cNvSpPr>
            <a:spLocks noGrp="1"/>
          </p:cNvSpPr>
          <p:nvPr>
            <p:ph type="sldNum" sz="quarter" idx="12"/>
          </p:nvPr>
        </p:nvSpPr>
        <p:spPr/>
        <p:txBody>
          <a:bodyPr/>
          <a:lstStyle/>
          <a:p>
            <a:fld id="{4CE482DC-2269-4F26-9D2A-7E44B1A4CD85}" type="slidenum">
              <a:rPr lang="en-US" smtClean="0"/>
              <a:t>‹#›</a:t>
            </a:fld>
            <a:endParaRPr lang="en-US" dirty="0"/>
          </a:p>
        </p:txBody>
      </p:sp>
    </p:spTree>
    <p:extLst>
      <p:ext uri="{BB962C8B-B14F-4D97-AF65-F5344CB8AC3E}">
        <p14:creationId xmlns:p14="http://schemas.microsoft.com/office/powerpoint/2010/main" val="4023940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4B4172-5D09-B240-52DE-019E7E2653C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7507397-DF77-300D-9826-EF2A556BA3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AA67936B-0E83-74EE-E42D-080901768611}"/>
              </a:ext>
            </a:extLst>
          </p:cNvPr>
          <p:cNvSpPr>
            <a:spLocks noGrp="1"/>
          </p:cNvSpPr>
          <p:nvPr>
            <p:ph type="dt" sz="half" idx="10"/>
          </p:nvPr>
        </p:nvSpPr>
        <p:spPr/>
        <p:txBody>
          <a:bodyPr/>
          <a:lstStyle/>
          <a:p>
            <a:fld id="{9122051F-D8C3-41DF-BC4D-0C84B0A0E06A}" type="datetime1">
              <a:rPr lang="en-US" altLang="ja-JP" smtClean="0"/>
              <a:t>1/26/2024</a:t>
            </a:fld>
            <a:endParaRPr lang="en-US" dirty="0"/>
          </a:p>
        </p:txBody>
      </p:sp>
      <p:sp>
        <p:nvSpPr>
          <p:cNvPr id="5" name="フッター プレースホルダー 4">
            <a:extLst>
              <a:ext uri="{FF2B5EF4-FFF2-40B4-BE49-F238E27FC236}">
                <a16:creationId xmlns:a16="http://schemas.microsoft.com/office/drawing/2014/main" id="{90157CF5-67C7-468D-6CF7-9148C6DDA3B1}"/>
              </a:ext>
            </a:extLst>
          </p:cNvPr>
          <p:cNvSpPr>
            <a:spLocks noGrp="1"/>
          </p:cNvSpPr>
          <p:nvPr>
            <p:ph type="ftr" sz="quarter" idx="11"/>
          </p:nvPr>
        </p:nvSpPr>
        <p:spPr/>
        <p:txBody>
          <a:bodyPr/>
          <a:lstStyle/>
          <a:p>
            <a:endParaRPr lang="en-US" dirty="0"/>
          </a:p>
        </p:txBody>
      </p:sp>
      <p:sp>
        <p:nvSpPr>
          <p:cNvPr id="6" name="スライド番号プレースホルダー 5">
            <a:extLst>
              <a:ext uri="{FF2B5EF4-FFF2-40B4-BE49-F238E27FC236}">
                <a16:creationId xmlns:a16="http://schemas.microsoft.com/office/drawing/2014/main" id="{E7C8C369-2FB6-EEEF-1FBF-0AF121CD790D}"/>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86140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E0879F-387B-E86A-2F55-875BDB2F4E9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44070B3-68E7-4C44-109B-597F9D470834}"/>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EDDBECE-9C6D-9C10-5C54-1D297C28A4FD}"/>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BB15D9A-CCF3-30FB-CB85-17E2B3C1E247}"/>
              </a:ext>
            </a:extLst>
          </p:cNvPr>
          <p:cNvSpPr>
            <a:spLocks noGrp="1"/>
          </p:cNvSpPr>
          <p:nvPr>
            <p:ph type="dt" sz="half" idx="10"/>
          </p:nvPr>
        </p:nvSpPr>
        <p:spPr/>
        <p:txBody>
          <a:bodyPr/>
          <a:lstStyle/>
          <a:p>
            <a:fld id="{D673ACFF-C33D-4B27-9072-005CE40D6CB5}" type="datetime1">
              <a:rPr lang="en-US" altLang="ja-JP" smtClean="0"/>
              <a:t>1/26/2024</a:t>
            </a:fld>
            <a:endParaRPr lang="en-US" dirty="0"/>
          </a:p>
        </p:txBody>
      </p:sp>
      <p:sp>
        <p:nvSpPr>
          <p:cNvPr id="6" name="フッター プレースホルダー 5">
            <a:extLst>
              <a:ext uri="{FF2B5EF4-FFF2-40B4-BE49-F238E27FC236}">
                <a16:creationId xmlns:a16="http://schemas.microsoft.com/office/drawing/2014/main" id="{5675C310-504A-B363-2A0F-28E1DBEE315B}"/>
              </a:ext>
            </a:extLst>
          </p:cNvPr>
          <p:cNvSpPr>
            <a:spLocks noGrp="1"/>
          </p:cNvSpPr>
          <p:nvPr>
            <p:ph type="ftr" sz="quarter" idx="11"/>
          </p:nvPr>
        </p:nvSpPr>
        <p:spPr/>
        <p:txBody>
          <a:bodyPr/>
          <a:lstStyle/>
          <a:p>
            <a:endParaRPr lang="en-US" dirty="0"/>
          </a:p>
        </p:txBody>
      </p:sp>
      <p:sp>
        <p:nvSpPr>
          <p:cNvPr id="7" name="スライド番号プレースホルダー 6">
            <a:extLst>
              <a:ext uri="{FF2B5EF4-FFF2-40B4-BE49-F238E27FC236}">
                <a16:creationId xmlns:a16="http://schemas.microsoft.com/office/drawing/2014/main" id="{E1FF8B5E-3626-7797-31B5-ABEDC1CEA273}"/>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02861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1026A7-A32C-0FDD-68B8-D1ED35A05A22}"/>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44E135D-17BF-13AB-1416-75D22CBCC7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904EA29-EB71-9486-F518-08D662DB451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AE9A07E-058A-3E69-1673-F7CD9DF06F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249A3E3-9683-9B4F-A443-EF68E25CBBD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341B161-F33B-CEFF-0961-AA17B54C92D9}"/>
              </a:ext>
            </a:extLst>
          </p:cNvPr>
          <p:cNvSpPr>
            <a:spLocks noGrp="1"/>
          </p:cNvSpPr>
          <p:nvPr>
            <p:ph type="dt" sz="half" idx="10"/>
          </p:nvPr>
        </p:nvSpPr>
        <p:spPr/>
        <p:txBody>
          <a:bodyPr/>
          <a:lstStyle/>
          <a:p>
            <a:fld id="{96D3FDB3-03AE-4BE7-91B0-DD72D9921943}" type="datetime1">
              <a:rPr lang="en-US" altLang="ja-JP" smtClean="0"/>
              <a:t>1/26/2024</a:t>
            </a:fld>
            <a:endParaRPr lang="en-US" dirty="0"/>
          </a:p>
        </p:txBody>
      </p:sp>
      <p:sp>
        <p:nvSpPr>
          <p:cNvPr id="8" name="フッター プレースホルダー 7">
            <a:extLst>
              <a:ext uri="{FF2B5EF4-FFF2-40B4-BE49-F238E27FC236}">
                <a16:creationId xmlns:a16="http://schemas.microsoft.com/office/drawing/2014/main" id="{74AB3C19-D92C-D465-6F6B-CD122AA44C31}"/>
              </a:ext>
            </a:extLst>
          </p:cNvPr>
          <p:cNvSpPr>
            <a:spLocks noGrp="1"/>
          </p:cNvSpPr>
          <p:nvPr>
            <p:ph type="ftr" sz="quarter" idx="11"/>
          </p:nvPr>
        </p:nvSpPr>
        <p:spPr/>
        <p:txBody>
          <a:bodyPr/>
          <a:lstStyle/>
          <a:p>
            <a:endParaRPr lang="en-US" dirty="0"/>
          </a:p>
        </p:txBody>
      </p:sp>
      <p:sp>
        <p:nvSpPr>
          <p:cNvPr id="9" name="スライド番号プレースホルダー 8">
            <a:extLst>
              <a:ext uri="{FF2B5EF4-FFF2-40B4-BE49-F238E27FC236}">
                <a16:creationId xmlns:a16="http://schemas.microsoft.com/office/drawing/2014/main" id="{927D06CA-CB21-0C62-02C3-6FCCC7AF4E22}"/>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67414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1F7564-69DE-343A-143E-465FE20EB04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0CE8CD7-BB6E-2DAD-9602-1C64C72D9DF1}"/>
              </a:ext>
            </a:extLst>
          </p:cNvPr>
          <p:cNvSpPr>
            <a:spLocks noGrp="1"/>
          </p:cNvSpPr>
          <p:nvPr>
            <p:ph type="dt" sz="half" idx="10"/>
          </p:nvPr>
        </p:nvSpPr>
        <p:spPr/>
        <p:txBody>
          <a:bodyPr/>
          <a:lstStyle/>
          <a:p>
            <a:fld id="{053F2A5D-3A57-469C-A7F7-CB2BBDEC7AE6}" type="datetime1">
              <a:rPr lang="en-US" altLang="ja-JP" smtClean="0"/>
              <a:t>1/26/2024</a:t>
            </a:fld>
            <a:endParaRPr lang="en-US" dirty="0"/>
          </a:p>
        </p:txBody>
      </p:sp>
      <p:sp>
        <p:nvSpPr>
          <p:cNvPr id="4" name="フッター プレースホルダー 3">
            <a:extLst>
              <a:ext uri="{FF2B5EF4-FFF2-40B4-BE49-F238E27FC236}">
                <a16:creationId xmlns:a16="http://schemas.microsoft.com/office/drawing/2014/main" id="{A8E65174-0654-21A7-9F8E-182CC0802488}"/>
              </a:ext>
            </a:extLst>
          </p:cNvPr>
          <p:cNvSpPr>
            <a:spLocks noGrp="1"/>
          </p:cNvSpPr>
          <p:nvPr>
            <p:ph type="ftr" sz="quarter" idx="11"/>
          </p:nvPr>
        </p:nvSpPr>
        <p:spPr/>
        <p:txBody>
          <a:bodyPr/>
          <a:lstStyle/>
          <a:p>
            <a:endParaRPr lang="en-US" dirty="0"/>
          </a:p>
        </p:txBody>
      </p:sp>
      <p:sp>
        <p:nvSpPr>
          <p:cNvPr id="5" name="スライド番号プレースホルダー 4">
            <a:extLst>
              <a:ext uri="{FF2B5EF4-FFF2-40B4-BE49-F238E27FC236}">
                <a16:creationId xmlns:a16="http://schemas.microsoft.com/office/drawing/2014/main" id="{59C3FCD1-BC61-7F2A-FA9D-36B84309C0FA}"/>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82895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54DE897-FC9F-E0AF-3650-592F6238C476}"/>
              </a:ext>
            </a:extLst>
          </p:cNvPr>
          <p:cNvSpPr>
            <a:spLocks noGrp="1"/>
          </p:cNvSpPr>
          <p:nvPr>
            <p:ph type="dt" sz="half" idx="10"/>
          </p:nvPr>
        </p:nvSpPr>
        <p:spPr/>
        <p:txBody>
          <a:bodyPr/>
          <a:lstStyle/>
          <a:p>
            <a:fld id="{F6AF5233-5318-4DBC-B5AD-454BBF22B03B}" type="datetime1">
              <a:rPr lang="en-US" altLang="ja-JP" smtClean="0"/>
              <a:t>1/26/2024</a:t>
            </a:fld>
            <a:endParaRPr lang="en-US" dirty="0"/>
          </a:p>
        </p:txBody>
      </p:sp>
      <p:sp>
        <p:nvSpPr>
          <p:cNvPr id="3" name="フッター プレースホルダー 2">
            <a:extLst>
              <a:ext uri="{FF2B5EF4-FFF2-40B4-BE49-F238E27FC236}">
                <a16:creationId xmlns:a16="http://schemas.microsoft.com/office/drawing/2014/main" id="{772A57E0-9B44-708B-2D39-48AE25AD827A}"/>
              </a:ext>
            </a:extLst>
          </p:cNvPr>
          <p:cNvSpPr>
            <a:spLocks noGrp="1"/>
          </p:cNvSpPr>
          <p:nvPr>
            <p:ph type="ftr" sz="quarter" idx="11"/>
          </p:nvPr>
        </p:nvSpPr>
        <p:spPr/>
        <p:txBody>
          <a:bodyPr/>
          <a:lstStyle/>
          <a:p>
            <a:endParaRPr lang="en-US" dirty="0"/>
          </a:p>
        </p:txBody>
      </p:sp>
      <p:sp>
        <p:nvSpPr>
          <p:cNvPr id="4" name="スライド番号プレースホルダー 3">
            <a:extLst>
              <a:ext uri="{FF2B5EF4-FFF2-40B4-BE49-F238E27FC236}">
                <a16:creationId xmlns:a16="http://schemas.microsoft.com/office/drawing/2014/main" id="{0808E319-57C9-4DC0-C889-F070BD1D545A}"/>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47170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4F80F7-8C3D-CF8A-D0B7-5B8AFC586F2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E0BA98E-9961-BA50-D3E7-9B38D3D7E2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99A3168-D897-A831-1559-7BA86C1D44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76DDA24-6891-7FDF-4248-7F9FF9B8E623}"/>
              </a:ext>
            </a:extLst>
          </p:cNvPr>
          <p:cNvSpPr>
            <a:spLocks noGrp="1"/>
          </p:cNvSpPr>
          <p:nvPr>
            <p:ph type="dt" sz="half" idx="10"/>
          </p:nvPr>
        </p:nvSpPr>
        <p:spPr/>
        <p:txBody>
          <a:bodyPr/>
          <a:lstStyle/>
          <a:p>
            <a:fld id="{48A65734-5EF3-41B5-AB03-9A7B32F505FD}" type="datetime1">
              <a:rPr lang="en-US" altLang="ja-JP" smtClean="0"/>
              <a:t>1/26/2024</a:t>
            </a:fld>
            <a:endParaRPr lang="en-US" dirty="0"/>
          </a:p>
        </p:txBody>
      </p:sp>
      <p:sp>
        <p:nvSpPr>
          <p:cNvPr id="6" name="フッター プレースホルダー 5">
            <a:extLst>
              <a:ext uri="{FF2B5EF4-FFF2-40B4-BE49-F238E27FC236}">
                <a16:creationId xmlns:a16="http://schemas.microsoft.com/office/drawing/2014/main" id="{3632B056-74DC-779D-BEED-80259440EF06}"/>
              </a:ext>
            </a:extLst>
          </p:cNvPr>
          <p:cNvSpPr>
            <a:spLocks noGrp="1"/>
          </p:cNvSpPr>
          <p:nvPr>
            <p:ph type="ftr" sz="quarter" idx="11"/>
          </p:nvPr>
        </p:nvSpPr>
        <p:spPr/>
        <p:txBody>
          <a:bodyPr/>
          <a:lstStyle/>
          <a:p>
            <a:endParaRPr lang="en-US" dirty="0"/>
          </a:p>
        </p:txBody>
      </p:sp>
      <p:sp>
        <p:nvSpPr>
          <p:cNvPr id="7" name="スライド番号プレースホルダー 6">
            <a:extLst>
              <a:ext uri="{FF2B5EF4-FFF2-40B4-BE49-F238E27FC236}">
                <a16:creationId xmlns:a16="http://schemas.microsoft.com/office/drawing/2014/main" id="{75A55598-0CE9-1A2D-3440-01E1F5454CB3}"/>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29549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33E94C-F4D6-16EF-D423-4375EA14B8D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6FBCA97-870D-F14A-BF45-8F839427F7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a:extLst>
              <a:ext uri="{FF2B5EF4-FFF2-40B4-BE49-F238E27FC236}">
                <a16:creationId xmlns:a16="http://schemas.microsoft.com/office/drawing/2014/main" id="{7A5D40DD-324B-558E-B1F5-6C1D42CECF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EB67B4B-A681-EE9D-A0B9-CEE876A2F4AE}"/>
              </a:ext>
            </a:extLst>
          </p:cNvPr>
          <p:cNvSpPr>
            <a:spLocks noGrp="1"/>
          </p:cNvSpPr>
          <p:nvPr>
            <p:ph type="dt" sz="half" idx="10"/>
          </p:nvPr>
        </p:nvSpPr>
        <p:spPr/>
        <p:txBody>
          <a:bodyPr/>
          <a:lstStyle/>
          <a:p>
            <a:fld id="{9CAE0755-5C12-4296-9644-5896A5590FB6}" type="datetime1">
              <a:rPr lang="en-US" altLang="ja-JP" smtClean="0"/>
              <a:t>1/26/2024</a:t>
            </a:fld>
            <a:endParaRPr lang="en-US" dirty="0"/>
          </a:p>
        </p:txBody>
      </p:sp>
      <p:sp>
        <p:nvSpPr>
          <p:cNvPr id="6" name="フッター プレースホルダー 5">
            <a:extLst>
              <a:ext uri="{FF2B5EF4-FFF2-40B4-BE49-F238E27FC236}">
                <a16:creationId xmlns:a16="http://schemas.microsoft.com/office/drawing/2014/main" id="{0E7455DE-E414-36AD-38A5-2E7D2058C141}"/>
              </a:ext>
            </a:extLst>
          </p:cNvPr>
          <p:cNvSpPr>
            <a:spLocks noGrp="1"/>
          </p:cNvSpPr>
          <p:nvPr>
            <p:ph type="ftr" sz="quarter" idx="11"/>
          </p:nvPr>
        </p:nvSpPr>
        <p:spPr/>
        <p:txBody>
          <a:bodyPr/>
          <a:lstStyle/>
          <a:p>
            <a:endParaRPr lang="en-US" dirty="0"/>
          </a:p>
        </p:txBody>
      </p:sp>
      <p:sp>
        <p:nvSpPr>
          <p:cNvPr id="7" name="スライド番号プレースホルダー 6">
            <a:extLst>
              <a:ext uri="{FF2B5EF4-FFF2-40B4-BE49-F238E27FC236}">
                <a16:creationId xmlns:a16="http://schemas.microsoft.com/office/drawing/2014/main" id="{EBBA97B9-03B9-AEA9-520A-D109976187D1}"/>
              </a:ext>
            </a:extLst>
          </p:cNvPr>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9705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D461A53-34CD-B629-2140-9955ED41FF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DC980AC-F183-0C38-FE06-439A999ABA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AF31C17-4AA5-000F-C6CC-504B2D4985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902601-8691-44FD-B173-1AB34D91EF25}" type="datetime1">
              <a:rPr lang="en-US" altLang="ja-JP" smtClean="0"/>
              <a:t>1/26/2024</a:t>
            </a:fld>
            <a:endParaRPr lang="en-US" dirty="0"/>
          </a:p>
        </p:txBody>
      </p:sp>
      <p:sp>
        <p:nvSpPr>
          <p:cNvPr id="5" name="フッター プレースホルダー 4">
            <a:extLst>
              <a:ext uri="{FF2B5EF4-FFF2-40B4-BE49-F238E27FC236}">
                <a16:creationId xmlns:a16="http://schemas.microsoft.com/office/drawing/2014/main" id="{8CE07DFE-D3F1-EBC9-5213-B7ECAD8D83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スライド番号プレースホルダー 5">
            <a:extLst>
              <a:ext uri="{FF2B5EF4-FFF2-40B4-BE49-F238E27FC236}">
                <a16:creationId xmlns:a16="http://schemas.microsoft.com/office/drawing/2014/main" id="{DFB3CFE3-4559-5CE9-2DA4-FA908BD39F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517722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png"/><Relationship Id="rId5" Type="http://schemas.openxmlformats.org/officeDocument/2006/relationships/image" Target="../media/image3.em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2561F91-8D71-8B99-90F1-25EC1645BBE2}"/>
              </a:ext>
            </a:extLst>
          </p:cNvPr>
          <p:cNvSpPr/>
          <p:nvPr/>
        </p:nvSpPr>
        <p:spPr>
          <a:xfrm>
            <a:off x="0" y="6166393"/>
            <a:ext cx="12192000" cy="65882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字幕 2">
            <a:extLst>
              <a:ext uri="{FF2B5EF4-FFF2-40B4-BE49-F238E27FC236}">
                <a16:creationId xmlns:a16="http://schemas.microsoft.com/office/drawing/2014/main" id="{7AE3260D-DE1E-6FDC-F19C-4E4755CD02E0}"/>
              </a:ext>
            </a:extLst>
          </p:cNvPr>
          <p:cNvSpPr>
            <a:spLocks noGrp="1"/>
          </p:cNvSpPr>
          <p:nvPr>
            <p:ph type="subTitle" idx="1"/>
          </p:nvPr>
        </p:nvSpPr>
        <p:spPr>
          <a:xfrm>
            <a:off x="1097280" y="1080655"/>
            <a:ext cx="10256520" cy="4682836"/>
          </a:xfrm>
        </p:spPr>
        <p:txBody>
          <a:bodyPr>
            <a:noAutofit/>
          </a:bodyPr>
          <a:lstStyle/>
          <a:p>
            <a:pPr algn="l"/>
            <a:endParaRPr lang="en-US" altLang="ja-JP" sz="1800" dirty="0">
              <a:latin typeface="UD デジタル 教科書体 NK-R" panose="02020400000000000000" pitchFamily="18" charset="-128"/>
              <a:ea typeface="UD デジタル 教科書体 NK-R" panose="02020400000000000000" pitchFamily="18" charset="-128"/>
            </a:endParaRPr>
          </a:p>
          <a:p>
            <a:pPr algn="l"/>
            <a:endParaRPr lang="en-US" altLang="ja-JP" sz="100" dirty="0">
              <a:latin typeface="UD デジタル 教科書体 NK-R" panose="02020400000000000000" pitchFamily="18" charset="-128"/>
              <a:ea typeface="UD デジタル 教科書体 NK-R" panose="02020400000000000000" pitchFamily="18" charset="-128"/>
            </a:endParaRPr>
          </a:p>
          <a:p>
            <a:pPr marL="449263" indent="-449263" algn="l"/>
            <a:r>
              <a:rPr lang="ja-JP" altLang="en-US" sz="1800" dirty="0">
                <a:latin typeface="UD デジタル 教科書体 NK-R" panose="02020400000000000000" pitchFamily="18" charset="-128"/>
                <a:ea typeface="UD デジタル 教科書体 NK-R" panose="02020400000000000000" pitchFamily="18" charset="-128"/>
              </a:rPr>
              <a:t>　　□　本市が発注する建設工事では、工事関係書類一覧表に定める提出または提示の区分を原則とします。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marL="449263" indent="-449263" algn="l"/>
            <a:r>
              <a:rPr lang="ja-JP" altLang="en-US" sz="1800" dirty="0">
                <a:latin typeface="UD デジタル 教科書体 NK-R" panose="02020400000000000000" pitchFamily="18" charset="-128"/>
                <a:ea typeface="UD デジタル 教科書体 NK-R" panose="02020400000000000000" pitchFamily="18" charset="-128"/>
              </a:rPr>
              <a:t>　　□　工事関係書類一覧表は、工事毎に作成する工事関係書類を受発注者間で明らかにするための事前協議資料として活用するものとします。</a:t>
            </a:r>
            <a:r>
              <a:rPr lang="ja-JP" altLang="en-US" sz="1800" dirty="0">
                <a:solidFill>
                  <a:srgbClr val="FF0000"/>
                </a:solidFill>
                <a:latin typeface="UD デジタル 教科書体 NK-R" panose="02020400000000000000" pitchFamily="18" charset="-128"/>
                <a:ea typeface="UD デジタル 教科書体 NK-R" panose="02020400000000000000" pitchFamily="18" charset="-128"/>
              </a:rPr>
              <a:t>また、維持工事や応急工事等当初計画の策定が困難なもので設計金額</a:t>
            </a:r>
            <a:r>
              <a:rPr lang="en-US" altLang="ja-JP" sz="1800" dirty="0">
                <a:solidFill>
                  <a:srgbClr val="FF0000"/>
                </a:solidFill>
                <a:latin typeface="UD デジタル 教科書体 NK-R" panose="02020400000000000000" pitchFamily="18" charset="-128"/>
                <a:ea typeface="UD デジタル 教科書体 NK-R" panose="02020400000000000000" pitchFamily="18" charset="-128"/>
              </a:rPr>
              <a:t>130</a:t>
            </a:r>
            <a:r>
              <a:rPr lang="ja-JP" altLang="en-US" sz="1800" dirty="0">
                <a:solidFill>
                  <a:srgbClr val="FF0000"/>
                </a:solidFill>
                <a:latin typeface="UD デジタル 教科書体 NK-R" panose="02020400000000000000" pitchFamily="18" charset="-128"/>
                <a:ea typeface="UD デジタル 教科書体 NK-R" panose="02020400000000000000" pitchFamily="18" charset="-128"/>
              </a:rPr>
              <a:t>万円以下（税込み）の工事案件に限っては、例外的に受発注者の協議により書類作成の一部又は全部を省略することができるものとします。</a:t>
            </a:r>
            <a:r>
              <a:rPr lang="ja-JP" altLang="en-US" sz="1800" dirty="0">
                <a:latin typeface="UD デジタル 教科書体 NK-R" panose="02020400000000000000" pitchFamily="18" charset="-128"/>
                <a:ea typeface="UD デジタル 教科書体 NK-R" panose="02020400000000000000" pitchFamily="18" charset="-128"/>
              </a:rPr>
              <a:t>　　</a:t>
            </a:r>
            <a:endParaRPr lang="en-US" altLang="ja-JP" sz="1800" dirty="0">
              <a:latin typeface="UD デジタル 教科書体 NK-R" panose="02020400000000000000" pitchFamily="18" charset="-128"/>
              <a:ea typeface="UD デジタル 教科書体 NK-R" panose="02020400000000000000" pitchFamily="18" charset="-128"/>
            </a:endParaRPr>
          </a:p>
          <a:p>
            <a:pPr marL="449263" indent="-449263" algn="l"/>
            <a:r>
              <a:rPr lang="ja-JP" altLang="en-US" sz="1800" dirty="0">
                <a:latin typeface="UD デジタル 教科書体 NK-R" panose="02020400000000000000" pitchFamily="18" charset="-128"/>
                <a:ea typeface="UD デジタル 教科書体 NK-R" panose="02020400000000000000" pitchFamily="18" charset="-128"/>
              </a:rPr>
              <a:t>　　□　工事書類作成のための事前協議により必要とされた書類は「書類作成チェック」欄の□にレ点を記入し、監督員並びに現場代理人は確認した証として「確認者サイン」欄に双方で自署し、監督員が原本を保管し、現場代理人が原本写しを保管します。また、工事着手後、現場条件の変更等により工事書類の要不要が加味される場合は、受発注者の協議により随時工事書類を加除するものと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marL="449263" indent="-449263" algn="l"/>
            <a:r>
              <a:rPr lang="ja-JP" altLang="en-US" sz="1800" dirty="0">
                <a:latin typeface="UD デジタル 教科書体 NK-R" panose="02020400000000000000" pitchFamily="18" charset="-128"/>
                <a:ea typeface="UD デジタル 教科書体 NK-R" panose="02020400000000000000" pitchFamily="18" charset="-128"/>
              </a:rPr>
              <a:t>　　□　工事関係書類一覧表の「受注者書類作成の位置付け」で提示に区分されている書類を、発注者が受注者に提出資料として要求する場合は、その理由を明らかにして受注者の同意を得る必要があります。</a:t>
            </a:r>
            <a:endParaRPr lang="en-US" altLang="ja-JP" sz="1800" dirty="0">
              <a:latin typeface="UD デジタル 教科書体 NK-R" panose="02020400000000000000" pitchFamily="18" charset="-128"/>
              <a:ea typeface="UD デジタル 教科書体 NK-R" panose="02020400000000000000" pitchFamily="18" charset="-128"/>
            </a:endParaRPr>
          </a:p>
          <a:p>
            <a:pPr marL="449263" indent="-449263" algn="l"/>
            <a:r>
              <a:rPr lang="ja-JP" altLang="en-US" sz="1800" dirty="0">
                <a:latin typeface="UD デジタル 教科書体 NK-R" panose="02020400000000000000" pitchFamily="18" charset="-128"/>
                <a:ea typeface="UD デジタル 教科書体 NK-R" panose="02020400000000000000" pitchFamily="18" charset="-128"/>
              </a:rPr>
              <a:t>　　□　工事関係書類一覧表に記載のない工事書類が必要な場合は、使用する様式の出典元を明らかにしたうえで、受発注者の協議により提出または提示の区分を決定するものとします。</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4" name="正方形/長方形 3">
            <a:extLst>
              <a:ext uri="{FF2B5EF4-FFF2-40B4-BE49-F238E27FC236}">
                <a16:creationId xmlns:a16="http://schemas.microsoft.com/office/drawing/2014/main" id="{D021CF98-DC1C-6B11-640F-1EBB707F366D}"/>
              </a:ext>
            </a:extLst>
          </p:cNvPr>
          <p:cNvSpPr/>
          <p:nvPr/>
        </p:nvSpPr>
        <p:spPr>
          <a:xfrm>
            <a:off x="0" y="0"/>
            <a:ext cx="12192000" cy="659341"/>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a:extLst>
              <a:ext uri="{FF2B5EF4-FFF2-40B4-BE49-F238E27FC236}">
                <a16:creationId xmlns:a16="http://schemas.microsoft.com/office/drawing/2014/main" id="{E78CE5C1-D663-27C7-8307-90E2BB286277}"/>
              </a:ext>
            </a:extLst>
          </p:cNvPr>
          <p:cNvPicPr>
            <a:picLocks noChangeAspect="1"/>
          </p:cNvPicPr>
          <p:nvPr/>
        </p:nvPicPr>
        <p:blipFill>
          <a:blip r:embed="rId5"/>
          <a:stretch>
            <a:fillRect/>
          </a:stretch>
        </p:blipFill>
        <p:spPr>
          <a:xfrm>
            <a:off x="10249443" y="-2945"/>
            <a:ext cx="1812473" cy="659081"/>
          </a:xfrm>
          <a:prstGeom prst="rect">
            <a:avLst/>
          </a:prstGeom>
        </p:spPr>
      </p:pic>
      <p:sp>
        <p:nvSpPr>
          <p:cNvPr id="11" name="字幕 2">
            <a:extLst>
              <a:ext uri="{FF2B5EF4-FFF2-40B4-BE49-F238E27FC236}">
                <a16:creationId xmlns:a16="http://schemas.microsoft.com/office/drawing/2014/main" id="{F134FF1F-783B-82F5-EED7-8008C1B6C903}"/>
              </a:ext>
            </a:extLst>
          </p:cNvPr>
          <p:cNvSpPr txBox="1">
            <a:spLocks/>
          </p:cNvSpPr>
          <p:nvPr/>
        </p:nvSpPr>
        <p:spPr>
          <a:xfrm>
            <a:off x="1097280" y="0"/>
            <a:ext cx="10058400" cy="658820"/>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200" dirty="0">
                <a:latin typeface="UD デジタル 教科書体 N-B" panose="02020700000000000000" pitchFamily="17" charset="-128"/>
                <a:ea typeface="UD デジタル 教科書体 N-B" panose="02020700000000000000" pitchFamily="17" charset="-128"/>
              </a:rPr>
              <a:t>４</a:t>
            </a:r>
            <a:r>
              <a:rPr lang="en-US" altLang="ja-JP" sz="3200" dirty="0">
                <a:latin typeface="UD デジタル 教科書体 N-B" panose="02020700000000000000" pitchFamily="17" charset="-128"/>
                <a:ea typeface="UD デジタル 教科書体 N-B" panose="02020700000000000000" pitchFamily="17" charset="-128"/>
              </a:rPr>
              <a:t>.</a:t>
            </a:r>
            <a:r>
              <a:rPr lang="ja-JP" altLang="en-US" sz="3200" dirty="0">
                <a:latin typeface="UD デジタル 教科書体 N-B" panose="02020700000000000000" pitchFamily="17" charset="-128"/>
                <a:ea typeface="UD デジタル 教科書体 N-B" panose="02020700000000000000" pitchFamily="17" charset="-128"/>
              </a:rPr>
              <a:t>工事関係書類一覧表の活用ポイント</a:t>
            </a:r>
            <a:endParaRPr lang="en-US" altLang="ja-JP" sz="3200" dirty="0">
              <a:latin typeface="UD デジタル 教科書体 N-B" panose="02020700000000000000" pitchFamily="17" charset="-128"/>
              <a:ea typeface="UD デジタル 教科書体 N-B" panose="02020700000000000000" pitchFamily="17" charset="-128"/>
            </a:endParaRPr>
          </a:p>
        </p:txBody>
      </p:sp>
      <p:sp>
        <p:nvSpPr>
          <p:cNvPr id="2" name="テキスト ボックス 1"/>
          <p:cNvSpPr txBox="1"/>
          <p:nvPr/>
        </p:nvSpPr>
        <p:spPr>
          <a:xfrm>
            <a:off x="1097280" y="1061722"/>
            <a:ext cx="2507418"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ja-JP" altLang="en-US" sz="2000" b="1" dirty="0">
                <a:latin typeface="UD デジタル 教科書体 N-B" panose="02020700000000000000" pitchFamily="17" charset="-128"/>
                <a:ea typeface="UD デジタル 教科書体 N-B" panose="02020700000000000000" pitchFamily="17" charset="-128"/>
              </a:rPr>
              <a:t>工事関係書類一覧表</a:t>
            </a:r>
            <a:endParaRPr kumimoji="1" lang="ja-JP" altLang="en-US" sz="2000" b="1" dirty="0">
              <a:latin typeface="UD デジタル 教科書体 N-B" panose="02020700000000000000" pitchFamily="17" charset="-128"/>
              <a:ea typeface="UD デジタル 教科書体 N-B" panose="02020700000000000000" pitchFamily="17" charset="-128"/>
            </a:endParaRPr>
          </a:p>
        </p:txBody>
      </p:sp>
      <p:sp>
        <p:nvSpPr>
          <p:cNvPr id="5" name="スライド番号プレースホルダー 4"/>
          <p:cNvSpPr>
            <a:spLocks noGrp="1"/>
          </p:cNvSpPr>
          <p:nvPr>
            <p:ph type="sldNum" sz="quarter" idx="12"/>
          </p:nvPr>
        </p:nvSpPr>
        <p:spPr/>
        <p:txBody>
          <a:bodyPr/>
          <a:lstStyle/>
          <a:p>
            <a:r>
              <a:rPr lang="en-US" altLang="ja-JP" dirty="0" smtClean="0">
                <a:solidFill>
                  <a:schemeClr val="tx1"/>
                </a:solidFill>
              </a:rPr>
              <a:t>29</a:t>
            </a:r>
            <a:endParaRPr lang="en-US" dirty="0">
              <a:solidFill>
                <a:schemeClr val="tx1"/>
              </a:solidFill>
            </a:endParaRPr>
          </a:p>
        </p:txBody>
      </p:sp>
      <p:pic>
        <p:nvPicPr>
          <p:cNvPr id="9" name="ｈ29">
            <a:hlinkClick r:id="" action="ppaction://media"/>
            <a:extLst>
              <a:ext uri="{FF2B5EF4-FFF2-40B4-BE49-F238E27FC236}">
                <a16:creationId xmlns:a16="http://schemas.microsoft.com/office/drawing/2014/main" id="{D081B006-6242-801D-EEA9-CFA51E66F4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48400"/>
            <a:ext cx="609600" cy="609600"/>
          </a:xfrm>
          <a:prstGeom prst="rect">
            <a:avLst/>
          </a:prstGeom>
        </p:spPr>
      </p:pic>
    </p:spTree>
    <p:extLst>
      <p:ext uri="{BB962C8B-B14F-4D97-AF65-F5344CB8AC3E}">
        <p14:creationId xmlns:p14="http://schemas.microsoft.com/office/powerpoint/2010/main" val="112443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77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2561F91-8D71-8B99-90F1-25EC1645BBE2}"/>
              </a:ext>
            </a:extLst>
          </p:cNvPr>
          <p:cNvSpPr/>
          <p:nvPr/>
        </p:nvSpPr>
        <p:spPr>
          <a:xfrm>
            <a:off x="0" y="6166393"/>
            <a:ext cx="12192000" cy="65882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字幕 2">
            <a:extLst>
              <a:ext uri="{FF2B5EF4-FFF2-40B4-BE49-F238E27FC236}">
                <a16:creationId xmlns:a16="http://schemas.microsoft.com/office/drawing/2014/main" id="{7AE3260D-DE1E-6FDC-F19C-4E4755CD02E0}"/>
              </a:ext>
            </a:extLst>
          </p:cNvPr>
          <p:cNvSpPr>
            <a:spLocks noGrp="1"/>
          </p:cNvSpPr>
          <p:nvPr>
            <p:ph type="subTitle" idx="1"/>
          </p:nvPr>
        </p:nvSpPr>
        <p:spPr>
          <a:xfrm>
            <a:off x="1097279" y="1080655"/>
            <a:ext cx="10412549" cy="4682836"/>
          </a:xfrm>
        </p:spPr>
        <p:txBody>
          <a:bodyPr>
            <a:normAutofit/>
          </a:bodyPr>
          <a:lstStyle/>
          <a:p>
            <a:pPr algn="l"/>
            <a:endParaRPr lang="en-US" altLang="ja-JP" sz="1800" dirty="0">
              <a:latin typeface="UD デジタル 教科書体 NK-R" panose="02020400000000000000" pitchFamily="18" charset="-128"/>
              <a:ea typeface="UD デジタル 教科書体 NK-R" panose="02020400000000000000" pitchFamily="18" charset="-128"/>
            </a:endParaRPr>
          </a:p>
          <a:p>
            <a:pPr algn="l"/>
            <a:endParaRPr lang="en-US" altLang="ja-JP" sz="1800" dirty="0">
              <a:latin typeface="UD デジタル 教科書体 NK-R" panose="02020400000000000000" pitchFamily="18" charset="-128"/>
              <a:ea typeface="UD デジタル 教科書体 NK-R" panose="02020400000000000000" pitchFamily="18" charset="-128"/>
            </a:endParaRPr>
          </a:p>
          <a:p>
            <a:pPr marL="536575" indent="-536575" algn="l"/>
            <a:r>
              <a:rPr lang="ja-JP" altLang="en-US" sz="1800" dirty="0">
                <a:latin typeface="UD デジタル 教科書体 NK-R" panose="02020400000000000000" pitchFamily="18" charset="-128"/>
                <a:ea typeface="UD デジタル 教科書体 NK-R" panose="02020400000000000000" pitchFamily="18" charset="-128"/>
              </a:rPr>
              <a:t>　　□　工事関係書類は、紙資料又は電子データの別を問わず、受発注者間の双方の責任により文書の保存期間に留意し適切に保管するものとします。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marL="536575" indent="-536575" algn="l"/>
            <a:endParaRPr lang="en-US" altLang="ja-JP" sz="1800" dirty="0">
              <a:latin typeface="UD デジタル 教科書体 NK-R" panose="02020400000000000000" pitchFamily="18" charset="-128"/>
              <a:ea typeface="UD デジタル 教科書体 NK-R" panose="02020400000000000000" pitchFamily="18" charset="-128"/>
            </a:endParaRPr>
          </a:p>
          <a:p>
            <a:pPr marL="536575" indent="-536575" algn="l"/>
            <a:r>
              <a:rPr lang="ja-JP" altLang="en-US" sz="1800" dirty="0">
                <a:latin typeface="UD デジタル 教科書体 NK-R" panose="02020400000000000000" pitchFamily="18" charset="-128"/>
                <a:ea typeface="UD デジタル 教科書体 NK-R" panose="02020400000000000000" pitchFamily="18" charset="-128"/>
              </a:rPr>
              <a:t>　　□　保存期間を過ぎたものは、受発注者双方で文書廃棄またはデータ削除します。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marL="536575" indent="-536575" algn="l"/>
            <a:r>
              <a:rPr lang="ja-JP" altLang="en-US" sz="1800" dirty="0">
                <a:latin typeface="UD デジタル 教科書体 NK-R" panose="02020400000000000000" pitchFamily="18" charset="-128"/>
                <a:ea typeface="UD デジタル 教科書体 NK-R" panose="02020400000000000000" pitchFamily="18" charset="-128"/>
              </a:rPr>
              <a:t>　　　　  ただし、必要なものに関しては適切な手続きを行ったうえで保存期間を延長します。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marL="536575" indent="-536575" algn="l"/>
            <a:endParaRPr lang="en-US" altLang="ja-JP" sz="1800" dirty="0">
              <a:latin typeface="UD デジタル 教科書体 NK-R" panose="02020400000000000000" pitchFamily="18" charset="-128"/>
              <a:ea typeface="UD デジタル 教科書体 NK-R" panose="02020400000000000000" pitchFamily="18" charset="-128"/>
            </a:endParaRPr>
          </a:p>
          <a:p>
            <a:pPr marL="536575" indent="-536575" algn="l"/>
            <a:r>
              <a:rPr lang="ja-JP" altLang="en-US" sz="1800" dirty="0">
                <a:latin typeface="UD デジタル 教科書体 NK-R" panose="02020400000000000000" pitchFamily="18" charset="-128"/>
                <a:ea typeface="UD デジタル 教科書体 NK-R" panose="02020400000000000000" pitchFamily="18" charset="-128"/>
              </a:rPr>
              <a:t>　　□　施設管理に関する資料は、施設管理者に必要書類を引継ぎ、施設存続の期間保管します。</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4" name="正方形/長方形 3">
            <a:extLst>
              <a:ext uri="{FF2B5EF4-FFF2-40B4-BE49-F238E27FC236}">
                <a16:creationId xmlns:a16="http://schemas.microsoft.com/office/drawing/2014/main" id="{D021CF98-DC1C-6B11-640F-1EBB707F366D}"/>
              </a:ext>
            </a:extLst>
          </p:cNvPr>
          <p:cNvSpPr/>
          <p:nvPr/>
        </p:nvSpPr>
        <p:spPr>
          <a:xfrm>
            <a:off x="0" y="0"/>
            <a:ext cx="12192000" cy="659341"/>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a:extLst>
              <a:ext uri="{FF2B5EF4-FFF2-40B4-BE49-F238E27FC236}">
                <a16:creationId xmlns:a16="http://schemas.microsoft.com/office/drawing/2014/main" id="{E78CE5C1-D663-27C7-8307-90E2BB286277}"/>
              </a:ext>
            </a:extLst>
          </p:cNvPr>
          <p:cNvPicPr>
            <a:picLocks noChangeAspect="1"/>
          </p:cNvPicPr>
          <p:nvPr/>
        </p:nvPicPr>
        <p:blipFill>
          <a:blip r:embed="rId5"/>
          <a:stretch>
            <a:fillRect/>
          </a:stretch>
        </p:blipFill>
        <p:spPr>
          <a:xfrm>
            <a:off x="10249443" y="-2945"/>
            <a:ext cx="1812473" cy="659081"/>
          </a:xfrm>
          <a:prstGeom prst="rect">
            <a:avLst/>
          </a:prstGeom>
        </p:spPr>
      </p:pic>
      <p:sp>
        <p:nvSpPr>
          <p:cNvPr id="11" name="字幕 2">
            <a:extLst>
              <a:ext uri="{FF2B5EF4-FFF2-40B4-BE49-F238E27FC236}">
                <a16:creationId xmlns:a16="http://schemas.microsoft.com/office/drawing/2014/main" id="{F134FF1F-783B-82F5-EED7-8008C1B6C903}"/>
              </a:ext>
            </a:extLst>
          </p:cNvPr>
          <p:cNvSpPr txBox="1">
            <a:spLocks/>
          </p:cNvSpPr>
          <p:nvPr/>
        </p:nvSpPr>
        <p:spPr>
          <a:xfrm>
            <a:off x="1097280" y="0"/>
            <a:ext cx="10058400" cy="658820"/>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200" dirty="0">
                <a:latin typeface="UD デジタル 教科書体 N-B" panose="02020700000000000000" pitchFamily="17" charset="-128"/>
                <a:ea typeface="UD デジタル 教科書体 N-B" panose="02020700000000000000" pitchFamily="17" charset="-128"/>
              </a:rPr>
              <a:t>５</a:t>
            </a:r>
            <a:r>
              <a:rPr lang="en-US" altLang="ja-JP" sz="3200" dirty="0">
                <a:latin typeface="UD デジタル 教科書体 N-B" panose="02020700000000000000" pitchFamily="17" charset="-128"/>
                <a:ea typeface="UD デジタル 教科書体 N-B" panose="02020700000000000000" pitchFamily="17" charset="-128"/>
              </a:rPr>
              <a:t>.</a:t>
            </a:r>
            <a:r>
              <a:rPr lang="ja-JP" altLang="en-US" sz="3200" dirty="0">
                <a:latin typeface="UD デジタル 教科書体 N-B" panose="02020700000000000000" pitchFamily="17" charset="-128"/>
                <a:ea typeface="UD デジタル 教科書体 N-B" panose="02020700000000000000" pitchFamily="17" charset="-128"/>
              </a:rPr>
              <a:t>書類保管のポイント</a:t>
            </a:r>
            <a:endParaRPr lang="en-US" altLang="ja-JP" sz="3200" dirty="0">
              <a:latin typeface="UD デジタル 教科書体 N-B" panose="02020700000000000000" pitchFamily="17" charset="-128"/>
              <a:ea typeface="UD デジタル 教科書体 N-B" panose="02020700000000000000" pitchFamily="17" charset="-128"/>
            </a:endParaRPr>
          </a:p>
        </p:txBody>
      </p:sp>
      <p:sp>
        <p:nvSpPr>
          <p:cNvPr id="2" name="テキスト ボックス 1"/>
          <p:cNvSpPr txBox="1"/>
          <p:nvPr/>
        </p:nvSpPr>
        <p:spPr>
          <a:xfrm>
            <a:off x="1097280" y="1061722"/>
            <a:ext cx="1217000"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ja-JP" altLang="en-US" sz="2000" b="1" dirty="0">
                <a:latin typeface="UD デジタル 教科書体 N-B" panose="02020700000000000000" pitchFamily="17" charset="-128"/>
                <a:ea typeface="UD デジタル 教科書体 N-B" panose="02020700000000000000" pitchFamily="17" charset="-128"/>
              </a:rPr>
              <a:t>書類保管</a:t>
            </a:r>
            <a:endParaRPr kumimoji="1" lang="ja-JP" altLang="en-US" sz="2000" b="1" dirty="0">
              <a:latin typeface="UD デジタル 教科書体 N-B" panose="02020700000000000000" pitchFamily="17" charset="-128"/>
              <a:ea typeface="UD デジタル 教科書体 N-B" panose="02020700000000000000" pitchFamily="17" charset="-128"/>
            </a:endParaRPr>
          </a:p>
        </p:txBody>
      </p:sp>
      <p:sp>
        <p:nvSpPr>
          <p:cNvPr id="5" name="スライド番号プレースホルダー 4"/>
          <p:cNvSpPr>
            <a:spLocks noGrp="1"/>
          </p:cNvSpPr>
          <p:nvPr>
            <p:ph type="sldNum" sz="quarter" idx="12"/>
          </p:nvPr>
        </p:nvSpPr>
        <p:spPr/>
        <p:txBody>
          <a:bodyPr/>
          <a:lstStyle/>
          <a:p>
            <a:r>
              <a:rPr lang="en-US" altLang="ja-JP" dirty="0" smtClean="0">
                <a:solidFill>
                  <a:schemeClr val="tx1"/>
                </a:solidFill>
              </a:rPr>
              <a:t>30</a:t>
            </a:r>
            <a:endParaRPr lang="en-US" dirty="0">
              <a:solidFill>
                <a:schemeClr val="tx1"/>
              </a:solidFill>
            </a:endParaRPr>
          </a:p>
        </p:txBody>
      </p:sp>
      <p:pic>
        <p:nvPicPr>
          <p:cNvPr id="9" name="ｈ30">
            <a:hlinkClick r:id="" action="ppaction://media"/>
            <a:extLst>
              <a:ext uri="{FF2B5EF4-FFF2-40B4-BE49-F238E27FC236}">
                <a16:creationId xmlns:a16="http://schemas.microsoft.com/office/drawing/2014/main" id="{14C590F7-5E3A-EA55-CB2F-836B3FC66D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48400"/>
            <a:ext cx="609600" cy="609600"/>
          </a:xfrm>
          <a:prstGeom prst="rect">
            <a:avLst/>
          </a:prstGeom>
        </p:spPr>
      </p:pic>
    </p:spTree>
    <p:extLst>
      <p:ext uri="{BB962C8B-B14F-4D97-AF65-F5344CB8AC3E}">
        <p14:creationId xmlns:p14="http://schemas.microsoft.com/office/powerpoint/2010/main" val="23961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9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2561F91-8D71-8B99-90F1-25EC1645BBE2}"/>
              </a:ext>
            </a:extLst>
          </p:cNvPr>
          <p:cNvSpPr/>
          <p:nvPr/>
        </p:nvSpPr>
        <p:spPr>
          <a:xfrm>
            <a:off x="0" y="6184805"/>
            <a:ext cx="12192000" cy="65882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字幕 2">
            <a:extLst>
              <a:ext uri="{FF2B5EF4-FFF2-40B4-BE49-F238E27FC236}">
                <a16:creationId xmlns:a16="http://schemas.microsoft.com/office/drawing/2014/main" id="{7AE3260D-DE1E-6FDC-F19C-4E4755CD02E0}"/>
              </a:ext>
            </a:extLst>
          </p:cNvPr>
          <p:cNvSpPr>
            <a:spLocks noGrp="1"/>
          </p:cNvSpPr>
          <p:nvPr>
            <p:ph type="subTitle" idx="1"/>
          </p:nvPr>
        </p:nvSpPr>
        <p:spPr>
          <a:xfrm>
            <a:off x="1097280" y="1080655"/>
            <a:ext cx="10256520" cy="4682836"/>
          </a:xfrm>
        </p:spPr>
        <p:txBody>
          <a:bodyPr>
            <a:normAutofit lnSpcReduction="10000"/>
          </a:bodyPr>
          <a:lstStyle/>
          <a:p>
            <a:pPr algn="l"/>
            <a:endParaRPr lang="en-US" altLang="ja-JP" sz="1800" dirty="0">
              <a:latin typeface="UD デジタル 教科書体 NK-R" panose="02020400000000000000" pitchFamily="18" charset="-128"/>
              <a:ea typeface="UD デジタル 教科書体 NK-R" panose="02020400000000000000" pitchFamily="18" charset="-128"/>
            </a:endParaRPr>
          </a:p>
          <a:p>
            <a:pPr algn="l"/>
            <a:endParaRPr lang="en-US" altLang="ja-JP" sz="1800" dirty="0">
              <a:latin typeface="UD デジタル 教科書体 NK-R" panose="02020400000000000000" pitchFamily="18" charset="-128"/>
              <a:ea typeface="UD デジタル 教科書体 NK-R" panose="02020400000000000000" pitchFamily="18" charset="-128"/>
            </a:endParaRPr>
          </a:p>
          <a:p>
            <a:pPr marL="449263" indent="-449263" algn="l"/>
            <a:r>
              <a:rPr lang="ja-JP" altLang="en-US" sz="1800" dirty="0">
                <a:latin typeface="UD デジタル 教科書体 NK-R" panose="02020400000000000000" pitchFamily="18" charset="-128"/>
                <a:ea typeface="UD デジタル 教科書体 NK-R" panose="02020400000000000000" pitchFamily="18" charset="-128"/>
              </a:rPr>
              <a:t>　　□　工事検査は、</a:t>
            </a:r>
            <a:r>
              <a:rPr lang="en-US" altLang="ja-JP" sz="1800" dirty="0">
                <a:latin typeface="UD デジタル 教科書体 NK-R" panose="02020400000000000000" pitchFamily="18" charset="-128"/>
                <a:ea typeface="UD デジタル 教科書体 NK-R" panose="02020400000000000000" pitchFamily="18" charset="-128"/>
              </a:rPr>
              <a:t>『</a:t>
            </a:r>
            <a:r>
              <a:rPr lang="ja-JP" altLang="en-US" sz="1800" dirty="0">
                <a:latin typeface="UD デジタル 教科書体 NK-R" panose="02020400000000000000" pitchFamily="18" charset="-128"/>
                <a:ea typeface="UD デジタル 教科書体 NK-R" panose="02020400000000000000" pitchFamily="18" charset="-128"/>
              </a:rPr>
              <a:t>給付の完了の確認</a:t>
            </a:r>
            <a:r>
              <a:rPr lang="en-US" altLang="ja-JP" sz="1800" dirty="0">
                <a:latin typeface="UD デジタル 教科書体 NK-R" panose="02020400000000000000" pitchFamily="18" charset="-128"/>
                <a:ea typeface="UD デジタル 教科書体 NK-R" panose="02020400000000000000" pitchFamily="18" charset="-128"/>
              </a:rPr>
              <a:t>』</a:t>
            </a:r>
            <a:r>
              <a:rPr lang="ja-JP" altLang="en-US" sz="1800" dirty="0">
                <a:latin typeface="UD デジタル 教科書体 NK-R" panose="02020400000000000000" pitchFamily="18" charset="-128"/>
                <a:ea typeface="UD デジタル 教科書体 NK-R" panose="02020400000000000000" pitchFamily="18" charset="-128"/>
              </a:rPr>
              <a:t>と</a:t>
            </a:r>
            <a:r>
              <a:rPr lang="en-US" altLang="ja-JP" sz="1800" dirty="0">
                <a:latin typeface="UD デジタル 教科書体 NK-R" panose="02020400000000000000" pitchFamily="18" charset="-128"/>
                <a:ea typeface="UD デジタル 教科書体 NK-R" panose="02020400000000000000" pitchFamily="18" charset="-128"/>
              </a:rPr>
              <a:t>『</a:t>
            </a:r>
            <a:r>
              <a:rPr lang="ja-JP" altLang="en-US" sz="1800" dirty="0">
                <a:latin typeface="UD デジタル 教科書体 NK-R" panose="02020400000000000000" pitchFamily="18" charset="-128"/>
                <a:ea typeface="UD デジタル 教科書体 NK-R" panose="02020400000000000000" pitchFamily="18" charset="-128"/>
              </a:rPr>
              <a:t>技術検査</a:t>
            </a:r>
            <a:r>
              <a:rPr lang="en-US" altLang="ja-JP" sz="1800" dirty="0">
                <a:latin typeface="UD デジタル 教科書体 NK-R" panose="02020400000000000000" pitchFamily="18" charset="-128"/>
                <a:ea typeface="UD デジタル 教科書体 NK-R" panose="02020400000000000000" pitchFamily="18" charset="-128"/>
              </a:rPr>
              <a:t>』</a:t>
            </a:r>
            <a:r>
              <a:rPr lang="ja-JP" altLang="en-US" sz="1800" dirty="0">
                <a:latin typeface="UD デジタル 教科書体 NK-R" panose="02020400000000000000" pitchFamily="18" charset="-128"/>
                <a:ea typeface="UD デジタル 教科書体 NK-R" panose="02020400000000000000" pitchFamily="18" charset="-128"/>
              </a:rPr>
              <a:t>の観点から、「①工事実施状況の検査」「②出来形の検査」「③品質の検査」「④出来ばえの検査」を実施し、当該工事について合否判定を行います。</a:t>
            </a:r>
            <a:endParaRPr lang="en-US" altLang="ja-JP" sz="1800" dirty="0">
              <a:latin typeface="UD デジタル 教科書体 NK-R" panose="02020400000000000000" pitchFamily="18" charset="-128"/>
              <a:ea typeface="UD デジタル 教科書体 NK-R" panose="02020400000000000000" pitchFamily="18" charset="-128"/>
            </a:endParaRPr>
          </a:p>
          <a:p>
            <a:pPr marL="449263" indent="-449263" algn="l"/>
            <a:endParaRPr lang="en-US" altLang="ja-JP" sz="100" dirty="0">
              <a:latin typeface="UD デジタル 教科書体 NK-R" panose="02020400000000000000" pitchFamily="18" charset="-128"/>
              <a:ea typeface="UD デジタル 教科書体 NK-R" panose="02020400000000000000" pitchFamily="18" charset="-128"/>
            </a:endParaRPr>
          </a:p>
          <a:p>
            <a:pPr marL="449263" indent="-449263" algn="l"/>
            <a:r>
              <a:rPr lang="ja-JP" altLang="en-US" sz="1800" dirty="0">
                <a:latin typeface="UD デジタル 教科書体 NK-R" panose="02020400000000000000" pitchFamily="18" charset="-128"/>
                <a:ea typeface="UD デジタル 教科書体 NK-R" panose="02020400000000000000" pitchFamily="18" charset="-128"/>
              </a:rPr>
              <a:t>　　□　検査員は、監督員が施工中に作成する施工プロセスチェックリスト及び施工体制点検チェックリストや本ガイドラインに基づく工事関係書類一覧表などを参考に、受発注者の相互で保管する検査資料について</a:t>
            </a:r>
            <a:r>
              <a:rPr lang="ja-JP" altLang="en-US" sz="1800" b="1" dirty="0">
                <a:latin typeface="UD デジタル 教科書体 NK-R" panose="02020400000000000000" pitchFamily="18" charset="-128"/>
                <a:ea typeface="UD デジタル 教科書体 NK-R" panose="02020400000000000000" pitchFamily="18" charset="-128"/>
              </a:rPr>
              <a:t>提示</a:t>
            </a:r>
            <a:r>
              <a:rPr lang="ja-JP" altLang="en-US" sz="1800" dirty="0">
                <a:latin typeface="UD デジタル 教科書体 NK-R" panose="02020400000000000000" pitchFamily="18" charset="-128"/>
                <a:ea typeface="UD デジタル 教科書体 NK-R" panose="02020400000000000000" pitchFamily="18" charset="-128"/>
              </a:rPr>
              <a:t>を求め確認を行います。</a:t>
            </a:r>
            <a:endParaRPr lang="en-US" altLang="ja-JP" sz="1800" dirty="0">
              <a:latin typeface="UD デジタル 教科書体 NK-R" panose="02020400000000000000" pitchFamily="18" charset="-128"/>
              <a:ea typeface="UD デジタル 教科書体 NK-R" panose="02020400000000000000" pitchFamily="18" charset="-128"/>
            </a:endParaRPr>
          </a:p>
          <a:p>
            <a:pPr marL="449263" indent="-449263" algn="l"/>
            <a:endParaRPr lang="en-US" altLang="ja-JP" sz="100" dirty="0">
              <a:latin typeface="UD デジタル 教科書体 NK-R" panose="02020400000000000000" pitchFamily="18" charset="-128"/>
              <a:ea typeface="UD デジタル 教科書体 NK-R" panose="02020400000000000000" pitchFamily="18" charset="-128"/>
            </a:endParaRPr>
          </a:p>
          <a:p>
            <a:pPr marL="449263" indent="-449263" algn="l"/>
            <a:r>
              <a:rPr lang="ja-JP" altLang="en-US" sz="1800" dirty="0">
                <a:latin typeface="UD デジタル 教科書体 NK-R" panose="02020400000000000000" pitchFamily="18" charset="-128"/>
                <a:ea typeface="UD デジタル 教科書体 NK-R" panose="02020400000000000000" pitchFamily="18" charset="-128"/>
              </a:rPr>
              <a:t>　　□　検査資料は、</a:t>
            </a:r>
            <a:r>
              <a:rPr lang="zh-TW" altLang="en-US" sz="1800" dirty="0">
                <a:latin typeface="UD デジタル 教科書体 NK-R" panose="02020400000000000000" pitchFamily="18" charset="-128"/>
                <a:ea typeface="UD デジタル 教科書体 NK-R" panose="02020400000000000000" pitchFamily="18" charset="-128"/>
              </a:rPr>
              <a:t>工事関係書類一覧表</a:t>
            </a:r>
            <a:r>
              <a:rPr lang="ja-JP" altLang="en-US" sz="1800" dirty="0">
                <a:latin typeface="UD デジタル 教科書体 NK-R" panose="02020400000000000000" pitchFamily="18" charset="-128"/>
                <a:ea typeface="UD デジタル 教科書体 NK-R" panose="02020400000000000000" pitchFamily="18" charset="-128"/>
              </a:rPr>
              <a:t>で作成が必要とされた書類を対象として、受発注者毎に検査会場に準備し、検査員の求めに応じてそれぞれより</a:t>
            </a:r>
            <a:r>
              <a:rPr lang="ja-JP" altLang="en-US" sz="1800" b="1" dirty="0">
                <a:latin typeface="UD デジタル 教科書体 NK-R" panose="02020400000000000000" pitchFamily="18" charset="-128"/>
                <a:ea typeface="UD デジタル 教科書体 NK-R" panose="02020400000000000000" pitchFamily="18" charset="-128"/>
              </a:rPr>
              <a:t>提示</a:t>
            </a:r>
            <a:r>
              <a:rPr lang="ja-JP" altLang="en-US" sz="1800" dirty="0">
                <a:latin typeface="UD デジタル 教科書体 NK-R" panose="02020400000000000000" pitchFamily="18" charset="-128"/>
                <a:ea typeface="UD デジタル 教科書体 NK-R" panose="02020400000000000000" pitchFamily="18" charset="-128"/>
              </a:rPr>
              <a:t>するものとします。</a:t>
            </a:r>
            <a:endParaRPr lang="en-US" altLang="ja-JP" sz="1800" dirty="0">
              <a:latin typeface="UD デジタル 教科書体 NK-R" panose="02020400000000000000" pitchFamily="18" charset="-128"/>
              <a:ea typeface="UD デジタル 教科書体 NK-R" panose="02020400000000000000" pitchFamily="18" charset="-128"/>
            </a:endParaRPr>
          </a:p>
          <a:p>
            <a:pPr marL="449263" indent="-449263" algn="l"/>
            <a:endParaRPr lang="en-US" altLang="ja-JP" sz="100" dirty="0">
              <a:latin typeface="UD デジタル 教科書体 NK-R" panose="02020400000000000000" pitchFamily="18" charset="-128"/>
              <a:ea typeface="UD デジタル 教科書体 NK-R" panose="02020400000000000000" pitchFamily="18" charset="-128"/>
            </a:endParaRPr>
          </a:p>
          <a:p>
            <a:pPr marL="449263" indent="-449263" algn="l"/>
            <a:r>
              <a:rPr lang="ja-JP" altLang="en-US" sz="1800" dirty="0">
                <a:latin typeface="UD デジタル 教科書体 NK-R" panose="02020400000000000000" pitchFamily="18" charset="-128"/>
                <a:ea typeface="UD デジタル 教科書体 NK-R" panose="02020400000000000000" pitchFamily="18" charset="-128"/>
              </a:rPr>
              <a:t>　　□　受発注者間の協議により電子メール等によるものとした工事書類は、検査当日までに受発注者間で協議のうえ、電子データを閲覧できる機器の用意、若しくは紙印刷した資料の用意のいずれかの方法を決定し、検査開始までに準備するものとします。また、電子データを閲覧できる機器については、原則として発注者が用意するものとしますが、受発注者間の協議により、受注者の協力が可能な場合は受注者が用意してもよいものとします。</a:t>
            </a:r>
            <a:endParaRPr lang="en-US" altLang="ja-JP" sz="100" dirty="0">
              <a:latin typeface="UD デジタル 教科書体 NK-R" panose="02020400000000000000" pitchFamily="18" charset="-128"/>
              <a:ea typeface="UD デジタル 教科書体 NK-R" panose="02020400000000000000" pitchFamily="18" charset="-128"/>
            </a:endParaRPr>
          </a:p>
          <a:p>
            <a:pPr marL="449263" indent="-449263" algn="l"/>
            <a:r>
              <a:rPr lang="ja-JP" altLang="en-US" sz="1800" dirty="0">
                <a:latin typeface="UD デジタル 教科書体 NK-R" panose="02020400000000000000" pitchFamily="18" charset="-128"/>
                <a:ea typeface="UD デジタル 教科書体 NK-R" panose="02020400000000000000" pitchFamily="18" charset="-128"/>
              </a:rPr>
              <a:t>　　□　検査員は、工事検査時の検査資料を基に、工事成績評定で当該工事を厳正に評価します。</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4" name="正方形/長方形 3">
            <a:extLst>
              <a:ext uri="{FF2B5EF4-FFF2-40B4-BE49-F238E27FC236}">
                <a16:creationId xmlns:a16="http://schemas.microsoft.com/office/drawing/2014/main" id="{D021CF98-DC1C-6B11-640F-1EBB707F366D}"/>
              </a:ext>
            </a:extLst>
          </p:cNvPr>
          <p:cNvSpPr/>
          <p:nvPr/>
        </p:nvSpPr>
        <p:spPr>
          <a:xfrm>
            <a:off x="0" y="0"/>
            <a:ext cx="12192000" cy="659341"/>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a:extLst>
              <a:ext uri="{FF2B5EF4-FFF2-40B4-BE49-F238E27FC236}">
                <a16:creationId xmlns:a16="http://schemas.microsoft.com/office/drawing/2014/main" id="{E78CE5C1-D663-27C7-8307-90E2BB286277}"/>
              </a:ext>
            </a:extLst>
          </p:cNvPr>
          <p:cNvPicPr>
            <a:picLocks noChangeAspect="1"/>
          </p:cNvPicPr>
          <p:nvPr/>
        </p:nvPicPr>
        <p:blipFill>
          <a:blip r:embed="rId5"/>
          <a:stretch>
            <a:fillRect/>
          </a:stretch>
        </p:blipFill>
        <p:spPr>
          <a:xfrm>
            <a:off x="10249443" y="-2945"/>
            <a:ext cx="1812473" cy="659081"/>
          </a:xfrm>
          <a:prstGeom prst="rect">
            <a:avLst/>
          </a:prstGeom>
        </p:spPr>
      </p:pic>
      <p:sp>
        <p:nvSpPr>
          <p:cNvPr id="11" name="字幕 2">
            <a:extLst>
              <a:ext uri="{FF2B5EF4-FFF2-40B4-BE49-F238E27FC236}">
                <a16:creationId xmlns:a16="http://schemas.microsoft.com/office/drawing/2014/main" id="{F134FF1F-783B-82F5-EED7-8008C1B6C903}"/>
              </a:ext>
            </a:extLst>
          </p:cNvPr>
          <p:cNvSpPr txBox="1">
            <a:spLocks/>
          </p:cNvSpPr>
          <p:nvPr/>
        </p:nvSpPr>
        <p:spPr>
          <a:xfrm>
            <a:off x="1097280" y="0"/>
            <a:ext cx="10058400" cy="658820"/>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200" dirty="0">
                <a:latin typeface="UD デジタル 教科書体 N-B" panose="02020700000000000000" pitchFamily="17" charset="-128"/>
                <a:ea typeface="UD デジタル 教科書体 N-B" panose="02020700000000000000" pitchFamily="17" charset="-128"/>
              </a:rPr>
              <a:t>６</a:t>
            </a:r>
            <a:r>
              <a:rPr lang="en-US" altLang="ja-JP" sz="3200" dirty="0">
                <a:latin typeface="UD デジタル 教科書体 N-B" panose="02020700000000000000" pitchFamily="17" charset="-128"/>
                <a:ea typeface="UD デジタル 教科書体 N-B" panose="02020700000000000000" pitchFamily="17" charset="-128"/>
              </a:rPr>
              <a:t>.</a:t>
            </a:r>
            <a:r>
              <a:rPr lang="ja-JP" altLang="en-US" sz="3200" dirty="0">
                <a:latin typeface="UD デジタル 教科書体 N-B" panose="02020700000000000000" pitchFamily="17" charset="-128"/>
                <a:ea typeface="UD デジタル 教科書体 N-B" panose="02020700000000000000" pitchFamily="17" charset="-128"/>
              </a:rPr>
              <a:t>工事検査のポイント</a:t>
            </a:r>
            <a:endParaRPr lang="en-US" altLang="ja-JP" sz="3200" dirty="0">
              <a:latin typeface="UD デジタル 教科書体 N-B" panose="02020700000000000000" pitchFamily="17" charset="-128"/>
              <a:ea typeface="UD デジタル 教科書体 N-B" panose="02020700000000000000" pitchFamily="17" charset="-128"/>
            </a:endParaRPr>
          </a:p>
        </p:txBody>
      </p:sp>
      <p:sp>
        <p:nvSpPr>
          <p:cNvPr id="2" name="テキスト ボックス 1"/>
          <p:cNvSpPr txBox="1"/>
          <p:nvPr/>
        </p:nvSpPr>
        <p:spPr>
          <a:xfrm>
            <a:off x="1097280" y="1061722"/>
            <a:ext cx="1217000"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ja-JP" altLang="en-US" sz="2000" b="1" dirty="0">
                <a:latin typeface="UD デジタル 教科書体 N-B" panose="02020700000000000000" pitchFamily="17" charset="-128"/>
                <a:ea typeface="UD デジタル 教科書体 N-B" panose="02020700000000000000" pitchFamily="17" charset="-128"/>
              </a:rPr>
              <a:t>工事検査</a:t>
            </a:r>
            <a:endParaRPr kumimoji="1" lang="ja-JP" altLang="en-US" sz="2000" b="1" dirty="0">
              <a:latin typeface="UD デジタル 教科書体 N-B" panose="02020700000000000000" pitchFamily="17" charset="-128"/>
              <a:ea typeface="UD デジタル 教科書体 N-B" panose="02020700000000000000" pitchFamily="17" charset="-128"/>
            </a:endParaRPr>
          </a:p>
        </p:txBody>
      </p:sp>
      <p:sp>
        <p:nvSpPr>
          <p:cNvPr id="5" name="スライド番号プレースホルダー 4"/>
          <p:cNvSpPr>
            <a:spLocks noGrp="1"/>
          </p:cNvSpPr>
          <p:nvPr>
            <p:ph type="sldNum" sz="quarter" idx="12"/>
          </p:nvPr>
        </p:nvSpPr>
        <p:spPr/>
        <p:txBody>
          <a:bodyPr/>
          <a:lstStyle/>
          <a:p>
            <a:fld id="{4FAB73BC-B049-4115-A692-8D63A059BFB8}" type="slidenum">
              <a:rPr lang="en-US" smtClean="0">
                <a:solidFill>
                  <a:schemeClr val="tx1"/>
                </a:solidFill>
              </a:rPr>
              <a:t>3</a:t>
            </a:fld>
            <a:r>
              <a:rPr lang="en-US" altLang="ja-JP" dirty="0" smtClean="0">
                <a:solidFill>
                  <a:schemeClr val="tx1"/>
                </a:solidFill>
              </a:rPr>
              <a:t>1</a:t>
            </a:r>
            <a:endParaRPr lang="en-US" dirty="0">
              <a:solidFill>
                <a:schemeClr val="tx1"/>
              </a:solidFill>
            </a:endParaRPr>
          </a:p>
        </p:txBody>
      </p:sp>
      <p:pic>
        <p:nvPicPr>
          <p:cNvPr id="9" name="ｈ31">
            <a:hlinkClick r:id="" action="ppaction://media"/>
            <a:extLst>
              <a:ext uri="{FF2B5EF4-FFF2-40B4-BE49-F238E27FC236}">
                <a16:creationId xmlns:a16="http://schemas.microsoft.com/office/drawing/2014/main" id="{4A02F27B-2461-215F-8064-CC4122B363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48400"/>
            <a:ext cx="609600" cy="609600"/>
          </a:xfrm>
          <a:prstGeom prst="rect">
            <a:avLst/>
          </a:prstGeom>
        </p:spPr>
      </p:pic>
    </p:spTree>
    <p:extLst>
      <p:ext uri="{BB962C8B-B14F-4D97-AF65-F5344CB8AC3E}">
        <p14:creationId xmlns:p14="http://schemas.microsoft.com/office/powerpoint/2010/main" val="354984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2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2561F91-8D71-8B99-90F1-25EC1645BBE2}"/>
              </a:ext>
            </a:extLst>
          </p:cNvPr>
          <p:cNvSpPr/>
          <p:nvPr/>
        </p:nvSpPr>
        <p:spPr>
          <a:xfrm>
            <a:off x="0" y="6166393"/>
            <a:ext cx="12192000" cy="65882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字幕 2">
            <a:extLst>
              <a:ext uri="{FF2B5EF4-FFF2-40B4-BE49-F238E27FC236}">
                <a16:creationId xmlns:a16="http://schemas.microsoft.com/office/drawing/2014/main" id="{7AE3260D-DE1E-6FDC-F19C-4E4755CD02E0}"/>
              </a:ext>
            </a:extLst>
          </p:cNvPr>
          <p:cNvSpPr>
            <a:spLocks noGrp="1"/>
          </p:cNvSpPr>
          <p:nvPr>
            <p:ph type="subTitle" idx="1"/>
          </p:nvPr>
        </p:nvSpPr>
        <p:spPr>
          <a:xfrm>
            <a:off x="1097280" y="1080655"/>
            <a:ext cx="10058400" cy="4682836"/>
          </a:xfrm>
        </p:spPr>
        <p:txBody>
          <a:bodyPr>
            <a:normAutofit/>
          </a:bodyPr>
          <a:lstStyle/>
          <a:p>
            <a:pPr algn="l"/>
            <a:endParaRPr lang="en-US" altLang="ja-JP" sz="1800" dirty="0">
              <a:latin typeface="UD デジタル 教科書体 NK-R" panose="02020400000000000000" pitchFamily="18" charset="-128"/>
              <a:ea typeface="UD デジタル 教科書体 NK-R" panose="02020400000000000000" pitchFamily="18" charset="-128"/>
            </a:endParaRPr>
          </a:p>
          <a:p>
            <a:pPr algn="l"/>
            <a:endParaRPr lang="en-US" altLang="ja-JP" sz="1800" dirty="0">
              <a:latin typeface="UD デジタル 教科書体 NK-R" panose="02020400000000000000" pitchFamily="18" charset="-128"/>
              <a:ea typeface="UD デジタル 教科書体 NK-R" panose="02020400000000000000" pitchFamily="18" charset="-128"/>
            </a:endParaRPr>
          </a:p>
          <a:p>
            <a:pPr marL="720725" indent="-720725" algn="l"/>
            <a:r>
              <a:rPr lang="ja-JP" altLang="en-US" sz="1800" dirty="0">
                <a:latin typeface="UD デジタル 教科書体 NK-R" panose="02020400000000000000" pitchFamily="18" charset="-128"/>
                <a:ea typeface="UD デジタル 教科書体 NK-R" panose="02020400000000000000" pitchFamily="18" charset="-128"/>
              </a:rPr>
              <a:t>　　□　土木工事関係書類一覧表</a:t>
            </a:r>
            <a:r>
              <a:rPr lang="en-US" altLang="ja-JP" sz="1800" dirty="0">
                <a:latin typeface="UD デジタル 教科書体 NK-R" panose="02020400000000000000" pitchFamily="18" charset="-128"/>
                <a:ea typeface="UD デジタル 教科書体 NK-R" panose="02020400000000000000" pitchFamily="18" charset="-128"/>
              </a:rPr>
              <a:t>【</a:t>
            </a:r>
            <a:r>
              <a:rPr lang="ja-JP" altLang="en-US" sz="1800" dirty="0">
                <a:latin typeface="UD デジタル 教科書体 NK-R" panose="02020400000000000000" pitchFamily="18" charset="-128"/>
                <a:ea typeface="UD デジタル 教科書体 NK-R" panose="02020400000000000000" pitchFamily="18" charset="-128"/>
              </a:rPr>
              <a:t>伊賀市版</a:t>
            </a:r>
            <a:r>
              <a:rPr lang="en-US" altLang="ja-JP" sz="1800" dirty="0">
                <a:latin typeface="UD デジタル 教科書体 NK-R" panose="02020400000000000000" pitchFamily="18" charset="-128"/>
                <a:ea typeface="UD デジタル 教科書体 NK-R" panose="02020400000000000000" pitchFamily="18" charset="-128"/>
              </a:rPr>
              <a:t>】</a:t>
            </a:r>
            <a:r>
              <a:rPr lang="ja-JP" altLang="en-US" sz="1800" dirty="0">
                <a:latin typeface="UD デジタル 教科書体 NK-R" panose="02020400000000000000" pitchFamily="18" charset="-128"/>
                <a:ea typeface="UD デジタル 教科書体 NK-R" panose="02020400000000000000" pitchFamily="18" charset="-128"/>
              </a:rPr>
              <a:t>（様式第</a:t>
            </a:r>
            <a:r>
              <a:rPr lang="en-US" altLang="ja-JP" sz="1800" dirty="0">
                <a:latin typeface="UD デジタル 教科書体 NK-R" panose="02020400000000000000" pitchFamily="18" charset="-128"/>
                <a:ea typeface="UD デジタル 教科書体 NK-R" panose="02020400000000000000" pitchFamily="18" charset="-128"/>
              </a:rPr>
              <a:t>1</a:t>
            </a:r>
            <a:r>
              <a:rPr lang="ja-JP" altLang="en-US" sz="1800" dirty="0">
                <a:latin typeface="UD デジタル 教科書体 NK-R" panose="02020400000000000000" pitchFamily="18" charset="-128"/>
                <a:ea typeface="UD デジタル 教科書体 NK-R" panose="02020400000000000000" pitchFamily="18" charset="-128"/>
              </a:rPr>
              <a:t>号の</a:t>
            </a:r>
            <a:r>
              <a:rPr lang="en-US" altLang="ja-JP" sz="1800" dirty="0">
                <a:latin typeface="UD デジタル 教科書体 NK-R" panose="02020400000000000000" pitchFamily="18" charset="-128"/>
                <a:ea typeface="UD デジタル 教科書体 NK-R" panose="02020400000000000000" pitchFamily="18" charset="-128"/>
              </a:rPr>
              <a:t>1</a:t>
            </a:r>
            <a:r>
              <a:rPr lang="ja-JP" altLang="en-US" sz="1800" dirty="0">
                <a:latin typeface="UD デジタル 教科書体 NK-R" panose="02020400000000000000" pitchFamily="18" charset="-128"/>
                <a:ea typeface="UD デジタル 教科書体 NK-R" panose="02020400000000000000" pitchFamily="18" charset="-128"/>
              </a:rPr>
              <a:t>）</a:t>
            </a:r>
            <a:endParaRPr lang="en-US" altLang="ja-JP" sz="1800" dirty="0">
              <a:latin typeface="UD デジタル 教科書体 NK-R" panose="02020400000000000000" pitchFamily="18" charset="-128"/>
              <a:ea typeface="UD デジタル 教科書体 NK-R" panose="02020400000000000000" pitchFamily="18" charset="-128"/>
            </a:endParaRPr>
          </a:p>
          <a:p>
            <a:pPr marL="720725" indent="-720725" algn="l"/>
            <a:endParaRPr lang="en-US" altLang="ja-JP" sz="1800" dirty="0">
              <a:latin typeface="UD デジタル 教科書体 NK-R" panose="02020400000000000000" pitchFamily="18" charset="-128"/>
              <a:ea typeface="UD デジタル 教科書体 NK-R" panose="02020400000000000000" pitchFamily="18" charset="-128"/>
            </a:endParaRPr>
          </a:p>
          <a:p>
            <a:pPr marL="720725" indent="-720725" algn="l"/>
            <a:r>
              <a:rPr lang="ja-JP" altLang="en-US" sz="1800" dirty="0">
                <a:latin typeface="UD デジタル 教科書体 NK-R" panose="02020400000000000000" pitchFamily="18" charset="-128"/>
                <a:ea typeface="UD デジタル 教科書体 NK-R" panose="02020400000000000000" pitchFamily="18" charset="-128"/>
              </a:rPr>
              <a:t>　　□　営繕工事関係書類一覧表</a:t>
            </a:r>
            <a:r>
              <a:rPr lang="en-US" altLang="ja-JP" sz="1800" dirty="0">
                <a:latin typeface="UD デジタル 教科書体 NK-R" panose="02020400000000000000" pitchFamily="18" charset="-128"/>
                <a:ea typeface="UD デジタル 教科書体 NK-R" panose="02020400000000000000" pitchFamily="18" charset="-128"/>
              </a:rPr>
              <a:t>【</a:t>
            </a:r>
            <a:r>
              <a:rPr lang="ja-JP" altLang="en-US" sz="1800" dirty="0">
                <a:latin typeface="UD デジタル 教科書体 NK-R" panose="02020400000000000000" pitchFamily="18" charset="-128"/>
                <a:ea typeface="UD デジタル 教科書体 NK-R" panose="02020400000000000000" pitchFamily="18" charset="-128"/>
              </a:rPr>
              <a:t>伊賀市版</a:t>
            </a:r>
            <a:r>
              <a:rPr lang="en-US" altLang="ja-JP" sz="1800" dirty="0">
                <a:latin typeface="UD デジタル 教科書体 NK-R" panose="02020400000000000000" pitchFamily="18" charset="-128"/>
                <a:ea typeface="UD デジタル 教科書体 NK-R" panose="02020400000000000000" pitchFamily="18" charset="-128"/>
              </a:rPr>
              <a:t>】</a:t>
            </a:r>
            <a:r>
              <a:rPr lang="ja-JP" altLang="en-US" sz="1800" dirty="0">
                <a:latin typeface="UD デジタル 教科書体 NK-R" panose="02020400000000000000" pitchFamily="18" charset="-128"/>
                <a:ea typeface="UD デジタル 教科書体 NK-R" panose="02020400000000000000" pitchFamily="18" charset="-128"/>
              </a:rPr>
              <a:t>（様式第</a:t>
            </a:r>
            <a:r>
              <a:rPr lang="en-US" altLang="ja-JP" sz="1800" dirty="0">
                <a:latin typeface="UD デジタル 教科書体 NK-R" panose="02020400000000000000" pitchFamily="18" charset="-128"/>
                <a:ea typeface="UD デジタル 教科書体 NK-R" panose="02020400000000000000" pitchFamily="18" charset="-128"/>
              </a:rPr>
              <a:t>1</a:t>
            </a:r>
            <a:r>
              <a:rPr lang="ja-JP" altLang="en-US" sz="1800" dirty="0">
                <a:latin typeface="UD デジタル 教科書体 NK-R" panose="02020400000000000000" pitchFamily="18" charset="-128"/>
                <a:ea typeface="UD デジタル 教科書体 NK-R" panose="02020400000000000000" pitchFamily="18" charset="-128"/>
              </a:rPr>
              <a:t>号の２）</a:t>
            </a:r>
          </a:p>
        </p:txBody>
      </p:sp>
      <p:sp>
        <p:nvSpPr>
          <p:cNvPr id="4" name="正方形/長方形 3">
            <a:extLst>
              <a:ext uri="{FF2B5EF4-FFF2-40B4-BE49-F238E27FC236}">
                <a16:creationId xmlns:a16="http://schemas.microsoft.com/office/drawing/2014/main" id="{D021CF98-DC1C-6B11-640F-1EBB707F366D}"/>
              </a:ext>
            </a:extLst>
          </p:cNvPr>
          <p:cNvSpPr/>
          <p:nvPr/>
        </p:nvSpPr>
        <p:spPr>
          <a:xfrm>
            <a:off x="0" y="0"/>
            <a:ext cx="12192000" cy="659341"/>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a:extLst>
              <a:ext uri="{FF2B5EF4-FFF2-40B4-BE49-F238E27FC236}">
                <a16:creationId xmlns:a16="http://schemas.microsoft.com/office/drawing/2014/main" id="{E78CE5C1-D663-27C7-8307-90E2BB286277}"/>
              </a:ext>
            </a:extLst>
          </p:cNvPr>
          <p:cNvPicPr>
            <a:picLocks noChangeAspect="1"/>
          </p:cNvPicPr>
          <p:nvPr/>
        </p:nvPicPr>
        <p:blipFill>
          <a:blip r:embed="rId5"/>
          <a:stretch>
            <a:fillRect/>
          </a:stretch>
        </p:blipFill>
        <p:spPr>
          <a:xfrm>
            <a:off x="10249443" y="-2945"/>
            <a:ext cx="1812473" cy="659081"/>
          </a:xfrm>
          <a:prstGeom prst="rect">
            <a:avLst/>
          </a:prstGeom>
        </p:spPr>
      </p:pic>
      <p:sp>
        <p:nvSpPr>
          <p:cNvPr id="11" name="字幕 2">
            <a:extLst>
              <a:ext uri="{FF2B5EF4-FFF2-40B4-BE49-F238E27FC236}">
                <a16:creationId xmlns:a16="http://schemas.microsoft.com/office/drawing/2014/main" id="{F134FF1F-783B-82F5-EED7-8008C1B6C903}"/>
              </a:ext>
            </a:extLst>
          </p:cNvPr>
          <p:cNvSpPr txBox="1">
            <a:spLocks/>
          </p:cNvSpPr>
          <p:nvPr/>
        </p:nvSpPr>
        <p:spPr>
          <a:xfrm>
            <a:off x="1097280" y="0"/>
            <a:ext cx="10058400" cy="658820"/>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200" dirty="0">
                <a:latin typeface="UD デジタル 教科書体 N-B" panose="02020700000000000000" pitchFamily="17" charset="-128"/>
                <a:ea typeface="UD デジタル 教科書体 N-B" panose="02020700000000000000" pitchFamily="17" charset="-128"/>
              </a:rPr>
              <a:t>７</a:t>
            </a:r>
            <a:r>
              <a:rPr lang="en-US" altLang="ja-JP" sz="3200" dirty="0">
                <a:latin typeface="UD デジタル 教科書体 N-B" panose="02020700000000000000" pitchFamily="17" charset="-128"/>
                <a:ea typeface="UD デジタル 教科書体 N-B" panose="02020700000000000000" pitchFamily="17" charset="-128"/>
              </a:rPr>
              <a:t>.</a:t>
            </a:r>
            <a:r>
              <a:rPr lang="ja-JP" altLang="en-US" sz="3200" dirty="0">
                <a:latin typeface="UD デジタル 教科書体 N-B" panose="02020700000000000000" pitchFamily="17" charset="-128"/>
                <a:ea typeface="UD デジタル 教科書体 N-B" panose="02020700000000000000" pitchFamily="17" charset="-128"/>
              </a:rPr>
              <a:t>様式類</a:t>
            </a:r>
            <a:endParaRPr lang="en-US" altLang="ja-JP" sz="3200" dirty="0">
              <a:latin typeface="UD デジタル 教科書体 N-B" panose="02020700000000000000" pitchFamily="17" charset="-128"/>
              <a:ea typeface="UD デジタル 教科書体 N-B" panose="02020700000000000000" pitchFamily="17" charset="-128"/>
            </a:endParaRPr>
          </a:p>
        </p:txBody>
      </p:sp>
      <p:sp>
        <p:nvSpPr>
          <p:cNvPr id="2" name="テキスト ボックス 1"/>
          <p:cNvSpPr txBox="1"/>
          <p:nvPr/>
        </p:nvSpPr>
        <p:spPr>
          <a:xfrm>
            <a:off x="1097280" y="1061722"/>
            <a:ext cx="3281668"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ja-JP" altLang="en-US" sz="2000" b="1" dirty="0">
                <a:latin typeface="UD デジタル 教科書体 N-B" panose="02020700000000000000" pitchFamily="17" charset="-128"/>
                <a:ea typeface="UD デジタル 教科書体 N-B" panose="02020700000000000000" pitchFamily="17" charset="-128"/>
              </a:rPr>
              <a:t>本ガイドラインによる様式</a:t>
            </a:r>
            <a:endParaRPr kumimoji="1" lang="ja-JP" altLang="en-US" sz="2000" b="1" dirty="0">
              <a:latin typeface="UD デジタル 教科書体 N-B" panose="02020700000000000000" pitchFamily="17" charset="-128"/>
              <a:ea typeface="UD デジタル 教科書体 N-B" panose="02020700000000000000" pitchFamily="17" charset="-128"/>
            </a:endParaRPr>
          </a:p>
        </p:txBody>
      </p:sp>
      <p:sp>
        <p:nvSpPr>
          <p:cNvPr id="5" name="スライド番号プレースホルダー 4"/>
          <p:cNvSpPr>
            <a:spLocks noGrp="1"/>
          </p:cNvSpPr>
          <p:nvPr>
            <p:ph type="sldNum" sz="quarter" idx="12"/>
          </p:nvPr>
        </p:nvSpPr>
        <p:spPr/>
        <p:txBody>
          <a:bodyPr/>
          <a:lstStyle/>
          <a:p>
            <a:r>
              <a:rPr lang="en-US" altLang="ja-JP" dirty="0" smtClean="0">
                <a:solidFill>
                  <a:schemeClr val="tx1"/>
                </a:solidFill>
              </a:rPr>
              <a:t>3</a:t>
            </a:r>
            <a:r>
              <a:rPr lang="en-US" altLang="ja-JP" dirty="0">
                <a:solidFill>
                  <a:schemeClr val="tx1"/>
                </a:solidFill>
              </a:rPr>
              <a:t>2</a:t>
            </a:r>
            <a:endParaRPr lang="en-US" dirty="0">
              <a:solidFill>
                <a:schemeClr val="tx1"/>
              </a:solidFill>
            </a:endParaRPr>
          </a:p>
        </p:txBody>
      </p:sp>
      <p:pic>
        <p:nvPicPr>
          <p:cNvPr id="9" name="ｈ32">
            <a:hlinkClick r:id="" action="ppaction://media"/>
            <a:extLst>
              <a:ext uri="{FF2B5EF4-FFF2-40B4-BE49-F238E27FC236}">
                <a16:creationId xmlns:a16="http://schemas.microsoft.com/office/drawing/2014/main" id="{15867A34-A7E1-5A06-4C8E-343E04AD64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15613"/>
            <a:ext cx="609600" cy="609600"/>
          </a:xfrm>
          <a:prstGeom prst="rect">
            <a:avLst/>
          </a:prstGeom>
        </p:spPr>
      </p:pic>
    </p:spTree>
    <p:extLst>
      <p:ext uri="{BB962C8B-B14F-4D97-AF65-F5344CB8AC3E}">
        <p14:creationId xmlns:p14="http://schemas.microsoft.com/office/powerpoint/2010/main" val="283636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50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3D3D1A23-9F9C-4970-0AA9-2EB0728F15DB}"/>
              </a:ext>
            </a:extLst>
          </p:cNvPr>
          <p:cNvPicPr>
            <a:picLocks noChangeAspect="1"/>
          </p:cNvPicPr>
          <p:nvPr/>
        </p:nvPicPr>
        <p:blipFill>
          <a:blip r:embed="rId5"/>
          <a:stretch>
            <a:fillRect/>
          </a:stretch>
        </p:blipFill>
        <p:spPr>
          <a:xfrm>
            <a:off x="2820451" y="1494618"/>
            <a:ext cx="6612058" cy="4704041"/>
          </a:xfrm>
          <a:prstGeom prst="rect">
            <a:avLst/>
          </a:prstGeom>
        </p:spPr>
      </p:pic>
      <p:sp>
        <p:nvSpPr>
          <p:cNvPr id="6" name="正方形/長方形 5">
            <a:extLst>
              <a:ext uri="{FF2B5EF4-FFF2-40B4-BE49-F238E27FC236}">
                <a16:creationId xmlns:a16="http://schemas.microsoft.com/office/drawing/2014/main" id="{C2561F91-8D71-8B99-90F1-25EC1645BBE2}"/>
              </a:ext>
            </a:extLst>
          </p:cNvPr>
          <p:cNvSpPr/>
          <p:nvPr/>
        </p:nvSpPr>
        <p:spPr>
          <a:xfrm>
            <a:off x="30480" y="6199180"/>
            <a:ext cx="12192000" cy="65882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正方形/長方形 3">
            <a:extLst>
              <a:ext uri="{FF2B5EF4-FFF2-40B4-BE49-F238E27FC236}">
                <a16:creationId xmlns:a16="http://schemas.microsoft.com/office/drawing/2014/main" id="{D021CF98-DC1C-6B11-640F-1EBB707F366D}"/>
              </a:ext>
            </a:extLst>
          </p:cNvPr>
          <p:cNvSpPr/>
          <p:nvPr/>
        </p:nvSpPr>
        <p:spPr>
          <a:xfrm>
            <a:off x="0" y="0"/>
            <a:ext cx="12192000" cy="659341"/>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UD デジタル 教科書体 N-B" panose="02020700000000000000" pitchFamily="17" charset="-128"/>
              <a:ea typeface="UD デジタル 教科書体 N-B" panose="02020700000000000000" pitchFamily="17" charset="-128"/>
            </a:endParaRPr>
          </a:p>
        </p:txBody>
      </p:sp>
      <p:pic>
        <p:nvPicPr>
          <p:cNvPr id="7" name="図 6">
            <a:extLst>
              <a:ext uri="{FF2B5EF4-FFF2-40B4-BE49-F238E27FC236}">
                <a16:creationId xmlns:a16="http://schemas.microsoft.com/office/drawing/2014/main" id="{E78CE5C1-D663-27C7-8307-90E2BB286277}"/>
              </a:ext>
            </a:extLst>
          </p:cNvPr>
          <p:cNvPicPr>
            <a:picLocks noChangeAspect="1"/>
          </p:cNvPicPr>
          <p:nvPr/>
        </p:nvPicPr>
        <p:blipFill>
          <a:blip r:embed="rId6"/>
          <a:stretch>
            <a:fillRect/>
          </a:stretch>
        </p:blipFill>
        <p:spPr>
          <a:xfrm>
            <a:off x="10249443" y="-2945"/>
            <a:ext cx="1812473" cy="659081"/>
          </a:xfrm>
          <a:prstGeom prst="rect">
            <a:avLst/>
          </a:prstGeom>
        </p:spPr>
      </p:pic>
      <p:sp>
        <p:nvSpPr>
          <p:cNvPr id="11" name="字幕 2">
            <a:extLst>
              <a:ext uri="{FF2B5EF4-FFF2-40B4-BE49-F238E27FC236}">
                <a16:creationId xmlns:a16="http://schemas.microsoft.com/office/drawing/2014/main" id="{F134FF1F-783B-82F5-EED7-8008C1B6C903}"/>
              </a:ext>
            </a:extLst>
          </p:cNvPr>
          <p:cNvSpPr txBox="1">
            <a:spLocks/>
          </p:cNvSpPr>
          <p:nvPr/>
        </p:nvSpPr>
        <p:spPr>
          <a:xfrm>
            <a:off x="1097280" y="0"/>
            <a:ext cx="10058400" cy="658820"/>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200" dirty="0">
                <a:latin typeface="UD デジタル 教科書体 N-B" panose="02020700000000000000" pitchFamily="17" charset="-128"/>
                <a:ea typeface="UD デジタル 教科書体 N-B" panose="02020700000000000000" pitchFamily="17" charset="-128"/>
              </a:rPr>
              <a:t>８</a:t>
            </a:r>
            <a:r>
              <a:rPr lang="en-US" altLang="ja-JP" sz="3200" dirty="0">
                <a:latin typeface="UD デジタル 教科書体 N-B" panose="02020700000000000000" pitchFamily="17" charset="-128"/>
                <a:ea typeface="UD デジタル 教科書体 N-B" panose="02020700000000000000" pitchFamily="17" charset="-128"/>
              </a:rPr>
              <a:t>.</a:t>
            </a:r>
            <a:r>
              <a:rPr lang="ja-JP" altLang="en-US" sz="3200" dirty="0">
                <a:latin typeface="UD デジタル 教科書体 N-B" panose="02020700000000000000" pitchFamily="17" charset="-128"/>
                <a:ea typeface="UD デジタル 教科書体 N-B" panose="02020700000000000000" pitchFamily="17" charset="-128"/>
              </a:rPr>
              <a:t>参考資料</a:t>
            </a:r>
            <a:endParaRPr lang="en-US" altLang="ja-JP" sz="3200" dirty="0">
              <a:latin typeface="UD デジタル 教科書体 N-B" panose="02020700000000000000" pitchFamily="17" charset="-128"/>
              <a:ea typeface="UD デジタル 教科書体 N-B" panose="02020700000000000000" pitchFamily="17" charset="-128"/>
            </a:endParaRPr>
          </a:p>
        </p:txBody>
      </p:sp>
      <p:sp>
        <p:nvSpPr>
          <p:cNvPr id="2" name="テキスト ボックス 1"/>
          <p:cNvSpPr txBox="1"/>
          <p:nvPr/>
        </p:nvSpPr>
        <p:spPr>
          <a:xfrm>
            <a:off x="1097280" y="1061722"/>
            <a:ext cx="7109639"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ja-JP" altLang="en-US" sz="2000" b="1" dirty="0">
                <a:latin typeface="UD デジタル 教科書体 N-B" panose="02020700000000000000" pitchFamily="17" charset="-128"/>
                <a:ea typeface="UD デジタル 教科書体 N-B" panose="02020700000000000000" pitchFamily="17" charset="-128"/>
              </a:rPr>
              <a:t>工事書類簡素化ガイドラインによる書類の流れ（スキーム）</a:t>
            </a:r>
            <a:endParaRPr kumimoji="1" lang="ja-JP" altLang="en-US" sz="2000" b="1" dirty="0">
              <a:latin typeface="UD デジタル 教科書体 N-B" panose="02020700000000000000" pitchFamily="17" charset="-128"/>
              <a:ea typeface="UD デジタル 教科書体 N-B" panose="02020700000000000000" pitchFamily="17" charset="-128"/>
            </a:endParaRPr>
          </a:p>
        </p:txBody>
      </p:sp>
      <p:sp>
        <p:nvSpPr>
          <p:cNvPr id="5" name="スライド番号プレースホルダー 4"/>
          <p:cNvSpPr>
            <a:spLocks noGrp="1"/>
          </p:cNvSpPr>
          <p:nvPr>
            <p:ph type="sldNum" sz="quarter" idx="12"/>
          </p:nvPr>
        </p:nvSpPr>
        <p:spPr/>
        <p:txBody>
          <a:bodyPr/>
          <a:lstStyle/>
          <a:p>
            <a:r>
              <a:rPr lang="en-US" altLang="ja-JP" dirty="0" smtClean="0">
                <a:solidFill>
                  <a:schemeClr val="tx1"/>
                </a:solidFill>
              </a:rPr>
              <a:t>3</a:t>
            </a:r>
            <a:r>
              <a:rPr lang="en-US" altLang="ja-JP" dirty="0">
                <a:solidFill>
                  <a:schemeClr val="tx1"/>
                </a:solidFill>
              </a:rPr>
              <a:t>3</a:t>
            </a:r>
            <a:endParaRPr lang="en-US" dirty="0">
              <a:solidFill>
                <a:schemeClr val="tx1"/>
              </a:solidFill>
            </a:endParaRPr>
          </a:p>
        </p:txBody>
      </p:sp>
      <p:pic>
        <p:nvPicPr>
          <p:cNvPr id="8" name="ｈ33">
            <a:hlinkClick r:id="" action="ppaction://media"/>
            <a:extLst>
              <a:ext uri="{FF2B5EF4-FFF2-40B4-BE49-F238E27FC236}">
                <a16:creationId xmlns:a16="http://schemas.microsoft.com/office/drawing/2014/main" id="{BC470EE6-42C0-A181-D64A-AB1FAD0A2E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480" y="6248400"/>
            <a:ext cx="609600" cy="609600"/>
          </a:xfrm>
          <a:prstGeom prst="rect">
            <a:avLst/>
          </a:prstGeom>
        </p:spPr>
      </p:pic>
    </p:spTree>
    <p:extLst>
      <p:ext uri="{BB962C8B-B14F-4D97-AF65-F5344CB8AC3E}">
        <p14:creationId xmlns:p14="http://schemas.microsoft.com/office/powerpoint/2010/main" val="248050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4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2561F91-8D71-8B99-90F1-25EC1645BBE2}"/>
              </a:ext>
            </a:extLst>
          </p:cNvPr>
          <p:cNvSpPr/>
          <p:nvPr/>
        </p:nvSpPr>
        <p:spPr>
          <a:xfrm>
            <a:off x="0" y="6166393"/>
            <a:ext cx="12192000" cy="65882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字幕 2">
            <a:extLst>
              <a:ext uri="{FF2B5EF4-FFF2-40B4-BE49-F238E27FC236}">
                <a16:creationId xmlns:a16="http://schemas.microsoft.com/office/drawing/2014/main" id="{7AE3260D-DE1E-6FDC-F19C-4E4755CD02E0}"/>
              </a:ext>
            </a:extLst>
          </p:cNvPr>
          <p:cNvSpPr>
            <a:spLocks noGrp="1"/>
          </p:cNvSpPr>
          <p:nvPr>
            <p:ph type="subTitle" idx="1"/>
          </p:nvPr>
        </p:nvSpPr>
        <p:spPr>
          <a:xfrm>
            <a:off x="1097280" y="1080655"/>
            <a:ext cx="10058400" cy="4682836"/>
          </a:xfrm>
        </p:spPr>
        <p:txBody>
          <a:bodyPr>
            <a:normAutofit/>
          </a:bodyPr>
          <a:lstStyle/>
          <a:p>
            <a:pPr algn="l"/>
            <a:endParaRPr lang="en-US" altLang="ja-JP" sz="1800" dirty="0">
              <a:latin typeface="UD デジタル 教科書体 NK-R" panose="02020400000000000000" pitchFamily="18" charset="-128"/>
              <a:ea typeface="UD デジタル 教科書体 NK-R" panose="02020400000000000000" pitchFamily="18" charset="-128"/>
            </a:endParaRPr>
          </a:p>
          <a:p>
            <a:pPr algn="l"/>
            <a:endParaRPr lang="en-US" altLang="ja-JP" sz="1800" dirty="0">
              <a:latin typeface="UD デジタル 教科書体 NK-R" panose="02020400000000000000" pitchFamily="18" charset="-128"/>
              <a:ea typeface="UD デジタル 教科書体 NK-R" panose="02020400000000000000" pitchFamily="18" charset="-128"/>
            </a:endParaRPr>
          </a:p>
          <a:p>
            <a:pPr marL="720725" indent="-720725" algn="l"/>
            <a:r>
              <a:rPr lang="ja-JP" altLang="en-US" sz="1800" dirty="0">
                <a:latin typeface="UD デジタル 教科書体 NK-R" panose="02020400000000000000" pitchFamily="18" charset="-128"/>
                <a:ea typeface="UD デジタル 教科書体 NK-R" panose="02020400000000000000" pitchFamily="18" charset="-128"/>
              </a:rPr>
              <a:t> このガイドラインは、令和６年４月１日以降に起案する工事案件から試行する。</a:t>
            </a:r>
          </a:p>
        </p:txBody>
      </p:sp>
      <p:sp>
        <p:nvSpPr>
          <p:cNvPr id="4" name="正方形/長方形 3">
            <a:extLst>
              <a:ext uri="{FF2B5EF4-FFF2-40B4-BE49-F238E27FC236}">
                <a16:creationId xmlns:a16="http://schemas.microsoft.com/office/drawing/2014/main" id="{D021CF98-DC1C-6B11-640F-1EBB707F366D}"/>
              </a:ext>
            </a:extLst>
          </p:cNvPr>
          <p:cNvSpPr/>
          <p:nvPr/>
        </p:nvSpPr>
        <p:spPr>
          <a:xfrm>
            <a:off x="0" y="0"/>
            <a:ext cx="12192000" cy="659341"/>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UD デジタル 教科書体 N-B" panose="02020700000000000000" pitchFamily="17" charset="-128"/>
              <a:ea typeface="UD デジタル 教科書体 N-B" panose="02020700000000000000" pitchFamily="17" charset="-128"/>
            </a:endParaRPr>
          </a:p>
        </p:txBody>
      </p:sp>
      <p:pic>
        <p:nvPicPr>
          <p:cNvPr id="7" name="図 6">
            <a:extLst>
              <a:ext uri="{FF2B5EF4-FFF2-40B4-BE49-F238E27FC236}">
                <a16:creationId xmlns:a16="http://schemas.microsoft.com/office/drawing/2014/main" id="{E78CE5C1-D663-27C7-8307-90E2BB286277}"/>
              </a:ext>
            </a:extLst>
          </p:cNvPr>
          <p:cNvPicPr>
            <a:picLocks noChangeAspect="1"/>
          </p:cNvPicPr>
          <p:nvPr/>
        </p:nvPicPr>
        <p:blipFill>
          <a:blip r:embed="rId5"/>
          <a:stretch>
            <a:fillRect/>
          </a:stretch>
        </p:blipFill>
        <p:spPr>
          <a:xfrm>
            <a:off x="10249443" y="-2945"/>
            <a:ext cx="1812473" cy="659081"/>
          </a:xfrm>
          <a:prstGeom prst="rect">
            <a:avLst/>
          </a:prstGeom>
        </p:spPr>
      </p:pic>
      <p:sp>
        <p:nvSpPr>
          <p:cNvPr id="11" name="字幕 2">
            <a:extLst>
              <a:ext uri="{FF2B5EF4-FFF2-40B4-BE49-F238E27FC236}">
                <a16:creationId xmlns:a16="http://schemas.microsoft.com/office/drawing/2014/main" id="{F134FF1F-783B-82F5-EED7-8008C1B6C903}"/>
              </a:ext>
            </a:extLst>
          </p:cNvPr>
          <p:cNvSpPr txBox="1">
            <a:spLocks/>
          </p:cNvSpPr>
          <p:nvPr/>
        </p:nvSpPr>
        <p:spPr>
          <a:xfrm>
            <a:off x="1097280" y="0"/>
            <a:ext cx="10058400" cy="658820"/>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3200" dirty="0">
                <a:latin typeface="UD デジタル 教科書体 N-B" panose="02020700000000000000" pitchFamily="17" charset="-128"/>
                <a:ea typeface="UD デジタル 教科書体 N-B" panose="02020700000000000000" pitchFamily="17" charset="-128"/>
              </a:rPr>
              <a:t>附則</a:t>
            </a:r>
            <a:endParaRPr lang="en-US" altLang="ja-JP" sz="3200" dirty="0">
              <a:latin typeface="UD デジタル 教科書体 N-B" panose="02020700000000000000" pitchFamily="17" charset="-128"/>
              <a:ea typeface="UD デジタル 教科書体 N-B" panose="02020700000000000000" pitchFamily="17" charset="-128"/>
            </a:endParaRPr>
          </a:p>
        </p:txBody>
      </p:sp>
      <p:sp>
        <p:nvSpPr>
          <p:cNvPr id="2" name="テキスト ボックス 1"/>
          <p:cNvSpPr txBox="1"/>
          <p:nvPr/>
        </p:nvSpPr>
        <p:spPr>
          <a:xfrm>
            <a:off x="1097280" y="1061722"/>
            <a:ext cx="700833"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ja-JP" altLang="en-US" sz="2000" b="1" dirty="0">
                <a:latin typeface="UD デジタル 教科書体 N-B" panose="02020700000000000000" pitchFamily="17" charset="-128"/>
                <a:ea typeface="UD デジタル 教科書体 N-B" panose="02020700000000000000" pitchFamily="17" charset="-128"/>
              </a:rPr>
              <a:t>附則</a:t>
            </a:r>
            <a:endParaRPr kumimoji="1" lang="ja-JP" altLang="en-US" sz="2000" b="1" dirty="0">
              <a:latin typeface="UD デジタル 教科書体 N-B" panose="02020700000000000000" pitchFamily="17" charset="-128"/>
              <a:ea typeface="UD デジタル 教科書体 N-B" panose="02020700000000000000" pitchFamily="17" charset="-128"/>
            </a:endParaRPr>
          </a:p>
        </p:txBody>
      </p:sp>
      <p:sp>
        <p:nvSpPr>
          <p:cNvPr id="5" name="スライド番号プレースホルダー 4"/>
          <p:cNvSpPr>
            <a:spLocks noGrp="1"/>
          </p:cNvSpPr>
          <p:nvPr>
            <p:ph type="sldNum" sz="quarter" idx="12"/>
          </p:nvPr>
        </p:nvSpPr>
        <p:spPr/>
        <p:txBody>
          <a:bodyPr/>
          <a:lstStyle/>
          <a:p>
            <a:r>
              <a:rPr lang="en-US" altLang="ja-JP" dirty="0" smtClean="0">
                <a:solidFill>
                  <a:schemeClr val="tx1"/>
                </a:solidFill>
              </a:rPr>
              <a:t>3</a:t>
            </a:r>
            <a:r>
              <a:rPr lang="en-US" altLang="ja-JP" dirty="0">
                <a:solidFill>
                  <a:schemeClr val="tx1"/>
                </a:solidFill>
              </a:rPr>
              <a:t>4</a:t>
            </a:r>
            <a:endParaRPr lang="en-US" dirty="0">
              <a:solidFill>
                <a:schemeClr val="tx1"/>
              </a:solidFill>
            </a:endParaRPr>
          </a:p>
        </p:txBody>
      </p:sp>
      <p:pic>
        <p:nvPicPr>
          <p:cNvPr id="8" name="ｈ34">
            <a:hlinkClick r:id="" action="ppaction://media"/>
            <a:extLst>
              <a:ext uri="{FF2B5EF4-FFF2-40B4-BE49-F238E27FC236}">
                <a16:creationId xmlns:a16="http://schemas.microsoft.com/office/drawing/2014/main" id="{3455B09A-AEF9-DB38-2E7D-23293155A1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215613"/>
            <a:ext cx="609600" cy="609600"/>
          </a:xfrm>
          <a:prstGeom prst="rect">
            <a:avLst/>
          </a:prstGeom>
        </p:spPr>
      </p:pic>
    </p:spTree>
    <p:extLst>
      <p:ext uri="{BB962C8B-B14F-4D97-AF65-F5344CB8AC3E}">
        <p14:creationId xmlns:p14="http://schemas.microsoft.com/office/powerpoint/2010/main" val="65862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2561F91-8D71-8B99-90F1-25EC1645BBE2}"/>
              </a:ext>
            </a:extLst>
          </p:cNvPr>
          <p:cNvSpPr/>
          <p:nvPr/>
        </p:nvSpPr>
        <p:spPr>
          <a:xfrm>
            <a:off x="0" y="6166393"/>
            <a:ext cx="12192000" cy="658820"/>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字幕 2">
            <a:extLst>
              <a:ext uri="{FF2B5EF4-FFF2-40B4-BE49-F238E27FC236}">
                <a16:creationId xmlns:a16="http://schemas.microsoft.com/office/drawing/2014/main" id="{7AE3260D-DE1E-6FDC-F19C-4E4755CD02E0}"/>
              </a:ext>
            </a:extLst>
          </p:cNvPr>
          <p:cNvSpPr>
            <a:spLocks noGrp="1"/>
          </p:cNvSpPr>
          <p:nvPr>
            <p:ph type="subTitle" idx="1"/>
          </p:nvPr>
        </p:nvSpPr>
        <p:spPr>
          <a:xfrm>
            <a:off x="3715789" y="2131322"/>
            <a:ext cx="4894811" cy="2582023"/>
          </a:xfrm>
        </p:spPr>
        <p:txBody>
          <a:bodyPr>
            <a:normAutofit/>
          </a:bodyPr>
          <a:lstStyle/>
          <a:p>
            <a:pPr algn="l"/>
            <a:endParaRPr lang="en-US" altLang="ja-JP" sz="1800" dirty="0">
              <a:latin typeface="UD デジタル 教科書体 NK-R" panose="02020400000000000000" pitchFamily="18" charset="-128"/>
              <a:ea typeface="UD デジタル 教科書体 NK-R" panose="02020400000000000000" pitchFamily="18" charset="-128"/>
            </a:endParaRPr>
          </a:p>
          <a:p>
            <a:pPr algn="l"/>
            <a:endParaRPr lang="en-US" altLang="ja-JP" sz="1800" dirty="0">
              <a:latin typeface="UD デジタル 教科書体 NK-R" panose="02020400000000000000" pitchFamily="18" charset="-128"/>
              <a:ea typeface="UD デジタル 教科書体 NK-R" panose="02020400000000000000" pitchFamily="18" charset="-128"/>
            </a:endParaRPr>
          </a:p>
          <a:p>
            <a:pPr marL="720725" indent="-720725" algn="l"/>
            <a:r>
              <a:rPr lang="ja-JP" altLang="en-US" sz="1800" dirty="0">
                <a:latin typeface="UD デジタル 教科書体 NK-R" panose="02020400000000000000" pitchFamily="18" charset="-128"/>
                <a:ea typeface="UD デジタル 教科書体 NK-R" panose="02020400000000000000" pitchFamily="18" charset="-128"/>
              </a:rPr>
              <a:t>　　</a:t>
            </a:r>
            <a:r>
              <a:rPr lang="zh-TW" altLang="en-US" sz="1800" b="1" dirty="0">
                <a:latin typeface="UD デジタル 教科書体 NK-R" panose="02020400000000000000" pitchFamily="18" charset="-128"/>
                <a:ea typeface="UD デジタル 教科書体 NK-R" panose="02020400000000000000" pitchFamily="18" charset="-128"/>
              </a:rPr>
              <a:t>総務部 契約監理課 検査係</a:t>
            </a:r>
          </a:p>
          <a:p>
            <a:pPr marL="720725" indent="-720725" algn="l"/>
            <a:r>
              <a:rPr lang="zh-TW" altLang="en-US" sz="1800" b="1" dirty="0">
                <a:latin typeface="UD デジタル 教科書体 NK-R" panose="02020400000000000000" pitchFamily="18" charset="-128"/>
                <a:ea typeface="UD デジタル 教科書体 NK-R" panose="02020400000000000000" pitchFamily="18" charset="-128"/>
              </a:rPr>
              <a:t> </a:t>
            </a:r>
            <a:r>
              <a:rPr lang="ja-JP" altLang="en-US" sz="1800" b="1" dirty="0">
                <a:latin typeface="UD デジタル 教科書体 NK-R" panose="02020400000000000000" pitchFamily="18" charset="-128"/>
                <a:ea typeface="UD デジタル 教科書体 NK-R" panose="02020400000000000000" pitchFamily="18" charset="-128"/>
              </a:rPr>
              <a:t>　　</a:t>
            </a:r>
            <a:r>
              <a:rPr lang="en-US" altLang="zh-TW" sz="1800" b="1" dirty="0">
                <a:latin typeface="UD デジタル 教科書体 NK-R" panose="02020400000000000000" pitchFamily="18" charset="-128"/>
                <a:ea typeface="UD デジタル 教科書体 NK-R" panose="02020400000000000000" pitchFamily="18" charset="-128"/>
              </a:rPr>
              <a:t>TEL;0595-22-9685</a:t>
            </a:r>
            <a:r>
              <a:rPr lang="zh-TW" altLang="en-US" sz="1800" b="1" dirty="0">
                <a:latin typeface="UD デジタル 教科書体 NK-R" panose="02020400000000000000" pitchFamily="18" charset="-128"/>
                <a:ea typeface="UD デジタル 教科書体 NK-R" panose="02020400000000000000" pitchFamily="18" charset="-128"/>
              </a:rPr>
              <a:t>（直通）</a:t>
            </a:r>
          </a:p>
          <a:p>
            <a:pPr marL="720725" indent="-720725" algn="l"/>
            <a:r>
              <a:rPr lang="zh-TW" altLang="en-US" sz="1800" b="1" dirty="0">
                <a:latin typeface="UD デジタル 教科書体 NK-R" panose="02020400000000000000" pitchFamily="18" charset="-128"/>
                <a:ea typeface="UD デジタル 教科書体 NK-R" panose="02020400000000000000" pitchFamily="18" charset="-128"/>
              </a:rPr>
              <a:t> </a:t>
            </a:r>
            <a:r>
              <a:rPr lang="ja-JP" altLang="en-US" sz="1800" b="1" dirty="0">
                <a:latin typeface="UD デジタル 教科書体 NK-R" panose="02020400000000000000" pitchFamily="18" charset="-128"/>
                <a:ea typeface="UD デジタル 教科書体 NK-R" panose="02020400000000000000" pitchFamily="18" charset="-128"/>
              </a:rPr>
              <a:t>　　</a:t>
            </a:r>
            <a:r>
              <a:rPr lang="en-US" altLang="zh-TW" sz="1800" b="1" dirty="0">
                <a:latin typeface="UD デジタル 教科書体 NK-R" panose="02020400000000000000" pitchFamily="18" charset="-128"/>
                <a:ea typeface="UD デジタル 教科書体 NK-R" panose="02020400000000000000" pitchFamily="18" charset="-128"/>
              </a:rPr>
              <a:t>FAX;0595-22-9837</a:t>
            </a:r>
          </a:p>
          <a:p>
            <a:pPr marL="720725" indent="-720725" algn="l"/>
            <a:r>
              <a:rPr lang="en-US" altLang="zh-TW" sz="1800" b="1" dirty="0">
                <a:latin typeface="UD デジタル 教科書体 NK-R" panose="02020400000000000000" pitchFamily="18" charset="-128"/>
                <a:ea typeface="UD デジタル 教科書体 NK-R" panose="02020400000000000000" pitchFamily="18" charset="-128"/>
              </a:rPr>
              <a:t> </a:t>
            </a:r>
            <a:r>
              <a:rPr lang="ja-JP" altLang="en-US" sz="1800" b="1" dirty="0">
                <a:latin typeface="UD デジタル 教科書体 NK-R" panose="02020400000000000000" pitchFamily="18" charset="-128"/>
                <a:ea typeface="UD デジタル 教科書体 NK-R" panose="02020400000000000000" pitchFamily="18" charset="-128"/>
              </a:rPr>
              <a:t>　　</a:t>
            </a:r>
            <a:r>
              <a:rPr lang="en-US" altLang="zh-TW" sz="1800" b="1" dirty="0">
                <a:latin typeface="UD デジタル 教科書体 NK-R" panose="02020400000000000000" pitchFamily="18" charset="-128"/>
                <a:ea typeface="UD デジタル 教科書体 NK-R" panose="02020400000000000000" pitchFamily="18" charset="-128"/>
              </a:rPr>
              <a:t>E-mail</a:t>
            </a:r>
            <a:r>
              <a:rPr lang="zh-TW" altLang="en-US" sz="1800" b="1" dirty="0">
                <a:latin typeface="UD デジタル 教科書体 NK-R" panose="02020400000000000000" pitchFamily="18" charset="-128"/>
                <a:ea typeface="UD デジタル 教科書体 NK-R" panose="02020400000000000000" pitchFamily="18" charset="-128"/>
              </a:rPr>
              <a:t>；</a:t>
            </a:r>
            <a:r>
              <a:rPr lang="en-US" altLang="zh-TW" sz="1800" b="1" dirty="0">
                <a:latin typeface="UD デジタル 教科書体 NK-R" panose="02020400000000000000" pitchFamily="18" charset="-128"/>
                <a:ea typeface="UD デジタル 教科書体 NK-R" panose="02020400000000000000" pitchFamily="18" charset="-128"/>
              </a:rPr>
              <a:t>keiyaku@city.iga.lg.jp</a:t>
            </a:r>
          </a:p>
        </p:txBody>
      </p:sp>
      <p:sp>
        <p:nvSpPr>
          <p:cNvPr id="4" name="正方形/長方形 3">
            <a:extLst>
              <a:ext uri="{FF2B5EF4-FFF2-40B4-BE49-F238E27FC236}">
                <a16:creationId xmlns:a16="http://schemas.microsoft.com/office/drawing/2014/main" id="{D021CF98-DC1C-6B11-640F-1EBB707F366D}"/>
              </a:ext>
            </a:extLst>
          </p:cNvPr>
          <p:cNvSpPr/>
          <p:nvPr/>
        </p:nvSpPr>
        <p:spPr>
          <a:xfrm>
            <a:off x="0" y="0"/>
            <a:ext cx="12192000" cy="659341"/>
          </a:xfrm>
          <a:prstGeom prst="rect">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a:extLst>
              <a:ext uri="{FF2B5EF4-FFF2-40B4-BE49-F238E27FC236}">
                <a16:creationId xmlns:a16="http://schemas.microsoft.com/office/drawing/2014/main" id="{E78CE5C1-D663-27C7-8307-90E2BB286277}"/>
              </a:ext>
            </a:extLst>
          </p:cNvPr>
          <p:cNvPicPr>
            <a:picLocks noChangeAspect="1"/>
          </p:cNvPicPr>
          <p:nvPr/>
        </p:nvPicPr>
        <p:blipFill>
          <a:blip r:embed="rId5"/>
          <a:stretch>
            <a:fillRect/>
          </a:stretch>
        </p:blipFill>
        <p:spPr>
          <a:xfrm>
            <a:off x="149480" y="6166393"/>
            <a:ext cx="1812473" cy="659081"/>
          </a:xfrm>
          <a:prstGeom prst="rect">
            <a:avLst/>
          </a:prstGeom>
        </p:spPr>
      </p:pic>
      <p:sp>
        <p:nvSpPr>
          <p:cNvPr id="2" name="テキスト ボックス 1"/>
          <p:cNvSpPr txBox="1"/>
          <p:nvPr/>
        </p:nvSpPr>
        <p:spPr>
          <a:xfrm>
            <a:off x="3715789" y="2112389"/>
            <a:ext cx="4572085"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ja-JP" altLang="en-US" sz="2000" b="1" dirty="0">
                <a:latin typeface="UD デジタル 教科書体 N-B" panose="02020700000000000000" pitchFamily="17" charset="-128"/>
                <a:ea typeface="UD デジタル 教科書体 N-B" panose="02020700000000000000" pitchFamily="17" charset="-128"/>
              </a:rPr>
              <a:t>本ガイドラインに関する問い合わせ先</a:t>
            </a:r>
          </a:p>
        </p:txBody>
      </p:sp>
      <p:sp>
        <p:nvSpPr>
          <p:cNvPr id="5" name="スライド番号プレースホルダー 4"/>
          <p:cNvSpPr>
            <a:spLocks noGrp="1"/>
          </p:cNvSpPr>
          <p:nvPr>
            <p:ph type="sldNum" sz="quarter" idx="12"/>
          </p:nvPr>
        </p:nvSpPr>
        <p:spPr/>
        <p:txBody>
          <a:bodyPr/>
          <a:lstStyle/>
          <a:p>
            <a:r>
              <a:rPr lang="en-US" altLang="ja-JP" dirty="0" smtClean="0">
                <a:solidFill>
                  <a:schemeClr val="tx1"/>
                </a:solidFill>
              </a:rPr>
              <a:t>3</a:t>
            </a:r>
            <a:r>
              <a:rPr lang="en-US" altLang="ja-JP" dirty="0">
                <a:solidFill>
                  <a:schemeClr val="tx1"/>
                </a:solidFill>
              </a:rPr>
              <a:t>5</a:t>
            </a:r>
            <a:endParaRPr lang="en-US" dirty="0">
              <a:solidFill>
                <a:schemeClr val="tx1"/>
              </a:solidFill>
            </a:endParaRPr>
          </a:p>
        </p:txBody>
      </p:sp>
      <p:pic>
        <p:nvPicPr>
          <p:cNvPr id="8" name="ｈ35">
            <a:hlinkClick r:id="" action="ppaction://media"/>
            <a:extLst>
              <a:ext uri="{FF2B5EF4-FFF2-40B4-BE49-F238E27FC236}">
                <a16:creationId xmlns:a16="http://schemas.microsoft.com/office/drawing/2014/main" id="{4FA770C8-D46D-6050-7214-05C1247BBB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6191003"/>
            <a:ext cx="609600" cy="609600"/>
          </a:xfrm>
          <a:prstGeom prst="rect">
            <a:avLst/>
          </a:prstGeom>
        </p:spPr>
      </p:pic>
    </p:spTree>
    <p:extLst>
      <p:ext uri="{BB962C8B-B14F-4D97-AF65-F5344CB8AC3E}">
        <p14:creationId xmlns:p14="http://schemas.microsoft.com/office/powerpoint/2010/main" val="371992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9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2408</TotalTime>
  <Words>1250</Words>
  <Application>Microsoft Office PowerPoint</Application>
  <PresentationFormat>ワイド画面</PresentationFormat>
  <Paragraphs>140</Paragraphs>
  <Slides>7</Slides>
  <Notes>7</Notes>
  <HiddenSlides>0</HiddenSlides>
  <MMClips>7</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7</vt:i4>
      </vt:variant>
    </vt:vector>
  </HeadingPairs>
  <TitlesOfParts>
    <vt:vector size="14" baseType="lpstr">
      <vt:lpstr>新細明體</vt:lpstr>
      <vt:lpstr>UD デジタル 教科書体 N-B</vt:lpstr>
      <vt:lpstr>UD デジタル 教科書体 NK-R</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現場技術者のための 土木工事書類作成の手引きにおける工事書類適正化について（案）</dc:title>
  <dc:creator>dourokasenka-01@outlook.jp</dc:creator>
  <cp:lastModifiedBy> </cp:lastModifiedBy>
  <cp:revision>500</cp:revision>
  <cp:lastPrinted>2023-07-20T04:25:44Z</cp:lastPrinted>
  <dcterms:created xsi:type="dcterms:W3CDTF">2022-11-11T04:38:25Z</dcterms:created>
  <dcterms:modified xsi:type="dcterms:W3CDTF">2024-01-26T04:38:50Z</dcterms:modified>
</cp:coreProperties>
</file>