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4"/>
  </p:notesMasterIdLst>
  <p:sldIdLst>
    <p:sldId id="276" r:id="rId2"/>
    <p:sldId id="281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71" autoAdjust="0"/>
    <p:restoredTop sz="94660"/>
  </p:normalViewPr>
  <p:slideViewPr>
    <p:cSldViewPr snapToGrid="0">
      <p:cViewPr varScale="1">
        <p:scale>
          <a:sx n="50" d="100"/>
          <a:sy n="50" d="100"/>
        </p:scale>
        <p:origin x="26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5C17F6DD-A0CD-404C-A061-5D61B1285C70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4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132ACAFA-6F64-4A9E-A6A0-1458CB6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53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ACAFA-6F64-4A9E-A6A0-1458CB60059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894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EEDCD7-F3DC-11EA-1465-1AA091F98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A1213A-97B4-DBBF-9DD1-AA47C835A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68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2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8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F0353F-A89E-F06E-2AD8-CBE089567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E98F-C8ED-4AD9-AFC4-DEEF50E35B53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CFD404-BCBA-D059-D942-06365EEE9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CFAABF-6CAF-F055-5349-9AA28B707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A3A3-FBBC-46C5-99FD-1670FE629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80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E04DBC-6B0E-900A-D70B-E555487A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2A1B01-9ED0-5FDA-5D42-58ED1FB57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2BC475-AF2E-36BD-1BEC-D1FCC8E9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E98F-C8ED-4AD9-AFC4-DEEF50E35B53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96A4AF-98FC-6A96-A9B5-967E4DE8F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ED081B-F0A9-3CB3-2DAE-9E3ECC92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A3A3-FBBC-46C5-99FD-1670FE629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60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B608270-A367-FDF3-AD0C-06CC924CEA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5"/>
            <a:ext cx="1478756" cy="77491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B3C123-7E94-F7A0-C426-246D79201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5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578DC3-28DB-C8D4-CF30-4EEF160EF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E98F-C8ED-4AD9-AFC4-DEEF50E35B53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61B071-8F63-1524-D393-2DEA5D62A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1AA42E-1D5A-70CC-17D0-8E532E46C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A3A3-FBBC-46C5-99FD-1670FE629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65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368E0C-1FA2-56DD-4278-36F739891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C4DE50-1F58-2A9C-E70B-4F9EB5C08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CED69B-B917-7B48-9924-192CDB1F7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E98F-C8ED-4AD9-AFC4-DEEF50E35B53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2C9604-DCAE-C901-41A2-CDE5A3C7B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48D4B-B6D1-A1E8-8FAC-B2AF5FE30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A3A3-FBBC-46C5-99FD-1670FE629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39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25628D-68AC-2EB9-1AE1-F53F1D655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8" y="2279653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C2B50F-0CAA-90A8-DD3C-977C3D1EC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8" y="6119286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68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37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34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604F24-8BB8-BC73-CA2F-911550DF1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E98F-C8ED-4AD9-AFC4-DEEF50E35B53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D3E0A0-BA43-0F2E-8726-40E58386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1D8854-DA96-96AF-AA3F-4D27F59C6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A3A3-FBBC-46C5-99FD-1670FE629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45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8BE196-AD50-B400-7880-C15B64CF2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20B19B-6675-5796-31F1-26B220A7E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F98AB4-937B-D04A-5EB2-E7BB678ED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722C70-7480-06BF-FF33-600AB3251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E98F-C8ED-4AD9-AFC4-DEEF50E35B53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19EAF3-0C61-8C0A-62C3-2D8EE7BEF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143B56-50FB-2046-8BE4-1FB0892E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A3A3-FBBC-46C5-99FD-1670FE629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36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8C1AD7-1581-7613-FB69-FF81F359D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3" y="486835"/>
            <a:ext cx="5915025" cy="176741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070880-9420-0C90-6858-19763D367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8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8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4F51DD-2F49-F4F5-21E8-CDB2E42FE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4CBB604-0314-C221-5F28-14C3E7EA56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5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8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8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C5E8AD-AEA3-A90B-97D4-420BA4DD80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5" y="3340101"/>
            <a:ext cx="2915543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EE0272-536A-F157-F158-94B27B201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E98F-C8ED-4AD9-AFC4-DEEF50E35B53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0EF526-1461-13CF-16C8-E3C3F7F95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749FF0-2EC7-287F-5871-37AFB44F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A3A3-FBBC-46C5-99FD-1670FE629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749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7A1EC9-D889-32FB-C5AB-71A1B6FDE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92CD5F-360B-9730-4D67-248C77D68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E98F-C8ED-4AD9-AFC4-DEEF50E35B53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81E59D-FD08-9762-23D2-01E7DA7A7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F2B8DC6-8C4A-9459-A0C6-365D7F0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A3A3-FBBC-46C5-99FD-1670FE629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C037B2B-CCF5-F6F5-C528-3B1F43AFB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E98F-C8ED-4AD9-AFC4-DEEF50E35B53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DB11D2F-ECB3-5CA3-1CFC-BE1B4F59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1E3E96-A4B2-905E-B637-107DD4A7C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A3A3-FBBC-46C5-99FD-1670FE629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41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9F9D60-845A-7581-0466-AD6DF61C2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3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6F5813-45F1-9A4D-D362-E860DCC8E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5" y="1316568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FA395B-B5D8-6AB6-C6F3-CDAF779B4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3" y="2743201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68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2" indent="0">
              <a:buNone/>
              <a:defRPr sz="563"/>
            </a:lvl7pPr>
            <a:lvl8pPr marL="1800180" indent="0">
              <a:buNone/>
              <a:defRPr sz="563"/>
            </a:lvl8pPr>
            <a:lvl9pPr marL="2057348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021A88-0A3D-7E30-8B51-3B248C99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E98F-C8ED-4AD9-AFC4-DEEF50E35B53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EE112D-0AAC-27F5-1E5A-C4927C52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B1433C-4AA3-A513-5F39-0AEAFF144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A3A3-FBBC-46C5-99FD-1670FE629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23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DD6AE8-A4A0-E30A-7435-AC83473D1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3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C95CF90-176A-43BD-0A90-AE6082751C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5" y="1316568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68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2" indent="0">
              <a:buNone/>
              <a:defRPr sz="1125"/>
            </a:lvl7pPr>
            <a:lvl8pPr marL="1800180" indent="0">
              <a:buNone/>
              <a:defRPr sz="1125"/>
            </a:lvl8pPr>
            <a:lvl9pPr marL="2057348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64461F-FD0C-713D-5BE6-495168DB0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3" y="2743201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68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2" indent="0">
              <a:buNone/>
              <a:defRPr sz="563"/>
            </a:lvl7pPr>
            <a:lvl8pPr marL="1800180" indent="0">
              <a:buNone/>
              <a:defRPr sz="563"/>
            </a:lvl8pPr>
            <a:lvl9pPr marL="2057348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89C87A-A26D-FFC8-CD3B-BD8F4863D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E98F-C8ED-4AD9-AFC4-DEEF50E35B53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1C88EF-5748-6703-AE65-25C5193E1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275C61-6DE5-F219-0226-7844A457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A3A3-FBBC-46C5-99FD-1670FE629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60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A2B018A-6B01-6977-B18B-D4494E12C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90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5CC165-C119-1F76-31AD-A37917482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90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B0F13D-8947-8851-E7BC-3ADB6A24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5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6E98F-C8ED-4AD9-AFC4-DEEF50E35B53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C2DDD1-092E-2B9A-6DD2-87848364A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5" y="8475135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D45E5F-AA1E-D43A-3DAD-8686E1A7A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5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BA3A3-FBBC-46C5-99FD-1670FE629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07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3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6BDA35-F5F2-B65C-29BD-BED110171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6EA58A7-6272-6AC1-FAA5-69AD6E67A19F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06C61E3-F0D4-BE6E-03AF-0A2C37AAF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33" y="1447700"/>
            <a:ext cx="6635622" cy="756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06FCC2-E443-36EA-B4AF-928CC7BE15A6}"/>
              </a:ext>
            </a:extLst>
          </p:cNvPr>
          <p:cNvSpPr txBox="1"/>
          <p:nvPr/>
        </p:nvSpPr>
        <p:spPr>
          <a:xfrm>
            <a:off x="3430962" y="8786745"/>
            <a:ext cx="35387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※</a:t>
            </a:r>
            <a:r>
              <a:rPr kumimoji="1" lang="ja-JP" altLang="en-US" sz="900" dirty="0"/>
              <a:t>厚生労働省では、</a:t>
            </a:r>
            <a:r>
              <a:rPr kumimoji="1" lang="en-US" altLang="ja-JP" sz="900" dirty="0"/>
              <a:t>ACP</a:t>
            </a:r>
            <a:r>
              <a:rPr kumimoji="1" lang="ja-JP" altLang="en-US" sz="900" dirty="0"/>
              <a:t>の愛称を「人生会議」としています。</a:t>
            </a:r>
          </a:p>
        </p:txBody>
      </p: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05BD426C-DA2F-1461-D07A-35BA3F776F13}"/>
              </a:ext>
            </a:extLst>
          </p:cNvPr>
          <p:cNvSpPr/>
          <p:nvPr/>
        </p:nvSpPr>
        <p:spPr>
          <a:xfrm>
            <a:off x="86685" y="126423"/>
            <a:ext cx="6680104" cy="1187051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43AB8837-8282-98FE-883D-8ACD3FB44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93" y="164523"/>
            <a:ext cx="1304198" cy="109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フローチャート: 代替処理 11">
            <a:extLst>
              <a:ext uri="{FF2B5EF4-FFF2-40B4-BE49-F238E27FC236}">
                <a16:creationId xmlns:a16="http://schemas.microsoft.com/office/drawing/2014/main" id="{A5484C75-7671-9C11-4F96-71C0852A9C4D}"/>
              </a:ext>
            </a:extLst>
          </p:cNvPr>
          <p:cNvSpPr/>
          <p:nvPr/>
        </p:nvSpPr>
        <p:spPr>
          <a:xfrm>
            <a:off x="1371541" y="324725"/>
            <a:ext cx="5600700" cy="754857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自分らしく暮らし続けるための人生会議</a:t>
            </a:r>
            <a:endParaRPr lang="en-US" altLang="ja-JP" sz="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ACP</a:t>
            </a:r>
            <a:r>
              <a:rPr lang="ja-JP" altLang="en-US" sz="1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（アドバンス・ケア・プランニング）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5FE9232-CEB8-D8CC-EFC2-3FDB7C4E2EEE}"/>
              </a:ext>
            </a:extLst>
          </p:cNvPr>
          <p:cNvSpPr txBox="1"/>
          <p:nvPr/>
        </p:nvSpPr>
        <p:spPr>
          <a:xfrm>
            <a:off x="1554128" y="140059"/>
            <a:ext cx="4343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じぶん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DF61F7-192D-0990-2A7D-1F462318D195}"/>
              </a:ext>
            </a:extLst>
          </p:cNvPr>
          <p:cNvSpPr txBox="1"/>
          <p:nvPr/>
        </p:nvSpPr>
        <p:spPr>
          <a:xfrm>
            <a:off x="2686875" y="133241"/>
            <a:ext cx="4343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/>
              <a:t>く</a:t>
            </a:r>
            <a:endParaRPr kumimoji="1" lang="ja-JP" altLang="en-US" sz="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82C533-4185-C813-F9D4-CADF67EFE11E}"/>
              </a:ext>
            </a:extLst>
          </p:cNvPr>
          <p:cNvSpPr txBox="1"/>
          <p:nvPr/>
        </p:nvSpPr>
        <p:spPr>
          <a:xfrm>
            <a:off x="3370637" y="140861"/>
            <a:ext cx="4343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つづ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AF12DDF-409A-11BF-ED94-A5E4A529F81D}"/>
              </a:ext>
            </a:extLst>
          </p:cNvPr>
          <p:cNvSpPr txBox="1"/>
          <p:nvPr/>
        </p:nvSpPr>
        <p:spPr>
          <a:xfrm>
            <a:off x="5121200" y="148481"/>
            <a:ext cx="8735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/>
              <a:t>じんせいかいぎ</a:t>
            </a:r>
            <a:endParaRPr kumimoji="1"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402887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73376-B45E-23B2-C6BB-6302148BA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4547E01-4473-600C-01D4-3677522B7E6C}"/>
              </a:ext>
            </a:extLst>
          </p:cNvPr>
          <p:cNvSpPr/>
          <p:nvPr/>
        </p:nvSpPr>
        <p:spPr>
          <a:xfrm>
            <a:off x="3810" y="0"/>
            <a:ext cx="6908800" cy="9143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2EA95D4-10CB-468C-6A52-E208E2C62C4A}"/>
              </a:ext>
            </a:extLst>
          </p:cNvPr>
          <p:cNvSpPr/>
          <p:nvPr/>
        </p:nvSpPr>
        <p:spPr>
          <a:xfrm>
            <a:off x="63487" y="85152"/>
            <a:ext cx="6756414" cy="72877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代替処理 14">
            <a:extLst>
              <a:ext uri="{FF2B5EF4-FFF2-40B4-BE49-F238E27FC236}">
                <a16:creationId xmlns:a16="http://schemas.microsoft.com/office/drawing/2014/main" id="{50E9C6CD-2E22-D272-D87A-5807A72C383C}"/>
              </a:ext>
            </a:extLst>
          </p:cNvPr>
          <p:cNvSpPr/>
          <p:nvPr/>
        </p:nvSpPr>
        <p:spPr>
          <a:xfrm>
            <a:off x="101586" y="2637811"/>
            <a:ext cx="3199477" cy="1766821"/>
          </a:xfrm>
          <a:prstGeom prst="flowChartAlternateProcess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フローチャート: 代替処理 18">
            <a:extLst>
              <a:ext uri="{FF2B5EF4-FFF2-40B4-BE49-F238E27FC236}">
                <a16:creationId xmlns:a16="http://schemas.microsoft.com/office/drawing/2014/main" id="{1EF41CD0-6B13-7520-E0CF-8E26F90A1C4A}"/>
              </a:ext>
            </a:extLst>
          </p:cNvPr>
          <p:cNvSpPr/>
          <p:nvPr/>
        </p:nvSpPr>
        <p:spPr>
          <a:xfrm>
            <a:off x="3526191" y="2617843"/>
            <a:ext cx="3199477" cy="1748894"/>
          </a:xfrm>
          <a:prstGeom prst="flowChartAlternateProcess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フローチャート: 代替処理 19">
            <a:extLst>
              <a:ext uri="{FF2B5EF4-FFF2-40B4-BE49-F238E27FC236}">
                <a16:creationId xmlns:a16="http://schemas.microsoft.com/office/drawing/2014/main" id="{40B54389-2AF6-C69A-0796-379C9FF56D31}"/>
              </a:ext>
            </a:extLst>
          </p:cNvPr>
          <p:cNvSpPr/>
          <p:nvPr/>
        </p:nvSpPr>
        <p:spPr>
          <a:xfrm>
            <a:off x="3551845" y="5345146"/>
            <a:ext cx="3199477" cy="1769773"/>
          </a:xfrm>
          <a:prstGeom prst="flowChartAlternateProcess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フローチャート: 代替処理 20">
            <a:extLst>
              <a:ext uri="{FF2B5EF4-FFF2-40B4-BE49-F238E27FC236}">
                <a16:creationId xmlns:a16="http://schemas.microsoft.com/office/drawing/2014/main" id="{D018F828-CD09-AFC6-CD2E-335A531EE43F}"/>
              </a:ext>
            </a:extLst>
          </p:cNvPr>
          <p:cNvSpPr/>
          <p:nvPr/>
        </p:nvSpPr>
        <p:spPr>
          <a:xfrm>
            <a:off x="136256" y="5357780"/>
            <a:ext cx="3136744" cy="1757140"/>
          </a:xfrm>
          <a:prstGeom prst="flowChartAlternateProcess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矢印: 右 34">
            <a:extLst>
              <a:ext uri="{FF2B5EF4-FFF2-40B4-BE49-F238E27FC236}">
                <a16:creationId xmlns:a16="http://schemas.microsoft.com/office/drawing/2014/main" id="{1B7AC492-6F4B-10BF-0A4B-E2805C957FAE}"/>
              </a:ext>
            </a:extLst>
          </p:cNvPr>
          <p:cNvSpPr/>
          <p:nvPr/>
        </p:nvSpPr>
        <p:spPr>
          <a:xfrm>
            <a:off x="3316641" y="3319295"/>
            <a:ext cx="247651" cy="40480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6" name="矢印: 右 35">
            <a:extLst>
              <a:ext uri="{FF2B5EF4-FFF2-40B4-BE49-F238E27FC236}">
                <a16:creationId xmlns:a16="http://schemas.microsoft.com/office/drawing/2014/main" id="{51922462-79B2-8A26-1611-7A534F8C4D30}"/>
              </a:ext>
            </a:extLst>
          </p:cNvPr>
          <p:cNvSpPr/>
          <p:nvPr/>
        </p:nvSpPr>
        <p:spPr>
          <a:xfrm rot="10800000">
            <a:off x="3279073" y="6114714"/>
            <a:ext cx="267310" cy="3810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8" name="矢印: 右 37">
            <a:extLst>
              <a:ext uri="{FF2B5EF4-FFF2-40B4-BE49-F238E27FC236}">
                <a16:creationId xmlns:a16="http://schemas.microsoft.com/office/drawing/2014/main" id="{3E15FAB5-1369-0261-5FDC-6D9C1BE6A53A}"/>
              </a:ext>
            </a:extLst>
          </p:cNvPr>
          <p:cNvSpPr/>
          <p:nvPr/>
        </p:nvSpPr>
        <p:spPr>
          <a:xfrm rot="16200000">
            <a:off x="1369073" y="4675842"/>
            <a:ext cx="579499" cy="4127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F18AD12-DA3D-97EA-FDC8-89FEEA1990BB}"/>
              </a:ext>
            </a:extLst>
          </p:cNvPr>
          <p:cNvSpPr txBox="1"/>
          <p:nvPr/>
        </p:nvSpPr>
        <p:spPr>
          <a:xfrm>
            <a:off x="1089320" y="4405743"/>
            <a:ext cx="49217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何度でも</a:t>
            </a:r>
            <a:endParaRPr lang="en-US" altLang="ja-JP" sz="2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繰り返しましょう</a:t>
            </a:r>
            <a:endParaRPr lang="ja-JP" altLang="en-US" sz="2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矢印: 右 41">
            <a:extLst>
              <a:ext uri="{FF2B5EF4-FFF2-40B4-BE49-F238E27FC236}">
                <a16:creationId xmlns:a16="http://schemas.microsoft.com/office/drawing/2014/main" id="{BFC6099A-7CD8-BE98-C6FA-369D57E535DA}"/>
              </a:ext>
            </a:extLst>
          </p:cNvPr>
          <p:cNvSpPr/>
          <p:nvPr/>
        </p:nvSpPr>
        <p:spPr>
          <a:xfrm rot="5400000">
            <a:off x="5096733" y="4674002"/>
            <a:ext cx="579499" cy="4127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B46C3FE-EA63-E2F2-239D-DB7C02BC444A}"/>
              </a:ext>
            </a:extLst>
          </p:cNvPr>
          <p:cNvSpPr/>
          <p:nvPr/>
        </p:nvSpPr>
        <p:spPr>
          <a:xfrm>
            <a:off x="66324" y="270886"/>
            <a:ext cx="2196268" cy="213892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5A0645E7-567F-FFD0-9A81-919A1B06D155}"/>
              </a:ext>
            </a:extLst>
          </p:cNvPr>
          <p:cNvSpPr/>
          <p:nvPr/>
        </p:nvSpPr>
        <p:spPr>
          <a:xfrm>
            <a:off x="60269" y="487349"/>
            <a:ext cx="2311270" cy="1491675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8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lang="en-US" altLang="ja-JP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dvance</a:t>
            </a:r>
            <a:endParaRPr lang="en-US" altLang="ja-JP" sz="1400" b="1" dirty="0"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6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endParaRPr lang="en-US" altLang="ja-JP" sz="2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将来にそなえ</a:t>
            </a:r>
            <a:endParaRPr lang="en-US" altLang="ja-JP" sz="2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b="1" dirty="0"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937865E5-5D46-5324-C3EC-2177967FC3B3}"/>
              </a:ext>
            </a:extLst>
          </p:cNvPr>
          <p:cNvSpPr/>
          <p:nvPr/>
        </p:nvSpPr>
        <p:spPr>
          <a:xfrm>
            <a:off x="2297591" y="246680"/>
            <a:ext cx="2278914" cy="21515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46BC0713-1E0D-126A-ECBE-9BE0A1ADC386}"/>
              </a:ext>
            </a:extLst>
          </p:cNvPr>
          <p:cNvSpPr/>
          <p:nvPr/>
        </p:nvSpPr>
        <p:spPr>
          <a:xfrm>
            <a:off x="4605431" y="252838"/>
            <a:ext cx="2175751" cy="215395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ローチャート: 代替処理 25">
            <a:extLst>
              <a:ext uri="{FF2B5EF4-FFF2-40B4-BE49-F238E27FC236}">
                <a16:creationId xmlns:a16="http://schemas.microsoft.com/office/drawing/2014/main" id="{4D77B979-D4D1-035F-44A9-8F9FFBD8A91C}"/>
              </a:ext>
            </a:extLst>
          </p:cNvPr>
          <p:cNvSpPr/>
          <p:nvPr/>
        </p:nvSpPr>
        <p:spPr>
          <a:xfrm>
            <a:off x="2284390" y="439654"/>
            <a:ext cx="2551970" cy="1441357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8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lang="en-US" altLang="ja-JP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are</a:t>
            </a:r>
            <a:endParaRPr lang="en-US" altLang="ja-JP" sz="1400" b="1" dirty="0"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6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endParaRPr lang="en-US" altLang="ja-JP" sz="2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日々の暮らし</a:t>
            </a: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lang="en-US" altLang="ja-JP" sz="1400" b="1" dirty="0"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フローチャート: 代替処理 26">
            <a:extLst>
              <a:ext uri="{FF2B5EF4-FFF2-40B4-BE49-F238E27FC236}">
                <a16:creationId xmlns:a16="http://schemas.microsoft.com/office/drawing/2014/main" id="{F736F700-0E5E-D10F-5530-3E80B41277F0}"/>
              </a:ext>
            </a:extLst>
          </p:cNvPr>
          <p:cNvSpPr/>
          <p:nvPr/>
        </p:nvSpPr>
        <p:spPr>
          <a:xfrm>
            <a:off x="4612467" y="678674"/>
            <a:ext cx="2416418" cy="1190231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8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</a:t>
            </a:r>
            <a:r>
              <a:rPr lang="en-US" altLang="ja-JP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lanning</a:t>
            </a:r>
            <a:endParaRPr lang="en-US" altLang="ja-JP" sz="1400" b="1" dirty="0"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600" b="1" dirty="0"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計画を立てよう</a:t>
            </a:r>
            <a:endParaRPr lang="en-US" altLang="ja-JP" sz="2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b="1" dirty="0"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90CC013-0520-8D71-76AA-1360A93D8A37}"/>
              </a:ext>
            </a:extLst>
          </p:cNvPr>
          <p:cNvSpPr txBox="1"/>
          <p:nvPr/>
        </p:nvSpPr>
        <p:spPr>
          <a:xfrm>
            <a:off x="405884" y="2764721"/>
            <a:ext cx="236439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400" b="1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❶ </a:t>
            </a:r>
            <a:r>
              <a:rPr lang="ja-JP" altLang="en-US" sz="3400" b="1" u="sng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考える</a:t>
            </a:r>
            <a:endParaRPr lang="en-US" altLang="ja-JP" sz="3400" b="1" u="sng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C36CF7C-205C-0E2D-377D-240B328DD9AB}"/>
              </a:ext>
            </a:extLst>
          </p:cNvPr>
          <p:cNvSpPr txBox="1"/>
          <p:nvPr/>
        </p:nvSpPr>
        <p:spPr>
          <a:xfrm>
            <a:off x="227990" y="3452707"/>
            <a:ext cx="29787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あなたの</a:t>
            </a:r>
            <a:endParaRPr lang="en-US" altLang="ja-JP" sz="2000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500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b="1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大切なことは何ですか？</a:t>
            </a:r>
            <a:endParaRPr lang="en-US" altLang="ja-JP" sz="2000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145FCEC-BDAD-9EB0-FF67-21C3550366FC}"/>
              </a:ext>
            </a:extLst>
          </p:cNvPr>
          <p:cNvSpPr txBox="1"/>
          <p:nvPr/>
        </p:nvSpPr>
        <p:spPr>
          <a:xfrm>
            <a:off x="3841234" y="2764721"/>
            <a:ext cx="236439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400" b="1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➋ </a:t>
            </a:r>
            <a:r>
              <a:rPr lang="ja-JP" altLang="en-US" sz="3400" b="1" u="sng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選ぶ</a:t>
            </a:r>
            <a:endParaRPr lang="en-US" altLang="ja-JP" sz="3400" b="1" u="sng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0EBC1FA-ADC9-531A-F3B0-CE70D3143718}"/>
              </a:ext>
            </a:extLst>
          </p:cNvPr>
          <p:cNvSpPr txBox="1"/>
          <p:nvPr/>
        </p:nvSpPr>
        <p:spPr>
          <a:xfrm>
            <a:off x="3514568" y="3449079"/>
            <a:ext cx="325754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あなたの</a:t>
            </a:r>
            <a:endParaRPr lang="en-US" altLang="ja-JP" sz="2000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500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000" b="1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信頼できる人は誰ですか？</a:t>
            </a:r>
            <a:endParaRPr lang="ja-JP" altLang="en-US" sz="20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7D8BBB6-EE2D-47E1-11D7-FEE8371A0E03}"/>
              </a:ext>
            </a:extLst>
          </p:cNvPr>
          <p:cNvSpPr txBox="1"/>
          <p:nvPr/>
        </p:nvSpPr>
        <p:spPr>
          <a:xfrm>
            <a:off x="3821176" y="5511861"/>
            <a:ext cx="247268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400" b="1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❸ </a:t>
            </a:r>
            <a:r>
              <a:rPr lang="ja-JP" altLang="en-US" sz="3400" b="1" u="sng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話し合う</a:t>
            </a:r>
            <a:endParaRPr lang="en-US" altLang="ja-JP" sz="3400" b="1" u="sng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A6C45AA5-B782-2817-3609-F3BE846A9999}"/>
              </a:ext>
            </a:extLst>
          </p:cNvPr>
          <p:cNvSpPr txBox="1"/>
          <p:nvPr/>
        </p:nvSpPr>
        <p:spPr>
          <a:xfrm>
            <a:off x="3547104" y="6243690"/>
            <a:ext cx="325754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あなたが希望する</a:t>
            </a:r>
            <a:endParaRPr lang="en-US" altLang="ja-JP" sz="2000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500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000" b="1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内容を話し合いましたか？</a:t>
            </a:r>
            <a:endParaRPr lang="ja-JP" altLang="en-US" sz="20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D1B367C-7942-6BB5-AB7B-08B0EF87C7DF}"/>
              </a:ext>
            </a:extLst>
          </p:cNvPr>
          <p:cNvSpPr txBox="1"/>
          <p:nvPr/>
        </p:nvSpPr>
        <p:spPr>
          <a:xfrm>
            <a:off x="421439" y="5527044"/>
            <a:ext cx="247268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400" b="1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➍ </a:t>
            </a:r>
            <a:r>
              <a:rPr lang="ja-JP" altLang="en-US" sz="3400" b="1" u="sng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共有する</a:t>
            </a:r>
            <a:endParaRPr lang="en-US" altLang="ja-JP" sz="3400" b="1" u="sng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C848C742-016E-B4B4-F633-FE51E8F75155}"/>
              </a:ext>
            </a:extLst>
          </p:cNvPr>
          <p:cNvSpPr txBox="1"/>
          <p:nvPr/>
        </p:nvSpPr>
        <p:spPr>
          <a:xfrm>
            <a:off x="295893" y="6219495"/>
            <a:ext cx="290119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話し合いの</a:t>
            </a:r>
            <a:endParaRPr lang="en-US" altLang="ja-JP" sz="2000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500" b="1" dirty="0">
              <a:ln w="0"/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b="1" dirty="0">
                <a:ln w="0"/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結果を共有しましたか？</a:t>
            </a:r>
            <a:endParaRPr lang="ja-JP" altLang="en-US" sz="2000" dirty="0"/>
          </a:p>
        </p:txBody>
      </p: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17864C1B-D830-9B3E-E09C-E8C9CE47B172}"/>
              </a:ext>
            </a:extLst>
          </p:cNvPr>
          <p:cNvSpPr/>
          <p:nvPr/>
        </p:nvSpPr>
        <p:spPr>
          <a:xfrm>
            <a:off x="-88353" y="7851824"/>
            <a:ext cx="4458776" cy="923963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保健・医療・福祉分野の連携検討会</a:t>
            </a:r>
            <a:endParaRPr lang="en-US" altLang="ja-JP" sz="19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伊賀市健康福祉部医療福祉政策課</a:t>
            </a:r>
            <a:endParaRPr lang="en-US" altLang="ja-JP" sz="19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（☎</a:t>
            </a:r>
            <a:r>
              <a:rPr lang="en-US" altLang="ja-JP" sz="1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22-9705</a:t>
            </a:r>
            <a:r>
              <a:rPr lang="ja-JP" altLang="en-US" sz="1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9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4051E48-9682-B6F4-E6DB-552F4C001EAC}"/>
              </a:ext>
            </a:extLst>
          </p:cNvPr>
          <p:cNvSpPr/>
          <p:nvPr/>
        </p:nvSpPr>
        <p:spPr>
          <a:xfrm>
            <a:off x="4115141" y="8293088"/>
            <a:ext cx="2707776" cy="801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17221E-521B-0164-9302-95CF91C78074}"/>
              </a:ext>
            </a:extLst>
          </p:cNvPr>
          <p:cNvSpPr txBox="1"/>
          <p:nvPr/>
        </p:nvSpPr>
        <p:spPr>
          <a:xfrm>
            <a:off x="4209547" y="8269232"/>
            <a:ext cx="162737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en-US" altLang="ja-JP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ACP</a:t>
            </a: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」について</a:t>
            </a:r>
            <a:endParaRPr lang="en-US" altLang="ja-JP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ご意見・ご感想を</a:t>
            </a:r>
            <a:endParaRPr kumimoji="1" lang="en-US" altLang="ja-JP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お聞かせください。</a:t>
            </a:r>
            <a:endParaRPr kumimoji="1" lang="en-US" altLang="ja-JP" sz="1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09005AA-4613-B327-1E38-590508F04C50}"/>
              </a:ext>
            </a:extLst>
          </p:cNvPr>
          <p:cNvSpPr/>
          <p:nvPr/>
        </p:nvSpPr>
        <p:spPr>
          <a:xfrm>
            <a:off x="4115141" y="7447020"/>
            <a:ext cx="2692059" cy="801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61E451E-F06F-CADC-F49D-469980DFCCF7}"/>
              </a:ext>
            </a:extLst>
          </p:cNvPr>
          <p:cNvSpPr txBox="1"/>
          <p:nvPr/>
        </p:nvSpPr>
        <p:spPr>
          <a:xfrm>
            <a:off x="4173197" y="7485120"/>
            <a:ext cx="1627375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en-US" altLang="ja-JP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ACP</a:t>
            </a: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」の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詳細は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こちらをご覧ください。</a:t>
            </a:r>
            <a:endParaRPr lang="en-US" altLang="ja-JP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9" name="図 8" descr="QR コード&#10;&#10;自動的に生成された説明">
            <a:extLst>
              <a:ext uri="{FF2B5EF4-FFF2-40B4-BE49-F238E27FC236}">
                <a16:creationId xmlns:a16="http://schemas.microsoft.com/office/drawing/2014/main" id="{0DF156DB-37E6-0D5C-B8CD-CF94D8E409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6148" y="7450418"/>
            <a:ext cx="794342" cy="79434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43F28AA-833D-0585-10CD-501CB419A1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009" y="8351295"/>
            <a:ext cx="687006" cy="687006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8048F08-8925-C0DA-D547-D87E508AB420}"/>
              </a:ext>
            </a:extLst>
          </p:cNvPr>
          <p:cNvSpPr txBox="1"/>
          <p:nvPr/>
        </p:nvSpPr>
        <p:spPr>
          <a:xfrm>
            <a:off x="252770" y="1562607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しょうらい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48D350A-A894-914C-88FD-283230623DA8}"/>
              </a:ext>
            </a:extLst>
          </p:cNvPr>
          <p:cNvSpPr txBox="1"/>
          <p:nvPr/>
        </p:nvSpPr>
        <p:spPr>
          <a:xfrm>
            <a:off x="2565782" y="1592330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/>
              <a:t>ひび</a:t>
            </a:r>
            <a:endParaRPr kumimoji="1" lang="ja-JP" altLang="en-US" sz="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F0DDD72-5574-B465-DB4A-CE7012170F41}"/>
              </a:ext>
            </a:extLst>
          </p:cNvPr>
          <p:cNvSpPr txBox="1"/>
          <p:nvPr/>
        </p:nvSpPr>
        <p:spPr>
          <a:xfrm>
            <a:off x="3381411" y="1592330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AAF9D08-6D22-A3E4-51C5-5AEF02C893A6}"/>
              </a:ext>
            </a:extLst>
          </p:cNvPr>
          <p:cNvSpPr txBox="1"/>
          <p:nvPr/>
        </p:nvSpPr>
        <p:spPr>
          <a:xfrm>
            <a:off x="4770749" y="1585843"/>
            <a:ext cx="6213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/>
              <a:t>けいかく</a:t>
            </a:r>
            <a:endParaRPr kumimoji="1" lang="ja-JP" altLang="en-US" sz="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7F69B34-2A12-6FE3-0722-E833486AE4B9}"/>
              </a:ext>
            </a:extLst>
          </p:cNvPr>
          <p:cNvSpPr txBox="1"/>
          <p:nvPr/>
        </p:nvSpPr>
        <p:spPr>
          <a:xfrm>
            <a:off x="5697709" y="1601083"/>
            <a:ext cx="523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た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C19667A-DBC3-295A-E956-6AE61243D155}"/>
              </a:ext>
            </a:extLst>
          </p:cNvPr>
          <p:cNvSpPr txBox="1"/>
          <p:nvPr/>
        </p:nvSpPr>
        <p:spPr>
          <a:xfrm>
            <a:off x="1239130" y="2725864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</a:rPr>
              <a:t>かんが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941F9DD-482A-4584-72C8-FDC85B1C989D}"/>
              </a:ext>
            </a:extLst>
          </p:cNvPr>
          <p:cNvSpPr txBox="1"/>
          <p:nvPr/>
        </p:nvSpPr>
        <p:spPr>
          <a:xfrm>
            <a:off x="355084" y="3771349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</a:rPr>
              <a:t>たいせつ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5870B01-3A42-575A-1C40-70ADF3CEFCD3}"/>
              </a:ext>
            </a:extLst>
          </p:cNvPr>
          <p:cNvSpPr txBox="1"/>
          <p:nvPr/>
        </p:nvSpPr>
        <p:spPr>
          <a:xfrm>
            <a:off x="4937934" y="2726542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</a:rPr>
              <a:t>えら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9B0E0C5-45E5-DCD6-597F-23A38396C56B}"/>
              </a:ext>
            </a:extLst>
          </p:cNvPr>
          <p:cNvSpPr txBox="1"/>
          <p:nvPr/>
        </p:nvSpPr>
        <p:spPr>
          <a:xfrm>
            <a:off x="1759299" y="3762085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</a:rPr>
              <a:t>なに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3852B55-A681-EAC7-03B9-E95CB1297ECA}"/>
              </a:ext>
            </a:extLst>
          </p:cNvPr>
          <p:cNvSpPr txBox="1"/>
          <p:nvPr/>
        </p:nvSpPr>
        <p:spPr>
          <a:xfrm>
            <a:off x="3602147" y="3740628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</a:rPr>
              <a:t>しんらい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18274B6-CE19-A0D6-2D19-51A01381FFB4}"/>
              </a:ext>
            </a:extLst>
          </p:cNvPr>
          <p:cNvSpPr txBox="1"/>
          <p:nvPr/>
        </p:nvSpPr>
        <p:spPr>
          <a:xfrm>
            <a:off x="4845072" y="3713986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</a:rPr>
              <a:t>ひと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273A7B5-F365-4B5D-B2DF-E4260262EA50}"/>
              </a:ext>
            </a:extLst>
          </p:cNvPr>
          <p:cNvSpPr txBox="1"/>
          <p:nvPr/>
        </p:nvSpPr>
        <p:spPr>
          <a:xfrm>
            <a:off x="5325678" y="3701286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</a:rPr>
              <a:t>だれ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002CA9C-3511-98EB-B913-89EC98B4317B}"/>
              </a:ext>
            </a:extLst>
          </p:cNvPr>
          <p:cNvSpPr txBox="1"/>
          <p:nvPr/>
        </p:nvSpPr>
        <p:spPr>
          <a:xfrm>
            <a:off x="1280548" y="5489472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</a:rPr>
              <a:t>きょうゆう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E6BC15C-ADD0-7DB9-B9CC-1A13AF0EC9F8}"/>
              </a:ext>
            </a:extLst>
          </p:cNvPr>
          <p:cNvSpPr txBox="1"/>
          <p:nvPr/>
        </p:nvSpPr>
        <p:spPr>
          <a:xfrm>
            <a:off x="4574571" y="5481655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</a:rPr>
              <a:t>はな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1645D5B-A764-A9ED-2DAD-8C61B75A6824}"/>
              </a:ext>
            </a:extLst>
          </p:cNvPr>
          <p:cNvSpPr txBox="1"/>
          <p:nvPr/>
        </p:nvSpPr>
        <p:spPr>
          <a:xfrm>
            <a:off x="5356650" y="5476517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</a:rPr>
              <a:t>あ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C2C61D0-5B99-301F-A821-3395B90DCDBC}"/>
              </a:ext>
            </a:extLst>
          </p:cNvPr>
          <p:cNvSpPr txBox="1"/>
          <p:nvPr/>
        </p:nvSpPr>
        <p:spPr>
          <a:xfrm>
            <a:off x="367783" y="6153514"/>
            <a:ext cx="5455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</a:rPr>
              <a:t>はな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E5443D0-188A-F3A9-6C1F-BD6553C8F33B}"/>
              </a:ext>
            </a:extLst>
          </p:cNvPr>
          <p:cNvSpPr txBox="1"/>
          <p:nvPr/>
        </p:nvSpPr>
        <p:spPr>
          <a:xfrm>
            <a:off x="854784" y="6154229"/>
            <a:ext cx="5455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</a:rPr>
              <a:t>あ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56BEA16-31B1-3518-3CBE-3FB1D2486C1E}"/>
              </a:ext>
            </a:extLst>
          </p:cNvPr>
          <p:cNvSpPr txBox="1"/>
          <p:nvPr/>
        </p:nvSpPr>
        <p:spPr>
          <a:xfrm>
            <a:off x="391550" y="6520837"/>
            <a:ext cx="5452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</a:rPr>
              <a:t>けっか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9457F75-CCBC-EA08-2CB1-CC7F79CB3B71}"/>
              </a:ext>
            </a:extLst>
          </p:cNvPr>
          <p:cNvSpPr txBox="1"/>
          <p:nvPr/>
        </p:nvSpPr>
        <p:spPr>
          <a:xfrm>
            <a:off x="1079342" y="6514487"/>
            <a:ext cx="8764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</a:rPr>
              <a:t>きょうゆう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5BCF010-8F00-4E4E-AD84-EB9B5BDF3FA6}"/>
              </a:ext>
            </a:extLst>
          </p:cNvPr>
          <p:cNvSpPr txBox="1"/>
          <p:nvPr/>
        </p:nvSpPr>
        <p:spPr>
          <a:xfrm>
            <a:off x="4383977" y="6524776"/>
            <a:ext cx="7559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</a:rPr>
              <a:t>はな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042F24E-CF09-0B28-2B34-0534E75A38FA}"/>
              </a:ext>
            </a:extLst>
          </p:cNvPr>
          <p:cNvSpPr txBox="1"/>
          <p:nvPr/>
        </p:nvSpPr>
        <p:spPr>
          <a:xfrm>
            <a:off x="4911780" y="6523377"/>
            <a:ext cx="3713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</a:rPr>
              <a:t>あ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D71A8A7-3A26-7F39-1CB2-C4CB03383DB1}"/>
              </a:ext>
            </a:extLst>
          </p:cNvPr>
          <p:cNvSpPr txBox="1"/>
          <p:nvPr/>
        </p:nvSpPr>
        <p:spPr>
          <a:xfrm>
            <a:off x="4657348" y="6179252"/>
            <a:ext cx="6421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</a:rPr>
              <a:t>きぼう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423A74E-435A-D00C-B6C1-40CD787245D2}"/>
              </a:ext>
            </a:extLst>
          </p:cNvPr>
          <p:cNvSpPr txBox="1"/>
          <p:nvPr/>
        </p:nvSpPr>
        <p:spPr>
          <a:xfrm>
            <a:off x="3652947" y="6525727"/>
            <a:ext cx="625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</a:rPr>
              <a:t>ないよう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6E5325C-1AB7-E892-3ABF-C4947D274E62}"/>
              </a:ext>
            </a:extLst>
          </p:cNvPr>
          <p:cNvSpPr txBox="1"/>
          <p:nvPr/>
        </p:nvSpPr>
        <p:spPr>
          <a:xfrm>
            <a:off x="2289675" y="4843126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</a:rPr>
              <a:t>く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851AAA8-FD15-CAFC-A758-BC8156996A95}"/>
              </a:ext>
            </a:extLst>
          </p:cNvPr>
          <p:cNvSpPr txBox="1"/>
          <p:nvPr/>
        </p:nvSpPr>
        <p:spPr>
          <a:xfrm>
            <a:off x="2946558" y="4850729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rgbClr val="FF0000"/>
                </a:solidFill>
              </a:rPr>
              <a:t>かえ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696F66D-19F6-6622-DC67-087B831FEB57}"/>
              </a:ext>
            </a:extLst>
          </p:cNvPr>
          <p:cNvSpPr txBox="1"/>
          <p:nvPr/>
        </p:nvSpPr>
        <p:spPr>
          <a:xfrm>
            <a:off x="2967646" y="4376215"/>
            <a:ext cx="8735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rgbClr val="FF0000"/>
                </a:solidFill>
              </a:rPr>
              <a:t>なんど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FF9A1D74-6AEF-B173-2651-01BDD0AAB0C2}"/>
              </a:ext>
            </a:extLst>
          </p:cNvPr>
          <p:cNvSpPr txBox="1"/>
          <p:nvPr/>
        </p:nvSpPr>
        <p:spPr>
          <a:xfrm>
            <a:off x="4942495" y="7441326"/>
            <a:ext cx="5817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しょうさい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199C74B-8FEB-9954-3C3A-29254756FFCC}"/>
              </a:ext>
            </a:extLst>
          </p:cNvPr>
          <p:cNvSpPr txBox="1"/>
          <p:nvPr/>
        </p:nvSpPr>
        <p:spPr>
          <a:xfrm>
            <a:off x="5033935" y="7708183"/>
            <a:ext cx="5817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/>
              <a:t>らん</a:t>
            </a:r>
            <a:endParaRPr kumimoji="1" lang="ja-JP" altLang="en-US" sz="6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9D31973-462C-5B76-24EB-0D0FCD5D20A1}"/>
              </a:ext>
            </a:extLst>
          </p:cNvPr>
          <p:cNvSpPr txBox="1"/>
          <p:nvPr/>
        </p:nvSpPr>
        <p:spPr>
          <a:xfrm>
            <a:off x="4447058" y="8499512"/>
            <a:ext cx="5817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/>
              <a:t>いけん</a:t>
            </a:r>
            <a:endParaRPr kumimoji="1" lang="ja-JP" altLang="en-US" sz="6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4D23BF8-159B-744F-F0AD-59185646263A}"/>
              </a:ext>
            </a:extLst>
          </p:cNvPr>
          <p:cNvSpPr txBox="1"/>
          <p:nvPr/>
        </p:nvSpPr>
        <p:spPr>
          <a:xfrm>
            <a:off x="5034799" y="8499512"/>
            <a:ext cx="5817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かんそう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3C8E5C3-B64A-FBAB-90B9-8A5C9A35D54C}"/>
              </a:ext>
            </a:extLst>
          </p:cNvPr>
          <p:cNvSpPr txBox="1"/>
          <p:nvPr/>
        </p:nvSpPr>
        <p:spPr>
          <a:xfrm>
            <a:off x="4431715" y="8774059"/>
            <a:ext cx="5817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/>
              <a:t>き</a:t>
            </a:r>
            <a:endParaRPr kumimoji="1"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2149486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1274</TotalTime>
  <Words>185</Words>
  <Application>Microsoft Office PowerPoint</Application>
  <PresentationFormat>画面に合わせる (4:3)</PresentationFormat>
  <Paragraphs>80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奥本　理沙</dc:creator>
  <cp:lastModifiedBy>奥本　理沙</cp:lastModifiedBy>
  <cp:revision>44</cp:revision>
  <cp:lastPrinted>2025-09-03T02:26:05Z</cp:lastPrinted>
  <dcterms:created xsi:type="dcterms:W3CDTF">2025-04-20T02:12:11Z</dcterms:created>
  <dcterms:modified xsi:type="dcterms:W3CDTF">2025-09-03T09:40:33Z</dcterms:modified>
</cp:coreProperties>
</file>